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handoutMasterIdLst>
    <p:handoutMasterId r:id="rId26"/>
  </p:handoutMasterIdLst>
  <p:sldIdLst>
    <p:sldId id="264" r:id="rId3"/>
    <p:sldId id="297" r:id="rId4"/>
    <p:sldId id="299" r:id="rId5"/>
    <p:sldId id="266" r:id="rId6"/>
    <p:sldId id="278" r:id="rId7"/>
    <p:sldId id="291" r:id="rId8"/>
    <p:sldId id="294" r:id="rId9"/>
    <p:sldId id="279" r:id="rId10"/>
    <p:sldId id="280" r:id="rId11"/>
    <p:sldId id="283" r:id="rId12"/>
    <p:sldId id="267" r:id="rId13"/>
    <p:sldId id="282" r:id="rId14"/>
    <p:sldId id="288" r:id="rId15"/>
    <p:sldId id="289" r:id="rId16"/>
    <p:sldId id="285" r:id="rId17"/>
    <p:sldId id="292" r:id="rId18"/>
    <p:sldId id="269" r:id="rId19"/>
    <p:sldId id="281" r:id="rId20"/>
    <p:sldId id="268" r:id="rId21"/>
    <p:sldId id="286" r:id="rId22"/>
    <p:sldId id="295" r:id="rId23"/>
    <p:sldId id="296" r:id="rId24"/>
  </p:sldIdLst>
  <p:sldSz cx="9144000" cy="5143500" type="screen16x9"/>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24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AAE6"/>
    <a:srgbClr val="5A6EB4"/>
    <a:srgbClr val="A00078"/>
    <a:srgbClr val="A01E28"/>
    <a:srgbClr val="A08232"/>
    <a:srgbClr val="DCA01E"/>
    <a:srgbClr val="FA8214"/>
    <a:srgbClr val="82B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8" autoAdjust="0"/>
    <p:restoredTop sz="76808" autoAdjust="0"/>
  </p:normalViewPr>
  <p:slideViewPr>
    <p:cSldViewPr showGuides="1">
      <p:cViewPr varScale="1">
        <p:scale>
          <a:sx n="112" d="100"/>
          <a:sy n="112" d="100"/>
        </p:scale>
        <p:origin x="120" y="204"/>
      </p:cViewPr>
      <p:guideLst>
        <p:guide orient="horz" pos="1620"/>
        <p:guide pos="2880"/>
        <p:guide pos="249"/>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89" d="100"/>
          <a:sy n="89" d="100"/>
        </p:scale>
        <p:origin x="379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vl1pPr>
          </a:lstStyle>
          <a:p>
            <a:pPr>
              <a:defRPr/>
            </a:pPr>
            <a:r>
              <a:rPr lang="de-DE"/>
              <a:t>Prof. Dr. Max Mustermann | Musterfakultät</a:t>
            </a:r>
          </a:p>
        </p:txBody>
      </p:sp>
      <p:sp>
        <p:nvSpPr>
          <p:cNvPr id="47111" name="Text Box 7"/>
          <p:cNvSpPr txBox="1">
            <a:spLocks noChangeArrowheads="1"/>
          </p:cNvSpPr>
          <p:nvPr/>
        </p:nvSpPr>
        <p:spPr bwMode="auto">
          <a:xfrm>
            <a:off x="541338" y="8532813"/>
            <a:ext cx="3103562" cy="220662"/>
          </a:xfrm>
          <a:prstGeom prst="rect">
            <a:avLst/>
          </a:prstGeom>
          <a:noFill/>
          <a:ln w="9525">
            <a:noFill/>
            <a:miter lim="800000"/>
            <a:headEnd/>
            <a:tailEnd/>
          </a:ln>
          <a:effectLst/>
        </p:spPr>
        <p:txBody>
          <a:bodyPr lIns="0" tIns="0" rIns="0" bIns="0">
            <a:spAutoFit/>
          </a:bodyPr>
          <a:lstStyle/>
          <a:p>
            <a:pPr>
              <a:lnSpc>
                <a:spcPct val="65000"/>
              </a:lnSpc>
              <a:spcBef>
                <a:spcPct val="50000"/>
              </a:spcBef>
            </a:pPr>
            <a:r>
              <a:rPr lang="de-DE" sz="800"/>
              <a:t>KIT – Universität des Landes Baden-Württemberg und </a:t>
            </a:r>
          </a:p>
          <a:p>
            <a:pPr>
              <a:lnSpc>
                <a:spcPct val="65000"/>
              </a:lnSpc>
              <a:spcBef>
                <a:spcPct val="50000"/>
              </a:spcBef>
            </a:pPr>
            <a:r>
              <a:rPr lang="de-DE" sz="800"/>
              <a:t>nationales Forschungszentrum in der Helmholtz-Gemeinschaft</a:t>
            </a:r>
          </a:p>
        </p:txBody>
      </p:sp>
      <p:pic>
        <p:nvPicPr>
          <p:cNvPr id="9223" name="Picture 11" descr="KIT-Logo-rgb_de"/>
          <p:cNvPicPr>
            <a:picLocks noChangeAspect="1" noChangeArrowheads="1"/>
          </p:cNvPicPr>
          <p:nvPr/>
        </p:nvPicPr>
        <p:blipFill>
          <a:blip r:embed="rId2" cstate="print"/>
          <a:srcRect/>
          <a:stretch>
            <a:fillRect/>
          </a:stretch>
        </p:blipFill>
        <p:spPr bwMode="auto">
          <a:xfrm>
            <a:off x="549275" y="188913"/>
            <a:ext cx="1008063" cy="465137"/>
          </a:xfrm>
          <a:prstGeom prst="rect">
            <a:avLst/>
          </a:prstGeom>
          <a:noFill/>
          <a:ln w="9525">
            <a:noFill/>
            <a:miter lim="800000"/>
            <a:headEnd/>
            <a:tailEnd/>
          </a:ln>
        </p:spPr>
      </p:pic>
    </p:spTree>
    <p:extLst>
      <p:ext uri="{BB962C8B-B14F-4D97-AF65-F5344CB8AC3E}">
        <p14:creationId xmlns:p14="http://schemas.microsoft.com/office/powerpoint/2010/main" val="1760883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81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de-DE"/>
              <a:t>Prof. Dr. Max Mustermann | Musterfakultät</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0ED99B0-9538-4AA1-98EA-85DB0555789A}" type="slidenum">
              <a:rPr lang="de-DE"/>
              <a:pPr>
                <a:defRPr/>
              </a:pPr>
              <a:t>‹#›</a:t>
            </a:fld>
            <a:endParaRPr lang="de-DE"/>
          </a:p>
        </p:txBody>
      </p:sp>
    </p:spTree>
    <p:extLst>
      <p:ext uri="{BB962C8B-B14F-4D97-AF65-F5344CB8AC3E}">
        <p14:creationId xmlns:p14="http://schemas.microsoft.com/office/powerpoint/2010/main" val="281449841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node </a:t>
            </a:r>
            <a:r>
              <a:rPr lang="en-US" dirty="0" err="1" smtClean="0"/>
              <a:t>moldues</a:t>
            </a:r>
            <a:r>
              <a:rPr lang="en-US" dirty="0" smtClean="0"/>
              <a:t> to extend the basic node </a:t>
            </a:r>
            <a:r>
              <a:rPr lang="en-US" dirty="0" err="1" smtClean="0"/>
              <a:t>api</a:t>
            </a:r>
            <a:r>
              <a:rPr lang="en-US" dirty="0" smtClean="0"/>
              <a:t>, one uses the require statement, providing the</a:t>
            </a:r>
          </a:p>
          <a:p>
            <a:r>
              <a:rPr lang="en-US" dirty="0" smtClean="0"/>
              <a:t>name of the module. require returns a JavaScript object </a:t>
            </a:r>
            <a:r>
              <a:rPr lang="en-US" dirty="0" err="1" smtClean="0"/>
              <a:t>wich</a:t>
            </a:r>
            <a:r>
              <a:rPr lang="en-US" dirty="0" smtClean="0"/>
              <a:t> is called exports, containing </a:t>
            </a:r>
            <a:r>
              <a:rPr lang="en-US" dirty="0" err="1" smtClean="0"/>
              <a:t>everyting</a:t>
            </a:r>
            <a:r>
              <a:rPr lang="en-US" dirty="0" smtClean="0"/>
              <a:t> the</a:t>
            </a:r>
          </a:p>
          <a:p>
            <a:r>
              <a:rPr lang="en-US" dirty="0" smtClean="0"/>
              <a:t>node modules decides to include.</a:t>
            </a:r>
          </a:p>
          <a:p>
            <a:r>
              <a:rPr lang="en-US" dirty="0" smtClean="0"/>
              <a:t>In our case require will run the </a:t>
            </a:r>
            <a:r>
              <a:rPr lang="en-US" dirty="0" err="1" smtClean="0"/>
              <a:t>initilize</a:t>
            </a:r>
            <a:r>
              <a:rPr lang="en-US" dirty="0" smtClean="0"/>
              <a:t> method which will crawl trough ROOT to find all </a:t>
            </a:r>
            <a:r>
              <a:rPr lang="en-US" dirty="0" err="1" smtClean="0"/>
              <a:t>gloablly</a:t>
            </a:r>
            <a:endParaRPr lang="en-US" dirty="0" smtClean="0"/>
          </a:p>
          <a:p>
            <a:r>
              <a:rPr lang="en-US" dirty="0" smtClean="0"/>
              <a:t>accessible variables, functions and classes.</a:t>
            </a:r>
          </a:p>
          <a:p>
            <a:r>
              <a:rPr lang="en-US" dirty="0" smtClean="0"/>
              <a:t>For all these items a property or function is being added to the exports object. These properties are</a:t>
            </a:r>
          </a:p>
          <a:p>
            <a:r>
              <a:rPr lang="en-US" dirty="0" smtClean="0"/>
              <a:t>bound to a callback function which is equipped with meta data, </a:t>
            </a:r>
            <a:r>
              <a:rPr lang="en-US" dirty="0" err="1" smtClean="0"/>
              <a:t>refereing</a:t>
            </a:r>
            <a:r>
              <a:rPr lang="en-US" dirty="0" smtClean="0"/>
              <a:t> to the property or function in</a:t>
            </a:r>
          </a:p>
          <a:p>
            <a:r>
              <a:rPr lang="en-US" dirty="0" smtClean="0"/>
              <a:t>ROOT. With this information the callback function is able to call the actual ROOT functionality.</a:t>
            </a:r>
          </a:p>
          <a:p>
            <a:r>
              <a:rPr lang="en-US" dirty="0" smtClean="0"/>
              <a:t>To send the results to node we need to convert the resulting objects or values. In order to convert</a:t>
            </a:r>
          </a:p>
          <a:p>
            <a:r>
              <a:rPr lang="en-US" dirty="0" smtClean="0"/>
              <a:t>the data we will use </a:t>
            </a:r>
            <a:r>
              <a:rPr lang="en-US" dirty="0" err="1" smtClean="0"/>
              <a:t>proxys</a:t>
            </a:r>
            <a:r>
              <a:rPr lang="en-US" dirty="0" smtClean="0"/>
              <a:t> for the different datatypes that will be returned by a factory.</a:t>
            </a:r>
            <a:endParaRPr lang="de-DE" dirty="0"/>
          </a:p>
        </p:txBody>
      </p:sp>
      <p:sp>
        <p:nvSpPr>
          <p:cNvPr id="4" name="Footer Placeholder 3"/>
          <p:cNvSpPr>
            <a:spLocks noGrp="1"/>
          </p:cNvSpPr>
          <p:nvPr>
            <p:ph type="ftr" sz="quarter" idx="10"/>
          </p:nvPr>
        </p:nvSpPr>
        <p:spPr/>
        <p:txBody>
          <a:bodyPr/>
          <a:lstStyle/>
          <a:p>
            <a:pPr>
              <a:defRPr/>
            </a:pPr>
            <a:r>
              <a:rPr lang="de-DE" smtClean="0"/>
              <a:t>Prof. Dr. Max Mustermann | Musterfakultät</a:t>
            </a:r>
            <a:endParaRPr lang="de-DE"/>
          </a:p>
        </p:txBody>
      </p:sp>
      <p:sp>
        <p:nvSpPr>
          <p:cNvPr id="5" name="Slide Number Placeholder 4"/>
          <p:cNvSpPr>
            <a:spLocks noGrp="1"/>
          </p:cNvSpPr>
          <p:nvPr>
            <p:ph type="sldNum" sz="quarter" idx="11"/>
          </p:nvPr>
        </p:nvSpPr>
        <p:spPr/>
        <p:txBody>
          <a:bodyPr/>
          <a:lstStyle/>
          <a:p>
            <a:pPr>
              <a:defRPr/>
            </a:pPr>
            <a:fld id="{C0ED99B0-9538-4AA1-98EA-85DB0555789A}" type="slidenum">
              <a:rPr lang="de-DE" smtClean="0"/>
              <a:pPr>
                <a:defRPr/>
              </a:pPr>
              <a:t>3</a:t>
            </a:fld>
            <a:endParaRPr lang="de-DE"/>
          </a:p>
        </p:txBody>
      </p:sp>
    </p:spTree>
    <p:extLst>
      <p:ext uri="{BB962C8B-B14F-4D97-AF65-F5344CB8AC3E}">
        <p14:creationId xmlns:p14="http://schemas.microsoft.com/office/powerpoint/2010/main" val="638645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Our</a:t>
            </a:r>
            <a:r>
              <a:rPr lang="de-DE"/>
              <a:t> </a:t>
            </a:r>
            <a:r>
              <a:rPr lang="de-DE" dirty="0" err="1"/>
              <a:t>encapsulation</a:t>
            </a:r>
            <a:r>
              <a:rPr lang="de-DE" dirty="0"/>
              <a:t> </a:t>
            </a:r>
            <a:r>
              <a:rPr lang="de-DE" dirty="0" err="1"/>
              <a:t>concept</a:t>
            </a:r>
            <a:r>
              <a:rPr lang="de-DE" dirty="0"/>
              <a:t> </a:t>
            </a:r>
            <a:r>
              <a:rPr lang="de-DE" dirty="0" err="1"/>
              <a:t>relies</a:t>
            </a:r>
            <a:r>
              <a:rPr lang="de-DE" dirty="0"/>
              <a:t> on an </a:t>
            </a:r>
            <a:r>
              <a:rPr lang="de-DE" dirty="0" err="1"/>
              <a:t>abstract</a:t>
            </a:r>
            <a:r>
              <a:rPr lang="de-DE" dirty="0"/>
              <a:t> </a:t>
            </a:r>
            <a:r>
              <a:rPr lang="de-DE" dirty="0" err="1"/>
              <a:t>base</a:t>
            </a:r>
            <a:r>
              <a:rPr lang="de-DE" dirty="0"/>
              <a:t> </a:t>
            </a:r>
            <a:r>
              <a:rPr lang="de-DE" dirty="0" err="1"/>
              <a:t>class</a:t>
            </a:r>
            <a:r>
              <a:rPr lang="de-DE" dirty="0"/>
              <a:t> </a:t>
            </a:r>
            <a:r>
              <a:rPr lang="de-DE" dirty="0" err="1"/>
              <a:t>called</a:t>
            </a:r>
            <a:r>
              <a:rPr lang="de-DE" dirty="0"/>
              <a:t> Proxy.</a:t>
            </a:r>
          </a:p>
          <a:p>
            <a:endParaRPr lang="de-DE" dirty="0"/>
          </a:p>
          <a:p>
            <a:r>
              <a:rPr lang="de-DE"/>
              <a:t>Proxy </a:t>
            </a:r>
            <a:r>
              <a:rPr lang="de-DE" dirty="0" err="1"/>
              <a:t>class</a:t>
            </a:r>
            <a:r>
              <a:rPr lang="de-DE" dirty="0"/>
              <a:t> </a:t>
            </a:r>
            <a:r>
              <a:rPr lang="de-DE" dirty="0" err="1"/>
              <a:t>provides</a:t>
            </a:r>
            <a:r>
              <a:rPr lang="de-DE" dirty="0"/>
              <a:t> an </a:t>
            </a:r>
            <a:r>
              <a:rPr lang="de-DE" dirty="0" err="1"/>
              <a:t>unified</a:t>
            </a:r>
            <a:r>
              <a:rPr lang="de-DE" dirty="0"/>
              <a:t> </a:t>
            </a:r>
            <a:r>
              <a:rPr lang="de-DE" dirty="0" err="1"/>
              <a:t>interface</a:t>
            </a:r>
            <a:r>
              <a:rPr lang="de-DE" dirty="0"/>
              <a:t> </a:t>
            </a:r>
            <a:r>
              <a:rPr lang="de-DE" dirty="0" err="1"/>
              <a:t>for</a:t>
            </a:r>
            <a:r>
              <a:rPr lang="de-DE" dirty="0"/>
              <a:t> </a:t>
            </a:r>
            <a:r>
              <a:rPr lang="de-DE" dirty="0" err="1"/>
              <a:t>realization</a:t>
            </a:r>
            <a:r>
              <a:rPr lang="de-DE" dirty="0"/>
              <a:t> </a:t>
            </a:r>
            <a:r>
              <a:rPr lang="de-DE" dirty="0" err="1"/>
              <a:t>of</a:t>
            </a:r>
            <a:r>
              <a:rPr lang="de-DE" dirty="0"/>
              <a:t> </a:t>
            </a:r>
            <a:r>
              <a:rPr lang="de-DE" dirty="0" err="1"/>
              <a:t>both</a:t>
            </a:r>
            <a:r>
              <a:rPr lang="de-DE" dirty="0"/>
              <a:t> ROOT </a:t>
            </a:r>
            <a:r>
              <a:rPr lang="de-DE" dirty="0" err="1"/>
              <a:t>object</a:t>
            </a:r>
            <a:r>
              <a:rPr lang="de-DE" dirty="0"/>
              <a:t> </a:t>
            </a:r>
            <a:r>
              <a:rPr lang="de-DE" dirty="0" err="1"/>
              <a:t>and</a:t>
            </a:r>
            <a:r>
              <a:rPr lang="de-DE" dirty="0"/>
              <a:t> </a:t>
            </a:r>
            <a:r>
              <a:rPr lang="de-DE" dirty="0" err="1"/>
              <a:t>function</a:t>
            </a:r>
            <a:r>
              <a:rPr lang="de-DE" dirty="0"/>
              <a:t> </a:t>
            </a:r>
            <a:r>
              <a:rPr lang="de-DE" dirty="0" err="1"/>
              <a:t>encapsulation</a:t>
            </a:r>
            <a:r>
              <a:rPr lang="de-DE" dirty="0"/>
              <a:t>.</a:t>
            </a:r>
          </a:p>
          <a:p>
            <a:endParaRPr lang="de-DE" dirty="0"/>
          </a:p>
          <a:p>
            <a:r>
              <a:rPr lang="de-DE"/>
              <a:t>Thanks </a:t>
            </a:r>
            <a:r>
              <a:rPr lang="de-DE" dirty="0" err="1"/>
              <a:t>to</a:t>
            </a:r>
            <a:r>
              <a:rPr lang="de-DE" dirty="0"/>
              <a:t> </a:t>
            </a:r>
            <a:r>
              <a:rPr lang="de-DE" dirty="0" err="1"/>
              <a:t>ROOT‘s</a:t>
            </a:r>
            <a:r>
              <a:rPr lang="de-DE" dirty="0"/>
              <a:t>  </a:t>
            </a:r>
            <a:r>
              <a:rPr lang="de-DE" dirty="0" err="1"/>
              <a:t>build</a:t>
            </a:r>
            <a:r>
              <a:rPr lang="de-DE" dirty="0"/>
              <a:t> in </a:t>
            </a:r>
            <a:r>
              <a:rPr lang="de-DE" dirty="0" err="1"/>
              <a:t>Reflection</a:t>
            </a:r>
            <a:r>
              <a:rPr lang="de-DE" dirty="0"/>
              <a:t> API </a:t>
            </a:r>
            <a:r>
              <a:rPr lang="de-DE" dirty="0" err="1"/>
              <a:t>we</a:t>
            </a:r>
            <a:r>
              <a:rPr lang="de-DE" dirty="0"/>
              <a:t> </a:t>
            </a:r>
            <a:r>
              <a:rPr lang="de-DE" dirty="0" err="1"/>
              <a:t>are</a:t>
            </a:r>
            <a:r>
              <a:rPr lang="de-DE" dirty="0"/>
              <a:t> </a:t>
            </a:r>
            <a:r>
              <a:rPr lang="de-DE" dirty="0" err="1"/>
              <a:t>able</a:t>
            </a:r>
            <a:r>
              <a:rPr lang="de-DE" dirty="0"/>
              <a:t> </a:t>
            </a:r>
            <a:r>
              <a:rPr lang="de-DE" dirty="0" err="1"/>
              <a:t>to</a:t>
            </a:r>
            <a:r>
              <a:rPr lang="de-DE" dirty="0"/>
              <a:t> </a:t>
            </a:r>
            <a:r>
              <a:rPr lang="de-DE" dirty="0" err="1"/>
              <a:t>identify</a:t>
            </a:r>
            <a:r>
              <a:rPr lang="de-DE" dirty="0"/>
              <a:t> </a:t>
            </a:r>
            <a:r>
              <a:rPr lang="de-DE" dirty="0" err="1"/>
              <a:t>any</a:t>
            </a:r>
            <a:r>
              <a:rPr lang="de-DE" dirty="0"/>
              <a:t> </a:t>
            </a:r>
            <a:r>
              <a:rPr lang="de-DE" dirty="0" err="1"/>
              <a:t>known</a:t>
            </a:r>
            <a:r>
              <a:rPr lang="de-DE" dirty="0"/>
              <a:t> ROOT </a:t>
            </a:r>
            <a:r>
              <a:rPr lang="de-DE" dirty="0" err="1"/>
              <a:t>object</a:t>
            </a:r>
            <a:r>
              <a:rPr lang="de-DE" dirty="0"/>
              <a:t> </a:t>
            </a:r>
            <a:r>
              <a:rPr lang="de-DE" dirty="0" err="1"/>
              <a:t>by</a:t>
            </a:r>
            <a:r>
              <a:rPr lang="de-DE" dirty="0"/>
              <a:t> just </a:t>
            </a:r>
            <a:r>
              <a:rPr lang="de-DE" dirty="0" err="1"/>
              <a:t>three</a:t>
            </a:r>
            <a:r>
              <a:rPr lang="de-DE" dirty="0"/>
              <a:t> </a:t>
            </a:r>
            <a:r>
              <a:rPr lang="de-DE" dirty="0" err="1"/>
              <a:t>data</a:t>
            </a:r>
            <a:r>
              <a:rPr lang="de-DE" dirty="0"/>
              <a:t> </a:t>
            </a:r>
            <a:r>
              <a:rPr lang="de-DE" dirty="0" err="1"/>
              <a:t>members</a:t>
            </a:r>
            <a:r>
              <a:rPr lang="de-DE" dirty="0"/>
              <a:t>.</a:t>
            </a:r>
          </a:p>
          <a:p>
            <a:endParaRPr lang="de-DE" dirty="0"/>
          </a:p>
          <a:p>
            <a:pPr marL="171450" indent="-171450">
              <a:buFontTx/>
              <a:buChar char="-"/>
            </a:pPr>
            <a:r>
              <a:rPr lang="de-DE"/>
              <a:t>At </a:t>
            </a:r>
            <a:r>
              <a:rPr lang="de-DE" dirty="0" err="1"/>
              <a:t>first</a:t>
            </a:r>
            <a:r>
              <a:rPr lang="de-DE" dirty="0"/>
              <a:t> a Proxy </a:t>
            </a:r>
            <a:r>
              <a:rPr lang="de-DE" dirty="0" err="1"/>
              <a:t>instance</a:t>
            </a:r>
            <a:r>
              <a:rPr lang="de-DE" dirty="0"/>
              <a:t> </a:t>
            </a:r>
            <a:r>
              <a:rPr lang="de-DE" dirty="0" err="1"/>
              <a:t>stores</a:t>
            </a:r>
            <a:r>
              <a:rPr lang="de-DE" dirty="0"/>
              <a:t> </a:t>
            </a:r>
            <a:r>
              <a:rPr lang="de-DE" dirty="0" err="1"/>
              <a:t>the</a:t>
            </a:r>
            <a:r>
              <a:rPr lang="de-DE" dirty="0"/>
              <a:t> </a:t>
            </a:r>
            <a:r>
              <a:rPr lang="de-DE" dirty="0" err="1"/>
              <a:t>address</a:t>
            </a:r>
            <a:r>
              <a:rPr lang="de-DE" dirty="0"/>
              <a:t> </a:t>
            </a:r>
            <a:r>
              <a:rPr lang="de-DE" dirty="0" err="1"/>
              <a:t>to</a:t>
            </a:r>
            <a:r>
              <a:rPr lang="de-DE" dirty="0"/>
              <a:t> </a:t>
            </a:r>
            <a:r>
              <a:rPr lang="de-DE" dirty="0" err="1"/>
              <a:t>the</a:t>
            </a:r>
            <a:r>
              <a:rPr lang="de-DE" dirty="0"/>
              <a:t> </a:t>
            </a:r>
            <a:r>
              <a:rPr lang="de-DE" dirty="0" err="1"/>
              <a:t>actual</a:t>
            </a:r>
            <a:r>
              <a:rPr lang="de-DE" dirty="0"/>
              <a:t> </a:t>
            </a:r>
            <a:r>
              <a:rPr lang="de-DE" dirty="0" err="1"/>
              <a:t>object</a:t>
            </a:r>
            <a:r>
              <a:rPr lang="de-DE" dirty="0"/>
              <a:t> in </a:t>
            </a:r>
            <a:r>
              <a:rPr lang="de-DE" dirty="0" err="1"/>
              <a:t>memory</a:t>
            </a:r>
            <a:endParaRPr lang="de-DE" dirty="0"/>
          </a:p>
          <a:p>
            <a:endParaRPr lang="de-DE" dirty="0"/>
          </a:p>
          <a:p>
            <a:pPr marL="171450" indent="-171450">
              <a:buFontTx/>
              <a:buChar char="-"/>
            </a:pPr>
            <a:r>
              <a:rPr lang="de-DE"/>
              <a:t>It </a:t>
            </a:r>
            <a:r>
              <a:rPr lang="de-DE" dirty="0"/>
              <a:t>also </a:t>
            </a:r>
            <a:r>
              <a:rPr lang="de-DE" dirty="0" err="1"/>
              <a:t>stores</a:t>
            </a:r>
            <a:r>
              <a:rPr lang="de-DE" dirty="0"/>
              <a:t> a </a:t>
            </a:r>
            <a:r>
              <a:rPr lang="de-DE" dirty="0" err="1"/>
              <a:t>Tobject</a:t>
            </a:r>
            <a:r>
              <a:rPr lang="de-DE" dirty="0"/>
              <a:t> </a:t>
            </a:r>
            <a:r>
              <a:rPr lang="de-DE" dirty="0" err="1"/>
              <a:t>reference</a:t>
            </a:r>
            <a:r>
              <a:rPr lang="de-DE" dirty="0"/>
              <a:t> </a:t>
            </a:r>
            <a:r>
              <a:rPr lang="de-DE" dirty="0" err="1"/>
              <a:t>providing</a:t>
            </a:r>
            <a:r>
              <a:rPr lang="de-DE" dirty="0"/>
              <a:t> </a:t>
            </a:r>
            <a:r>
              <a:rPr lang="de-DE" dirty="0" err="1"/>
              <a:t>meta</a:t>
            </a:r>
            <a:r>
              <a:rPr lang="de-DE" dirty="0"/>
              <a:t> </a:t>
            </a:r>
            <a:r>
              <a:rPr lang="de-DE" dirty="0" err="1"/>
              <a:t>information</a:t>
            </a:r>
            <a:r>
              <a:rPr lang="de-DE" dirty="0"/>
              <a:t> </a:t>
            </a:r>
            <a:r>
              <a:rPr lang="de-DE" dirty="0" err="1"/>
              <a:t>meaning</a:t>
            </a:r>
            <a:r>
              <a:rPr lang="de-DE" dirty="0"/>
              <a:t> </a:t>
            </a:r>
            <a:r>
              <a:rPr lang="de-DE" dirty="0" err="1"/>
              <a:t>data</a:t>
            </a:r>
            <a:r>
              <a:rPr lang="de-DE" dirty="0"/>
              <a:t> type in </a:t>
            </a:r>
            <a:r>
              <a:rPr lang="de-DE" dirty="0" err="1"/>
              <a:t>case</a:t>
            </a:r>
            <a:r>
              <a:rPr lang="de-DE" dirty="0"/>
              <a:t> </a:t>
            </a:r>
            <a:r>
              <a:rPr lang="de-DE" dirty="0" err="1"/>
              <a:t>of</a:t>
            </a:r>
            <a:r>
              <a:rPr lang="de-DE" dirty="0"/>
              <a:t> </a:t>
            </a:r>
            <a:r>
              <a:rPr lang="de-DE" dirty="0" err="1"/>
              <a:t>objects</a:t>
            </a:r>
            <a:endParaRPr lang="de-DE" dirty="0"/>
          </a:p>
          <a:p>
            <a:pPr marL="171450" indent="-171450">
              <a:buFontTx/>
              <a:buChar char="-"/>
            </a:pPr>
            <a:endParaRPr lang="de-DE" dirty="0"/>
          </a:p>
          <a:p>
            <a:pPr marL="171450" indent="-171450">
              <a:buFontTx/>
              <a:buChar char="-"/>
            </a:pPr>
            <a:r>
              <a:rPr lang="de-DE"/>
              <a:t>Then </a:t>
            </a:r>
            <a:r>
              <a:rPr lang="de-DE" dirty="0" err="1"/>
              <a:t>it</a:t>
            </a:r>
            <a:r>
              <a:rPr lang="de-DE" dirty="0"/>
              <a:t> </a:t>
            </a:r>
            <a:r>
              <a:rPr lang="de-DE" dirty="0" err="1"/>
              <a:t>holds</a:t>
            </a:r>
            <a:r>
              <a:rPr lang="de-DE" dirty="0"/>
              <a:t> a </a:t>
            </a:r>
            <a:r>
              <a:rPr lang="de-DE" dirty="0" err="1"/>
              <a:t>reference</a:t>
            </a:r>
            <a:r>
              <a:rPr lang="de-DE" dirty="0"/>
              <a:t> </a:t>
            </a:r>
            <a:r>
              <a:rPr lang="de-DE" dirty="0" err="1"/>
              <a:t>to</a:t>
            </a:r>
            <a:r>
              <a:rPr lang="de-DE" dirty="0"/>
              <a:t> </a:t>
            </a:r>
            <a:r>
              <a:rPr lang="de-DE" dirty="0" err="1"/>
              <a:t>enclosing</a:t>
            </a:r>
            <a:r>
              <a:rPr lang="de-DE" dirty="0"/>
              <a:t> </a:t>
            </a:r>
            <a:r>
              <a:rPr lang="de-DE" dirty="0" err="1"/>
              <a:t>scope</a:t>
            </a:r>
            <a:r>
              <a:rPr lang="de-DE" dirty="0"/>
              <a:t> </a:t>
            </a:r>
            <a:r>
              <a:rPr lang="de-DE" dirty="0" err="1"/>
              <a:t>which</a:t>
            </a:r>
            <a:r>
              <a:rPr lang="de-DE" dirty="0"/>
              <a:t> </a:t>
            </a:r>
            <a:r>
              <a:rPr lang="de-DE" dirty="0" err="1"/>
              <a:t>may</a:t>
            </a:r>
            <a:r>
              <a:rPr lang="de-DE" dirty="0"/>
              <a:t> </a:t>
            </a:r>
            <a:r>
              <a:rPr lang="de-DE" dirty="0" err="1"/>
              <a:t>be</a:t>
            </a:r>
            <a:r>
              <a:rPr lang="de-DE" dirty="0"/>
              <a:t> a </a:t>
            </a:r>
            <a:r>
              <a:rPr lang="de-DE" dirty="0" err="1"/>
              <a:t>class</a:t>
            </a:r>
            <a:r>
              <a:rPr lang="de-DE" dirty="0"/>
              <a:t> </a:t>
            </a:r>
            <a:r>
              <a:rPr lang="de-DE" dirty="0" err="1"/>
              <a:t>namespace</a:t>
            </a:r>
            <a:r>
              <a:rPr lang="de-DE" dirty="0"/>
              <a:t> </a:t>
            </a:r>
            <a:r>
              <a:rPr lang="de-DE" dirty="0" err="1"/>
              <a:t>or</a:t>
            </a:r>
            <a:r>
              <a:rPr lang="de-DE" dirty="0"/>
              <a:t> </a:t>
            </a:r>
            <a:r>
              <a:rPr lang="de-DE" dirty="0" err="1"/>
              <a:t>even</a:t>
            </a:r>
            <a:r>
              <a:rPr lang="de-DE" dirty="0"/>
              <a:t> c </a:t>
            </a:r>
            <a:r>
              <a:rPr lang="de-DE" dirty="0" err="1"/>
              <a:t>sruct</a:t>
            </a:r>
            <a:endParaRPr lang="de-DE" dirty="0"/>
          </a:p>
          <a:p>
            <a:endParaRPr lang="de-DE"/>
          </a:p>
        </p:txBody>
      </p:sp>
      <p:sp>
        <p:nvSpPr>
          <p:cNvPr id="4" name="Footer Placeholder 3"/>
          <p:cNvSpPr>
            <a:spLocks noGrp="1"/>
          </p:cNvSpPr>
          <p:nvPr>
            <p:ph type="ftr" sz="quarter" idx="10"/>
          </p:nvPr>
        </p:nvSpPr>
        <p:spPr/>
        <p:txBody>
          <a:bodyPr/>
          <a:lstStyle/>
          <a:p>
            <a:pPr>
              <a:defRPr/>
            </a:pPr>
            <a:r>
              <a:rPr lang="de-DE" smtClean="0"/>
              <a:t>Prof. Dr. Max Mustermann | Musterfakultät</a:t>
            </a:r>
            <a:endParaRPr lang="de-DE"/>
          </a:p>
        </p:txBody>
      </p:sp>
      <p:sp>
        <p:nvSpPr>
          <p:cNvPr id="5" name="Slide Number Placeholder 4"/>
          <p:cNvSpPr>
            <a:spLocks noGrp="1"/>
          </p:cNvSpPr>
          <p:nvPr>
            <p:ph type="sldNum" sz="quarter" idx="11"/>
          </p:nvPr>
        </p:nvSpPr>
        <p:spPr/>
        <p:txBody>
          <a:bodyPr/>
          <a:lstStyle/>
          <a:p>
            <a:pPr>
              <a:defRPr/>
            </a:pPr>
            <a:fld id="{C0ED99B0-9538-4AA1-98EA-85DB0555789A}" type="slidenum">
              <a:rPr lang="de-DE" smtClean="0"/>
              <a:pPr>
                <a:defRPr/>
              </a:pPr>
              <a:t>12</a:t>
            </a:fld>
            <a:endParaRPr lang="de-DE"/>
          </a:p>
        </p:txBody>
      </p:sp>
    </p:spTree>
    <p:extLst>
      <p:ext uri="{BB962C8B-B14F-4D97-AF65-F5344CB8AC3E}">
        <p14:creationId xmlns:p14="http://schemas.microsoft.com/office/powerpoint/2010/main" val="4087560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There</a:t>
            </a:r>
            <a:r>
              <a:rPr lang="de-DE"/>
              <a:t> </a:t>
            </a:r>
            <a:r>
              <a:rPr lang="de-DE" dirty="0" err="1"/>
              <a:t>are</a:t>
            </a:r>
            <a:r>
              <a:rPr lang="de-DE" dirty="0"/>
              <a:t> </a:t>
            </a:r>
            <a:r>
              <a:rPr lang="de-DE" dirty="0" err="1"/>
              <a:t>two</a:t>
            </a:r>
            <a:r>
              <a:rPr lang="de-DE" dirty="0"/>
              <a:t> </a:t>
            </a:r>
            <a:r>
              <a:rPr lang="de-DE" dirty="0" err="1"/>
              <a:t>specialized</a:t>
            </a:r>
            <a:r>
              <a:rPr lang="de-DE" dirty="0"/>
              <a:t> </a:t>
            </a:r>
            <a:r>
              <a:rPr lang="de-DE" dirty="0" err="1"/>
              <a:t>classes</a:t>
            </a:r>
            <a:r>
              <a:rPr lang="de-DE" dirty="0"/>
              <a:t> </a:t>
            </a:r>
            <a:r>
              <a:rPr lang="de-DE" dirty="0" err="1"/>
              <a:t>inheriting</a:t>
            </a:r>
            <a:r>
              <a:rPr lang="de-DE" dirty="0"/>
              <a:t> </a:t>
            </a:r>
            <a:r>
              <a:rPr lang="de-DE" dirty="0" err="1"/>
              <a:t>from</a:t>
            </a:r>
            <a:r>
              <a:rPr lang="de-DE" dirty="0"/>
              <a:t> </a:t>
            </a:r>
            <a:r>
              <a:rPr lang="de-DE" dirty="0" err="1"/>
              <a:t>the</a:t>
            </a:r>
            <a:r>
              <a:rPr lang="de-DE" dirty="0"/>
              <a:t> Proxy </a:t>
            </a:r>
            <a:r>
              <a:rPr lang="de-DE" dirty="0" err="1"/>
              <a:t>base</a:t>
            </a:r>
            <a:r>
              <a:rPr lang="de-DE" dirty="0"/>
              <a:t> </a:t>
            </a:r>
            <a:r>
              <a:rPr lang="de-DE" dirty="0" err="1"/>
              <a:t>class</a:t>
            </a:r>
            <a:r>
              <a:rPr lang="de-DE" dirty="0"/>
              <a:t>.</a:t>
            </a:r>
          </a:p>
          <a:p>
            <a:endParaRPr lang="de-DE" dirty="0"/>
          </a:p>
          <a:p>
            <a:pPr marL="171450" indent="-171450">
              <a:buFontTx/>
              <a:buChar char="-"/>
            </a:pPr>
            <a:r>
              <a:rPr lang="de-DE"/>
              <a:t>The </a:t>
            </a:r>
            <a:r>
              <a:rPr lang="de-DE" dirty="0" err="1"/>
              <a:t>FunctionProxy</a:t>
            </a:r>
            <a:r>
              <a:rPr lang="de-DE" dirty="0"/>
              <a:t> </a:t>
            </a:r>
            <a:r>
              <a:rPr lang="de-DE" dirty="0" err="1"/>
              <a:t>encapsulates</a:t>
            </a:r>
            <a:r>
              <a:rPr lang="de-DE" dirty="0"/>
              <a:t> a ROOT </a:t>
            </a:r>
            <a:r>
              <a:rPr lang="de-DE" dirty="0" err="1"/>
              <a:t>function</a:t>
            </a:r>
            <a:r>
              <a:rPr lang="de-DE" dirty="0"/>
              <a:t> </a:t>
            </a:r>
            <a:r>
              <a:rPr lang="de-DE" dirty="0" err="1"/>
              <a:t>and</a:t>
            </a:r>
            <a:r>
              <a:rPr lang="de-DE" dirty="0"/>
              <a:t> will </a:t>
            </a:r>
            <a:r>
              <a:rPr lang="de-DE" dirty="0" err="1"/>
              <a:t>be</a:t>
            </a:r>
            <a:r>
              <a:rPr lang="de-DE" dirty="0"/>
              <a:t> </a:t>
            </a:r>
            <a:r>
              <a:rPr lang="de-DE" dirty="0" err="1"/>
              <a:t>described</a:t>
            </a:r>
            <a:r>
              <a:rPr lang="de-DE" dirty="0"/>
              <a:t> in </a:t>
            </a:r>
            <a:r>
              <a:rPr lang="de-DE" dirty="0" err="1"/>
              <a:t>more</a:t>
            </a:r>
            <a:r>
              <a:rPr lang="de-DE" dirty="0"/>
              <a:t> </a:t>
            </a:r>
            <a:r>
              <a:rPr lang="de-DE" dirty="0" err="1"/>
              <a:t>detail</a:t>
            </a:r>
            <a:r>
              <a:rPr lang="de-DE" dirty="0"/>
              <a:t> in a </a:t>
            </a:r>
            <a:r>
              <a:rPr lang="de-DE" dirty="0" err="1"/>
              <a:t>minute</a:t>
            </a:r>
            <a:endParaRPr lang="de-DE" dirty="0"/>
          </a:p>
          <a:p>
            <a:endParaRPr lang="de-DE" dirty="0"/>
          </a:p>
          <a:p>
            <a:pPr marL="171450" indent="-171450">
              <a:buFontTx/>
              <a:buChar char="-"/>
            </a:pPr>
            <a:r>
              <a:rPr lang="de-DE"/>
              <a:t>As </a:t>
            </a:r>
            <a:r>
              <a:rPr lang="de-DE" dirty="0" err="1"/>
              <a:t>the</a:t>
            </a:r>
            <a:r>
              <a:rPr lang="de-DE" dirty="0"/>
              <a:t> </a:t>
            </a:r>
            <a:r>
              <a:rPr lang="de-DE" dirty="0" err="1"/>
              <a:t>name</a:t>
            </a:r>
            <a:r>
              <a:rPr lang="de-DE" dirty="0"/>
              <a:t> </a:t>
            </a:r>
            <a:r>
              <a:rPr lang="de-DE" dirty="0" err="1"/>
              <a:t>suggests</a:t>
            </a:r>
            <a:r>
              <a:rPr lang="de-DE" dirty="0"/>
              <a:t> </a:t>
            </a:r>
            <a:r>
              <a:rPr lang="de-DE" dirty="0" err="1"/>
              <a:t>the</a:t>
            </a:r>
            <a:r>
              <a:rPr lang="de-DE" dirty="0"/>
              <a:t> </a:t>
            </a:r>
            <a:r>
              <a:rPr lang="de-DE" dirty="0" err="1"/>
              <a:t>ObjectProxy</a:t>
            </a:r>
            <a:r>
              <a:rPr lang="de-DE" dirty="0"/>
              <a:t> </a:t>
            </a:r>
            <a:r>
              <a:rPr lang="de-DE" dirty="0" err="1"/>
              <a:t>class</a:t>
            </a:r>
            <a:r>
              <a:rPr lang="de-DE" dirty="0"/>
              <a:t> </a:t>
            </a:r>
            <a:r>
              <a:rPr lang="de-DE" dirty="0" err="1"/>
              <a:t>encapsualtes</a:t>
            </a:r>
            <a:r>
              <a:rPr lang="de-DE" dirty="0"/>
              <a:t> ROOT </a:t>
            </a:r>
            <a:r>
              <a:rPr lang="de-DE" dirty="0" err="1"/>
              <a:t>objects</a:t>
            </a:r>
            <a:r>
              <a:rPr lang="de-DE" dirty="0"/>
              <a:t> </a:t>
            </a:r>
            <a:r>
              <a:rPr lang="de-DE" dirty="0" err="1"/>
              <a:t>and</a:t>
            </a:r>
            <a:r>
              <a:rPr lang="de-DE"/>
              <a:t> primitives</a:t>
            </a:r>
          </a:p>
          <a:p>
            <a:endParaRPr lang="de-DE"/>
          </a:p>
        </p:txBody>
      </p:sp>
      <p:sp>
        <p:nvSpPr>
          <p:cNvPr id="4" name="Footer Placeholder 3"/>
          <p:cNvSpPr>
            <a:spLocks noGrp="1"/>
          </p:cNvSpPr>
          <p:nvPr>
            <p:ph type="ftr" sz="quarter" idx="10"/>
          </p:nvPr>
        </p:nvSpPr>
        <p:spPr/>
        <p:txBody>
          <a:bodyPr/>
          <a:lstStyle/>
          <a:p>
            <a:pPr>
              <a:defRPr/>
            </a:pPr>
            <a:r>
              <a:rPr lang="de-DE" smtClean="0"/>
              <a:t>Prof. Dr. Max Mustermann | Musterfakultät</a:t>
            </a:r>
            <a:endParaRPr lang="de-DE"/>
          </a:p>
        </p:txBody>
      </p:sp>
      <p:sp>
        <p:nvSpPr>
          <p:cNvPr id="5" name="Slide Number Placeholder 4"/>
          <p:cNvSpPr>
            <a:spLocks noGrp="1"/>
          </p:cNvSpPr>
          <p:nvPr>
            <p:ph type="sldNum" sz="quarter" idx="11"/>
          </p:nvPr>
        </p:nvSpPr>
        <p:spPr/>
        <p:txBody>
          <a:bodyPr/>
          <a:lstStyle/>
          <a:p>
            <a:pPr>
              <a:defRPr/>
            </a:pPr>
            <a:fld id="{C0ED99B0-9538-4AA1-98EA-85DB0555789A}" type="slidenum">
              <a:rPr lang="de-DE" smtClean="0"/>
              <a:pPr>
                <a:defRPr/>
              </a:pPr>
              <a:t>13</a:t>
            </a:fld>
            <a:endParaRPr lang="de-DE"/>
          </a:p>
        </p:txBody>
      </p:sp>
    </p:spTree>
    <p:extLst>
      <p:ext uri="{BB962C8B-B14F-4D97-AF65-F5344CB8AC3E}">
        <p14:creationId xmlns:p14="http://schemas.microsoft.com/office/powerpoint/2010/main" val="2669343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Representing</a:t>
            </a:r>
            <a:r>
              <a:rPr lang="de-DE"/>
              <a:t> </a:t>
            </a:r>
            <a:r>
              <a:rPr lang="de-DE" dirty="0"/>
              <a:t>ROOT </a:t>
            </a:r>
            <a:r>
              <a:rPr lang="de-DE" dirty="0" err="1"/>
              <a:t>objects</a:t>
            </a:r>
            <a:r>
              <a:rPr lang="de-DE" dirty="0"/>
              <a:t> </a:t>
            </a:r>
            <a:r>
              <a:rPr lang="de-DE" dirty="0" err="1"/>
              <a:t>basically</a:t>
            </a:r>
            <a:r>
              <a:rPr lang="de-DE" dirty="0"/>
              <a:t> </a:t>
            </a:r>
            <a:r>
              <a:rPr lang="de-DE" dirty="0" err="1"/>
              <a:t>means</a:t>
            </a:r>
            <a:r>
              <a:rPr lang="de-DE" dirty="0"/>
              <a:t> </a:t>
            </a:r>
            <a:r>
              <a:rPr lang="de-DE" dirty="0" err="1"/>
              <a:t>to</a:t>
            </a:r>
            <a:r>
              <a:rPr lang="de-DE" dirty="0"/>
              <a:t> </a:t>
            </a:r>
            <a:r>
              <a:rPr lang="de-DE" dirty="0" err="1"/>
              <a:t>be</a:t>
            </a:r>
            <a:r>
              <a:rPr lang="de-DE" dirty="0"/>
              <a:t> </a:t>
            </a:r>
            <a:r>
              <a:rPr lang="de-DE" dirty="0" err="1"/>
              <a:t>able</a:t>
            </a:r>
            <a:r>
              <a:rPr lang="de-DE" dirty="0"/>
              <a:t> </a:t>
            </a:r>
            <a:r>
              <a:rPr lang="de-DE" dirty="0" err="1"/>
              <a:t>to</a:t>
            </a:r>
            <a:r>
              <a:rPr lang="de-DE" dirty="0"/>
              <a:t> </a:t>
            </a:r>
            <a:r>
              <a:rPr lang="de-DE" dirty="0" err="1"/>
              <a:t>read</a:t>
            </a:r>
            <a:r>
              <a:rPr lang="de-DE" dirty="0"/>
              <a:t> </a:t>
            </a:r>
            <a:r>
              <a:rPr lang="de-DE" dirty="0" err="1"/>
              <a:t>and</a:t>
            </a:r>
            <a:r>
              <a:rPr lang="de-DE" dirty="0"/>
              <a:t> </a:t>
            </a:r>
            <a:r>
              <a:rPr lang="de-DE" dirty="0" err="1"/>
              <a:t>write</a:t>
            </a:r>
            <a:r>
              <a:rPr lang="de-DE" dirty="0"/>
              <a:t> </a:t>
            </a:r>
            <a:r>
              <a:rPr lang="de-DE" dirty="0" err="1"/>
              <a:t>data</a:t>
            </a:r>
            <a:r>
              <a:rPr lang="de-DE" dirty="0"/>
              <a:t> </a:t>
            </a:r>
            <a:r>
              <a:rPr lang="de-DE" dirty="0" err="1"/>
              <a:t>or</a:t>
            </a:r>
            <a:r>
              <a:rPr lang="de-DE" dirty="0"/>
              <a:t> </a:t>
            </a:r>
            <a:r>
              <a:rPr lang="de-DE" dirty="0" err="1"/>
              <a:t>rather</a:t>
            </a:r>
            <a:r>
              <a:rPr lang="de-DE" dirty="0"/>
              <a:t> </a:t>
            </a:r>
            <a:r>
              <a:rPr lang="de-DE" dirty="0" err="1"/>
              <a:t>manipulate</a:t>
            </a:r>
            <a:r>
              <a:rPr lang="de-DE" dirty="0"/>
              <a:t> </a:t>
            </a:r>
            <a:r>
              <a:rPr lang="de-DE" dirty="0" err="1"/>
              <a:t>data</a:t>
            </a:r>
            <a:endParaRPr lang="de-DE" dirty="0"/>
          </a:p>
          <a:p>
            <a:endParaRPr lang="de-DE" dirty="0"/>
          </a:p>
          <a:p>
            <a:r>
              <a:rPr lang="de-DE"/>
              <a:t>That </a:t>
            </a:r>
            <a:r>
              <a:rPr lang="de-DE" dirty="0" err="1"/>
              <a:t>is</a:t>
            </a:r>
            <a:r>
              <a:rPr lang="de-DE" dirty="0"/>
              <a:t> </a:t>
            </a:r>
            <a:r>
              <a:rPr lang="de-DE" dirty="0" err="1"/>
              <a:t>exactly</a:t>
            </a:r>
            <a:r>
              <a:rPr lang="de-DE" dirty="0"/>
              <a:t> </a:t>
            </a:r>
            <a:r>
              <a:rPr lang="de-DE" dirty="0" err="1"/>
              <a:t>what</a:t>
            </a:r>
            <a:r>
              <a:rPr lang="de-DE" dirty="0"/>
              <a:t> an </a:t>
            </a:r>
            <a:r>
              <a:rPr lang="de-DE" dirty="0" err="1"/>
              <a:t>ObjectPoxy</a:t>
            </a:r>
            <a:r>
              <a:rPr lang="de-DE" dirty="0"/>
              <a:t> </a:t>
            </a:r>
            <a:r>
              <a:rPr lang="de-DE" dirty="0" err="1"/>
              <a:t>does</a:t>
            </a:r>
            <a:r>
              <a:rPr lang="de-DE" dirty="0"/>
              <a:t> </a:t>
            </a:r>
            <a:r>
              <a:rPr lang="de-DE" dirty="0" err="1"/>
              <a:t>by</a:t>
            </a:r>
            <a:r>
              <a:rPr lang="de-DE" dirty="0"/>
              <a:t> </a:t>
            </a:r>
            <a:r>
              <a:rPr lang="de-DE" dirty="0" err="1"/>
              <a:t>providing</a:t>
            </a:r>
            <a:r>
              <a:rPr lang="de-DE" dirty="0"/>
              <a:t> a </a:t>
            </a:r>
            <a:r>
              <a:rPr lang="de-DE" dirty="0" err="1"/>
              <a:t>getter</a:t>
            </a:r>
            <a:r>
              <a:rPr lang="de-DE" dirty="0"/>
              <a:t> </a:t>
            </a:r>
            <a:r>
              <a:rPr lang="de-DE" dirty="0" err="1"/>
              <a:t>Method</a:t>
            </a:r>
            <a:r>
              <a:rPr lang="de-DE" dirty="0"/>
              <a:t> </a:t>
            </a:r>
            <a:r>
              <a:rPr lang="de-DE" dirty="0" err="1"/>
              <a:t>to</a:t>
            </a:r>
            <a:r>
              <a:rPr lang="de-DE" dirty="0"/>
              <a:t> </a:t>
            </a:r>
            <a:r>
              <a:rPr lang="de-DE" dirty="0" err="1"/>
              <a:t>retrive</a:t>
            </a:r>
            <a:r>
              <a:rPr lang="de-DE" dirty="0"/>
              <a:t> </a:t>
            </a:r>
            <a:r>
              <a:rPr lang="de-DE" dirty="0" err="1"/>
              <a:t>the</a:t>
            </a:r>
            <a:r>
              <a:rPr lang="de-DE" dirty="0"/>
              <a:t> </a:t>
            </a:r>
            <a:r>
              <a:rPr lang="de-DE" dirty="0" err="1"/>
              <a:t>encapsulated</a:t>
            </a:r>
            <a:r>
              <a:rPr lang="de-DE" dirty="0"/>
              <a:t> </a:t>
            </a:r>
            <a:r>
              <a:rPr lang="de-DE" dirty="0" err="1"/>
              <a:t>data</a:t>
            </a:r>
            <a:r>
              <a:rPr lang="de-DE" dirty="0"/>
              <a:t> </a:t>
            </a:r>
            <a:r>
              <a:rPr lang="de-DE" dirty="0" err="1"/>
              <a:t>by</a:t>
            </a:r>
            <a:r>
              <a:rPr lang="de-DE" dirty="0"/>
              <a:t> </a:t>
            </a:r>
            <a:r>
              <a:rPr lang="de-DE" dirty="0" err="1"/>
              <a:t>reading</a:t>
            </a:r>
            <a:r>
              <a:rPr lang="de-DE" dirty="0"/>
              <a:t> </a:t>
            </a:r>
            <a:r>
              <a:rPr lang="de-DE" dirty="0" err="1"/>
              <a:t>it</a:t>
            </a:r>
            <a:r>
              <a:rPr lang="de-DE" dirty="0"/>
              <a:t> </a:t>
            </a:r>
            <a:r>
              <a:rPr lang="de-DE" dirty="0" err="1"/>
              <a:t>from</a:t>
            </a:r>
            <a:r>
              <a:rPr lang="de-DE" dirty="0"/>
              <a:t> </a:t>
            </a:r>
            <a:r>
              <a:rPr lang="de-DE" dirty="0" err="1"/>
              <a:t>the</a:t>
            </a:r>
            <a:r>
              <a:rPr lang="de-DE" dirty="0"/>
              <a:t> </a:t>
            </a:r>
            <a:r>
              <a:rPr lang="de-DE" dirty="0" err="1"/>
              <a:t>stored</a:t>
            </a:r>
            <a:r>
              <a:rPr lang="de-DE" dirty="0"/>
              <a:t> </a:t>
            </a:r>
            <a:r>
              <a:rPr lang="de-DE" dirty="0" err="1"/>
              <a:t>memory</a:t>
            </a:r>
            <a:r>
              <a:rPr lang="de-DE" dirty="0"/>
              <a:t> </a:t>
            </a:r>
            <a:r>
              <a:rPr lang="de-DE" dirty="0" err="1"/>
              <a:t>location</a:t>
            </a:r>
            <a:endParaRPr lang="de-DE" dirty="0"/>
          </a:p>
          <a:p>
            <a:endParaRPr lang="de-DE" dirty="0"/>
          </a:p>
          <a:p>
            <a:r>
              <a:rPr lang="de-DE"/>
              <a:t>The </a:t>
            </a:r>
            <a:r>
              <a:rPr lang="de-DE" dirty="0" err="1"/>
              <a:t>setter</a:t>
            </a:r>
            <a:r>
              <a:rPr lang="de-DE" dirty="0"/>
              <a:t> </a:t>
            </a:r>
            <a:r>
              <a:rPr lang="de-DE" dirty="0" err="1"/>
              <a:t>method</a:t>
            </a:r>
            <a:r>
              <a:rPr lang="de-DE" dirty="0"/>
              <a:t> </a:t>
            </a:r>
            <a:r>
              <a:rPr lang="de-DE" dirty="0" err="1"/>
              <a:t>allows</a:t>
            </a:r>
            <a:r>
              <a:rPr lang="de-DE" dirty="0"/>
              <a:t> </a:t>
            </a:r>
            <a:r>
              <a:rPr lang="de-DE" dirty="0" err="1"/>
              <a:t>us</a:t>
            </a:r>
            <a:r>
              <a:rPr lang="de-DE" dirty="0"/>
              <a:t> </a:t>
            </a:r>
            <a:r>
              <a:rPr lang="de-DE" dirty="0" err="1"/>
              <a:t>to</a:t>
            </a:r>
            <a:r>
              <a:rPr lang="de-DE" dirty="0"/>
              <a:t> </a:t>
            </a:r>
            <a:r>
              <a:rPr lang="de-DE" dirty="0" err="1"/>
              <a:t>write</a:t>
            </a:r>
            <a:r>
              <a:rPr lang="de-DE" dirty="0"/>
              <a:t> </a:t>
            </a:r>
            <a:r>
              <a:rPr lang="de-DE" dirty="0" err="1"/>
              <a:t>object</a:t>
            </a:r>
            <a:r>
              <a:rPr lang="de-DE" dirty="0"/>
              <a:t> </a:t>
            </a:r>
            <a:r>
              <a:rPr lang="de-DE" dirty="0" err="1"/>
              <a:t>data</a:t>
            </a:r>
            <a:r>
              <a:rPr lang="de-DE" dirty="0"/>
              <a:t> -&gt; </a:t>
            </a:r>
            <a:r>
              <a:rPr lang="de-DE" dirty="0" err="1"/>
              <a:t>Of</a:t>
            </a:r>
            <a:r>
              <a:rPr lang="de-DE" dirty="0"/>
              <a:t> </a:t>
            </a:r>
            <a:r>
              <a:rPr lang="de-DE" dirty="0" err="1"/>
              <a:t>course</a:t>
            </a:r>
            <a:r>
              <a:rPr lang="de-DE" dirty="0"/>
              <a:t> </a:t>
            </a:r>
            <a:r>
              <a:rPr lang="de-DE" dirty="0" err="1"/>
              <a:t>we</a:t>
            </a:r>
            <a:r>
              <a:rPr lang="de-DE" dirty="0"/>
              <a:t> </a:t>
            </a:r>
            <a:r>
              <a:rPr lang="de-DE" dirty="0" err="1"/>
              <a:t>need</a:t>
            </a:r>
            <a:r>
              <a:rPr lang="de-DE" dirty="0"/>
              <a:t> </a:t>
            </a:r>
            <a:r>
              <a:rPr lang="de-DE" dirty="0" err="1"/>
              <a:t>to</a:t>
            </a:r>
            <a:r>
              <a:rPr lang="de-DE" dirty="0"/>
              <a:t> </a:t>
            </a:r>
            <a:r>
              <a:rPr lang="de-DE" dirty="0" err="1"/>
              <a:t>differentiate</a:t>
            </a:r>
            <a:r>
              <a:rPr lang="de-DE" dirty="0"/>
              <a:t> </a:t>
            </a:r>
            <a:r>
              <a:rPr lang="de-DE" dirty="0" err="1"/>
              <a:t>between</a:t>
            </a:r>
            <a:r>
              <a:rPr lang="de-DE" dirty="0"/>
              <a:t> primitive </a:t>
            </a:r>
            <a:r>
              <a:rPr lang="de-DE" dirty="0" err="1"/>
              <a:t>and</a:t>
            </a:r>
            <a:r>
              <a:rPr lang="de-DE" dirty="0"/>
              <a:t> non-primitive </a:t>
            </a:r>
            <a:r>
              <a:rPr lang="de-DE" dirty="0" err="1"/>
              <a:t>types</a:t>
            </a:r>
            <a:r>
              <a:rPr lang="de-DE" dirty="0"/>
              <a:t> </a:t>
            </a:r>
            <a:r>
              <a:rPr lang="de-DE" dirty="0" err="1"/>
              <a:t>as</a:t>
            </a:r>
            <a:r>
              <a:rPr lang="de-DE" dirty="0"/>
              <a:t> </a:t>
            </a:r>
            <a:r>
              <a:rPr lang="de-DE" dirty="0" err="1"/>
              <a:t>the</a:t>
            </a:r>
            <a:r>
              <a:rPr lang="de-DE" dirty="0"/>
              <a:t> </a:t>
            </a:r>
            <a:r>
              <a:rPr lang="de-DE" dirty="0" err="1"/>
              <a:t>next</a:t>
            </a:r>
            <a:r>
              <a:rPr lang="de-DE" dirty="0"/>
              <a:t> </a:t>
            </a:r>
            <a:r>
              <a:rPr lang="de-DE" dirty="0" err="1"/>
              <a:t>slide</a:t>
            </a:r>
            <a:r>
              <a:rPr lang="de-DE" dirty="0"/>
              <a:t> will </a:t>
            </a:r>
            <a:r>
              <a:rPr lang="de-DE"/>
              <a:t>show</a:t>
            </a:r>
            <a:endParaRPr lang="de-DE"/>
          </a:p>
        </p:txBody>
      </p:sp>
      <p:sp>
        <p:nvSpPr>
          <p:cNvPr id="4" name="Footer Placeholder 3"/>
          <p:cNvSpPr>
            <a:spLocks noGrp="1"/>
          </p:cNvSpPr>
          <p:nvPr>
            <p:ph type="ftr" sz="quarter" idx="10"/>
          </p:nvPr>
        </p:nvSpPr>
        <p:spPr/>
        <p:txBody>
          <a:bodyPr/>
          <a:lstStyle/>
          <a:p>
            <a:pPr>
              <a:defRPr/>
            </a:pPr>
            <a:r>
              <a:rPr lang="de-DE" smtClean="0"/>
              <a:t>Prof. Dr. Max Mustermann | Musterfakultät</a:t>
            </a:r>
            <a:endParaRPr lang="de-DE"/>
          </a:p>
        </p:txBody>
      </p:sp>
      <p:sp>
        <p:nvSpPr>
          <p:cNvPr id="5" name="Slide Number Placeholder 4"/>
          <p:cNvSpPr>
            <a:spLocks noGrp="1"/>
          </p:cNvSpPr>
          <p:nvPr>
            <p:ph type="sldNum" sz="quarter" idx="11"/>
          </p:nvPr>
        </p:nvSpPr>
        <p:spPr/>
        <p:txBody>
          <a:bodyPr/>
          <a:lstStyle/>
          <a:p>
            <a:pPr>
              <a:defRPr/>
            </a:pPr>
            <a:fld id="{C0ED99B0-9538-4AA1-98EA-85DB0555789A}" type="slidenum">
              <a:rPr lang="de-DE" smtClean="0"/>
              <a:pPr>
                <a:defRPr/>
              </a:pPr>
              <a:t>14</a:t>
            </a:fld>
            <a:endParaRPr lang="de-DE"/>
          </a:p>
        </p:txBody>
      </p:sp>
    </p:spTree>
    <p:extLst>
      <p:ext uri="{BB962C8B-B14F-4D97-AF65-F5344CB8AC3E}">
        <p14:creationId xmlns:p14="http://schemas.microsoft.com/office/powerpoint/2010/main" val="4180070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Since</a:t>
            </a:r>
            <a:r>
              <a:rPr lang="de-DE"/>
              <a:t> </a:t>
            </a:r>
            <a:r>
              <a:rPr lang="de-DE" dirty="0" err="1"/>
              <a:t>Javascript</a:t>
            </a:r>
            <a:r>
              <a:rPr lang="de-DE" dirty="0"/>
              <a:t> </a:t>
            </a:r>
            <a:r>
              <a:rPr lang="de-DE" dirty="0" err="1"/>
              <a:t>basically</a:t>
            </a:r>
            <a:r>
              <a:rPr lang="de-DE" dirty="0"/>
              <a:t> </a:t>
            </a:r>
            <a:r>
              <a:rPr lang="de-DE" dirty="0" err="1"/>
              <a:t>only</a:t>
            </a:r>
            <a:r>
              <a:rPr lang="de-DE" dirty="0"/>
              <a:t> </a:t>
            </a:r>
            <a:r>
              <a:rPr lang="de-DE" dirty="0" err="1"/>
              <a:t>knows</a:t>
            </a:r>
            <a:r>
              <a:rPr lang="de-DE" dirty="0"/>
              <a:t> </a:t>
            </a:r>
            <a:r>
              <a:rPr lang="de-DE" dirty="0" err="1"/>
              <a:t>three</a:t>
            </a:r>
            <a:r>
              <a:rPr lang="de-DE" dirty="0"/>
              <a:t> primitive </a:t>
            </a:r>
            <a:r>
              <a:rPr lang="de-DE" dirty="0" err="1"/>
              <a:t>types</a:t>
            </a:r>
            <a:r>
              <a:rPr lang="de-DE" dirty="0"/>
              <a:t> </a:t>
            </a:r>
            <a:r>
              <a:rPr lang="de-DE" dirty="0" err="1"/>
              <a:t>namely</a:t>
            </a:r>
            <a:r>
              <a:rPr lang="de-DE" dirty="0"/>
              <a:t> </a:t>
            </a:r>
            <a:r>
              <a:rPr lang="de-DE" dirty="0" err="1"/>
              <a:t>the</a:t>
            </a:r>
            <a:r>
              <a:rPr lang="de-DE" dirty="0"/>
              <a:t> </a:t>
            </a:r>
          </a:p>
          <a:p>
            <a:pPr marL="171450" indent="-171450">
              <a:buFontTx/>
              <a:buChar char="-"/>
            </a:pPr>
            <a:r>
              <a:rPr lang="de-DE"/>
              <a:t>String </a:t>
            </a:r>
            <a:r>
              <a:rPr lang="de-DE" dirty="0"/>
              <a:t>type</a:t>
            </a:r>
          </a:p>
          <a:p>
            <a:r>
              <a:rPr lang="de-DE"/>
              <a:t>-   </a:t>
            </a:r>
            <a:r>
              <a:rPr lang="de-DE" dirty="0" err="1"/>
              <a:t>Number</a:t>
            </a:r>
            <a:r>
              <a:rPr lang="de-DE" dirty="0"/>
              <a:t> type</a:t>
            </a:r>
          </a:p>
          <a:p>
            <a:pPr marL="171450" indent="-171450">
              <a:buFontTx/>
              <a:buChar char="-"/>
            </a:pPr>
            <a:r>
              <a:rPr lang="de-DE"/>
              <a:t>Boolean </a:t>
            </a:r>
            <a:r>
              <a:rPr lang="de-DE" dirty="0"/>
              <a:t>type</a:t>
            </a:r>
          </a:p>
          <a:p>
            <a:pPr marL="171450" indent="-171450">
              <a:buFontTx/>
              <a:buChar char="-"/>
            </a:pPr>
            <a:endParaRPr lang="de-DE" dirty="0"/>
          </a:p>
          <a:p>
            <a:r>
              <a:rPr lang="de-DE"/>
              <a:t>Casting </a:t>
            </a:r>
            <a:r>
              <a:rPr lang="de-DE" dirty="0"/>
              <a:t>in </a:t>
            </a:r>
            <a:r>
              <a:rPr lang="de-DE" dirty="0" err="1"/>
              <a:t>inner</a:t>
            </a:r>
            <a:r>
              <a:rPr lang="de-DE" dirty="0"/>
              <a:t> </a:t>
            </a:r>
            <a:r>
              <a:rPr lang="de-DE" dirty="0" err="1"/>
              <a:t>classes</a:t>
            </a:r>
            <a:r>
              <a:rPr lang="de-DE" dirty="0"/>
              <a:t> </a:t>
            </a:r>
            <a:r>
              <a:rPr lang="de-DE" dirty="0" err="1"/>
              <a:t>ensures</a:t>
            </a:r>
            <a:r>
              <a:rPr lang="de-DE" dirty="0"/>
              <a:t> </a:t>
            </a:r>
            <a:r>
              <a:rPr lang="de-DE" dirty="0" err="1"/>
              <a:t>that</a:t>
            </a:r>
            <a:r>
              <a:rPr lang="de-DE" dirty="0"/>
              <a:t> a </a:t>
            </a:r>
            <a:r>
              <a:rPr lang="de-DE" dirty="0" err="1"/>
              <a:t>long</a:t>
            </a:r>
            <a:r>
              <a:rPr lang="de-DE" dirty="0"/>
              <a:t> </a:t>
            </a:r>
            <a:r>
              <a:rPr lang="de-DE" dirty="0" err="1"/>
              <a:t>long</a:t>
            </a:r>
            <a:r>
              <a:rPr lang="de-DE" dirty="0"/>
              <a:t> </a:t>
            </a:r>
            <a:r>
              <a:rPr lang="de-DE" dirty="0" err="1"/>
              <a:t>and</a:t>
            </a:r>
            <a:r>
              <a:rPr lang="de-DE" dirty="0"/>
              <a:t> a double will </a:t>
            </a:r>
            <a:r>
              <a:rPr lang="de-DE" dirty="0" err="1"/>
              <a:t>be</a:t>
            </a:r>
            <a:r>
              <a:rPr lang="de-DE" dirty="0"/>
              <a:t> </a:t>
            </a:r>
            <a:r>
              <a:rPr lang="de-DE" dirty="0" err="1"/>
              <a:t>equally</a:t>
            </a:r>
            <a:r>
              <a:rPr lang="de-DE" dirty="0"/>
              <a:t> </a:t>
            </a:r>
            <a:r>
              <a:rPr lang="de-DE" dirty="0" err="1"/>
              <a:t>cast</a:t>
            </a:r>
            <a:r>
              <a:rPr lang="de-DE" dirty="0"/>
              <a:t> </a:t>
            </a:r>
            <a:r>
              <a:rPr lang="de-DE" dirty="0" err="1"/>
              <a:t>to</a:t>
            </a:r>
            <a:r>
              <a:rPr lang="de-DE" dirty="0"/>
              <a:t> a </a:t>
            </a:r>
            <a:r>
              <a:rPr lang="de-DE" dirty="0" err="1"/>
              <a:t>number</a:t>
            </a:r>
            <a:r>
              <a:rPr lang="de-DE"/>
              <a:t> </a:t>
            </a:r>
            <a:endParaRPr lang="de-DE"/>
          </a:p>
        </p:txBody>
      </p:sp>
      <p:sp>
        <p:nvSpPr>
          <p:cNvPr id="4" name="Footer Placeholder 3"/>
          <p:cNvSpPr>
            <a:spLocks noGrp="1"/>
          </p:cNvSpPr>
          <p:nvPr>
            <p:ph type="ftr" sz="quarter" idx="10"/>
          </p:nvPr>
        </p:nvSpPr>
        <p:spPr/>
        <p:txBody>
          <a:bodyPr/>
          <a:lstStyle/>
          <a:p>
            <a:pPr>
              <a:defRPr/>
            </a:pPr>
            <a:r>
              <a:rPr lang="de-DE" smtClean="0"/>
              <a:t>Prof. Dr. Max Mustermann | Musterfakultät</a:t>
            </a:r>
            <a:endParaRPr lang="de-DE"/>
          </a:p>
        </p:txBody>
      </p:sp>
      <p:sp>
        <p:nvSpPr>
          <p:cNvPr id="5" name="Slide Number Placeholder 4"/>
          <p:cNvSpPr>
            <a:spLocks noGrp="1"/>
          </p:cNvSpPr>
          <p:nvPr>
            <p:ph type="sldNum" sz="quarter" idx="11"/>
          </p:nvPr>
        </p:nvSpPr>
        <p:spPr/>
        <p:txBody>
          <a:bodyPr/>
          <a:lstStyle/>
          <a:p>
            <a:pPr>
              <a:defRPr/>
            </a:pPr>
            <a:fld id="{C0ED99B0-9538-4AA1-98EA-85DB0555789A}" type="slidenum">
              <a:rPr lang="de-DE" smtClean="0"/>
              <a:pPr>
                <a:defRPr/>
              </a:pPr>
              <a:t>15</a:t>
            </a:fld>
            <a:endParaRPr lang="de-DE"/>
          </a:p>
        </p:txBody>
      </p:sp>
    </p:spTree>
    <p:extLst>
      <p:ext uri="{BB962C8B-B14F-4D97-AF65-F5344CB8AC3E}">
        <p14:creationId xmlns:p14="http://schemas.microsoft.com/office/powerpoint/2010/main" val="3557848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To</a:t>
            </a:r>
            <a:r>
              <a:rPr lang="de-DE"/>
              <a:t> </a:t>
            </a:r>
            <a:r>
              <a:rPr lang="de-DE" dirty="0" err="1"/>
              <a:t>encapsulate</a:t>
            </a:r>
            <a:r>
              <a:rPr lang="de-DE" dirty="0"/>
              <a:t> ROOT non-primitives </a:t>
            </a:r>
            <a:r>
              <a:rPr lang="de-DE" dirty="0" err="1"/>
              <a:t>we</a:t>
            </a:r>
            <a:r>
              <a:rPr lang="de-DE" dirty="0"/>
              <a:t> </a:t>
            </a:r>
            <a:r>
              <a:rPr lang="de-DE" dirty="0" err="1"/>
              <a:t>create</a:t>
            </a:r>
            <a:r>
              <a:rPr lang="de-DE" dirty="0"/>
              <a:t> </a:t>
            </a:r>
            <a:r>
              <a:rPr lang="de-DE" dirty="0" err="1"/>
              <a:t>specializations</a:t>
            </a:r>
            <a:r>
              <a:rPr lang="de-DE" dirty="0"/>
              <a:t> </a:t>
            </a:r>
            <a:r>
              <a:rPr lang="de-DE" dirty="0" err="1"/>
              <a:t>of</a:t>
            </a:r>
            <a:r>
              <a:rPr lang="de-DE" dirty="0"/>
              <a:t> </a:t>
            </a:r>
            <a:r>
              <a:rPr lang="de-DE"/>
              <a:t>ObjectProxy</a:t>
            </a:r>
            <a:endParaRPr lang="de-DE"/>
          </a:p>
        </p:txBody>
      </p:sp>
      <p:sp>
        <p:nvSpPr>
          <p:cNvPr id="4" name="Footer Placeholder 3"/>
          <p:cNvSpPr>
            <a:spLocks noGrp="1"/>
          </p:cNvSpPr>
          <p:nvPr>
            <p:ph type="ftr" sz="quarter" idx="10"/>
          </p:nvPr>
        </p:nvSpPr>
        <p:spPr/>
        <p:txBody>
          <a:bodyPr/>
          <a:lstStyle/>
          <a:p>
            <a:pPr>
              <a:defRPr/>
            </a:pPr>
            <a:r>
              <a:rPr lang="de-DE" smtClean="0"/>
              <a:t>Prof. Dr. Max Mustermann | Musterfakultät</a:t>
            </a:r>
            <a:endParaRPr lang="de-DE"/>
          </a:p>
        </p:txBody>
      </p:sp>
      <p:sp>
        <p:nvSpPr>
          <p:cNvPr id="5" name="Slide Number Placeholder 4"/>
          <p:cNvSpPr>
            <a:spLocks noGrp="1"/>
          </p:cNvSpPr>
          <p:nvPr>
            <p:ph type="sldNum" sz="quarter" idx="11"/>
          </p:nvPr>
        </p:nvSpPr>
        <p:spPr/>
        <p:txBody>
          <a:bodyPr/>
          <a:lstStyle/>
          <a:p>
            <a:pPr>
              <a:defRPr/>
            </a:pPr>
            <a:fld id="{C0ED99B0-9538-4AA1-98EA-85DB0555789A}" type="slidenum">
              <a:rPr lang="de-DE" smtClean="0"/>
              <a:pPr>
                <a:defRPr/>
              </a:pPr>
              <a:t>16</a:t>
            </a:fld>
            <a:endParaRPr lang="de-DE"/>
          </a:p>
        </p:txBody>
      </p:sp>
    </p:spTree>
    <p:extLst>
      <p:ext uri="{BB962C8B-B14F-4D97-AF65-F5344CB8AC3E}">
        <p14:creationId xmlns:p14="http://schemas.microsoft.com/office/powerpoint/2010/main" val="18059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Generating</a:t>
            </a:r>
            <a:r>
              <a:rPr lang="de-DE"/>
              <a:t> </a:t>
            </a:r>
            <a:r>
              <a:rPr lang="de-DE" dirty="0" err="1"/>
              <a:t>ObjectProxies</a:t>
            </a:r>
            <a:r>
              <a:rPr lang="de-DE" dirty="0"/>
              <a:t> </a:t>
            </a:r>
            <a:r>
              <a:rPr lang="de-DE" dirty="0" err="1"/>
              <a:t>is</a:t>
            </a:r>
            <a:r>
              <a:rPr lang="de-DE" dirty="0"/>
              <a:t> </a:t>
            </a:r>
            <a:r>
              <a:rPr lang="de-DE" dirty="0" err="1"/>
              <a:t>done</a:t>
            </a:r>
            <a:r>
              <a:rPr lang="de-DE" dirty="0"/>
              <a:t> </a:t>
            </a:r>
            <a:r>
              <a:rPr lang="de-DE" dirty="0" err="1"/>
              <a:t>within</a:t>
            </a:r>
            <a:r>
              <a:rPr lang="de-DE" dirty="0"/>
              <a:t> a Factory </a:t>
            </a:r>
            <a:r>
              <a:rPr lang="de-DE" dirty="0" err="1"/>
              <a:t>class</a:t>
            </a:r>
            <a:r>
              <a:rPr lang="de-DE" dirty="0"/>
              <a:t>, so </a:t>
            </a:r>
            <a:r>
              <a:rPr lang="de-DE" dirty="0" err="1"/>
              <a:t>if</a:t>
            </a:r>
            <a:r>
              <a:rPr lang="de-DE" dirty="0"/>
              <a:t> </a:t>
            </a:r>
            <a:r>
              <a:rPr lang="de-DE" dirty="0" err="1"/>
              <a:t>the</a:t>
            </a:r>
            <a:r>
              <a:rPr lang="de-DE" dirty="0"/>
              <a:t> </a:t>
            </a:r>
            <a:r>
              <a:rPr lang="de-DE" dirty="0" err="1"/>
              <a:t>CallbackHandler</a:t>
            </a:r>
            <a:r>
              <a:rPr lang="de-DE" dirty="0"/>
              <a:t> </a:t>
            </a:r>
            <a:r>
              <a:rPr lang="de-DE" dirty="0" err="1"/>
              <a:t>mentioned</a:t>
            </a:r>
            <a:r>
              <a:rPr lang="de-DE" dirty="0"/>
              <a:t> </a:t>
            </a:r>
            <a:r>
              <a:rPr lang="de-DE" dirty="0" err="1"/>
              <a:t>earlier</a:t>
            </a:r>
            <a:r>
              <a:rPr lang="de-DE" dirty="0"/>
              <a:t> </a:t>
            </a:r>
            <a:r>
              <a:rPr lang="de-DE" dirty="0" err="1"/>
              <a:t>needs</a:t>
            </a:r>
            <a:r>
              <a:rPr lang="de-DE" dirty="0"/>
              <a:t> </a:t>
            </a:r>
            <a:r>
              <a:rPr lang="de-DE" dirty="0" err="1"/>
              <a:t>to</a:t>
            </a:r>
            <a:r>
              <a:rPr lang="de-DE" dirty="0"/>
              <a:t> </a:t>
            </a:r>
            <a:r>
              <a:rPr lang="de-DE" dirty="0" err="1"/>
              <a:t>create</a:t>
            </a:r>
            <a:r>
              <a:rPr lang="de-DE" dirty="0"/>
              <a:t> an </a:t>
            </a:r>
            <a:r>
              <a:rPr lang="de-DE" dirty="0" err="1"/>
              <a:t>object</a:t>
            </a:r>
            <a:r>
              <a:rPr lang="de-DE" dirty="0"/>
              <a:t> </a:t>
            </a:r>
            <a:r>
              <a:rPr lang="de-DE" dirty="0" err="1"/>
              <a:t>it</a:t>
            </a:r>
            <a:r>
              <a:rPr lang="de-DE" dirty="0"/>
              <a:t> </a:t>
            </a:r>
            <a:r>
              <a:rPr lang="de-DE" dirty="0" err="1"/>
              <a:t>commands</a:t>
            </a:r>
            <a:r>
              <a:rPr lang="de-DE" dirty="0"/>
              <a:t> </a:t>
            </a:r>
            <a:r>
              <a:rPr lang="de-DE" dirty="0" err="1"/>
              <a:t>the</a:t>
            </a:r>
            <a:r>
              <a:rPr lang="de-DE" dirty="0"/>
              <a:t> </a:t>
            </a:r>
            <a:r>
              <a:rPr lang="de-DE" dirty="0" err="1"/>
              <a:t>factory</a:t>
            </a:r>
            <a:r>
              <a:rPr lang="de-DE" dirty="0"/>
              <a:t> </a:t>
            </a:r>
            <a:r>
              <a:rPr lang="de-DE" dirty="0" err="1"/>
              <a:t>to</a:t>
            </a:r>
            <a:r>
              <a:rPr lang="de-DE" dirty="0"/>
              <a:t> do </a:t>
            </a:r>
            <a:r>
              <a:rPr lang="de-DE"/>
              <a:t>so</a:t>
            </a:r>
            <a:endParaRPr lang="de-DE" dirty="0"/>
          </a:p>
        </p:txBody>
      </p:sp>
      <p:sp>
        <p:nvSpPr>
          <p:cNvPr id="4" name="Footer Placeholder 3"/>
          <p:cNvSpPr>
            <a:spLocks noGrp="1"/>
          </p:cNvSpPr>
          <p:nvPr>
            <p:ph type="ftr" sz="quarter" idx="10"/>
          </p:nvPr>
        </p:nvSpPr>
        <p:spPr/>
        <p:txBody>
          <a:bodyPr/>
          <a:lstStyle/>
          <a:p>
            <a:pPr>
              <a:defRPr/>
            </a:pPr>
            <a:r>
              <a:rPr lang="de-DE" smtClean="0"/>
              <a:t>Prof. Dr. Max Mustermann | Musterfakultät</a:t>
            </a:r>
            <a:endParaRPr lang="de-DE"/>
          </a:p>
        </p:txBody>
      </p:sp>
      <p:sp>
        <p:nvSpPr>
          <p:cNvPr id="5" name="Slide Number Placeholder 4"/>
          <p:cNvSpPr>
            <a:spLocks noGrp="1"/>
          </p:cNvSpPr>
          <p:nvPr>
            <p:ph type="sldNum" sz="quarter" idx="11"/>
          </p:nvPr>
        </p:nvSpPr>
        <p:spPr/>
        <p:txBody>
          <a:bodyPr/>
          <a:lstStyle/>
          <a:p>
            <a:pPr>
              <a:defRPr/>
            </a:pPr>
            <a:fld id="{C0ED99B0-9538-4AA1-98EA-85DB0555789A}" type="slidenum">
              <a:rPr lang="de-DE" smtClean="0"/>
              <a:pPr>
                <a:defRPr/>
              </a:pPr>
              <a:t>17</a:t>
            </a:fld>
            <a:endParaRPr lang="de-DE"/>
          </a:p>
        </p:txBody>
      </p:sp>
    </p:spTree>
    <p:extLst>
      <p:ext uri="{BB962C8B-B14F-4D97-AF65-F5344CB8AC3E}">
        <p14:creationId xmlns:p14="http://schemas.microsoft.com/office/powerpoint/2010/main" val="1124503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The function proxy wraps root </a:t>
            </a:r>
            <a:r>
              <a:rPr lang="en-US" sz="1200" b="0" i="0" u="none" strike="noStrike" kern="1200" baseline="0" dirty="0" err="1" smtClean="0">
                <a:solidFill>
                  <a:schemeClr val="tx1"/>
                </a:solidFill>
                <a:latin typeface="Arial" charset="0"/>
                <a:ea typeface="+mn-ea"/>
                <a:cs typeface="+mn-cs"/>
              </a:rPr>
              <a:t>callables</a:t>
            </a:r>
            <a:r>
              <a:rPr lang="en-US" sz="1200" b="0" i="0" u="none" strike="noStrike" kern="1200" baseline="0" dirty="0" smtClean="0">
                <a:solidFill>
                  <a:schemeClr val="tx1"/>
                </a:solidFill>
                <a:latin typeface="Arial" charset="0"/>
                <a:ea typeface="+mn-ea"/>
                <a:cs typeface="+mn-cs"/>
              </a:rPr>
              <a:t> and enables them to be called from node.js</a:t>
            </a:r>
          </a:p>
          <a:p>
            <a:r>
              <a:rPr lang="en-US" sz="1200" b="0" i="0" u="none" strike="noStrike" kern="1200" baseline="0" dirty="0" smtClean="0">
                <a:solidFill>
                  <a:schemeClr val="tx1"/>
                </a:solidFill>
                <a:latin typeface="Arial" charset="0"/>
                <a:ea typeface="+mn-ea"/>
                <a:cs typeface="+mn-cs"/>
              </a:rPr>
              <a:t>It holds a </a:t>
            </a:r>
            <a:r>
              <a:rPr lang="en-US" sz="1200" b="0" i="0" u="none" strike="noStrike" kern="1200" baseline="0" dirty="0" err="1" smtClean="0">
                <a:solidFill>
                  <a:schemeClr val="tx1"/>
                </a:solidFill>
                <a:latin typeface="Arial" charset="0"/>
                <a:ea typeface="+mn-ea"/>
                <a:cs typeface="+mn-cs"/>
              </a:rPr>
              <a:t>CallFunc</a:t>
            </a:r>
            <a:r>
              <a:rPr lang="en-US" sz="1200" b="0" i="0" u="none" strike="noStrike" kern="1200" baseline="0" dirty="0" smtClean="0">
                <a:solidFill>
                  <a:schemeClr val="tx1"/>
                </a:solidFill>
                <a:latin typeface="Arial" charset="0"/>
                <a:ea typeface="+mn-ea"/>
                <a:cs typeface="+mn-cs"/>
              </a:rPr>
              <a:t>* pointer provided by cling which points to the method in memory and meta information about the method provided by roots reflections</a:t>
            </a:r>
          </a:p>
          <a:p>
            <a:r>
              <a:rPr lang="en-US" sz="1200" b="0" i="0" u="none" strike="noStrike" kern="1200" baseline="0" dirty="0" smtClean="0">
                <a:solidFill>
                  <a:schemeClr val="tx1"/>
                </a:solidFill>
                <a:latin typeface="Arial" charset="0"/>
                <a:ea typeface="+mn-ea"/>
                <a:cs typeface="+mn-cs"/>
              </a:rPr>
              <a:t>It also provides functionality to validate parameters and encapsulate them within </a:t>
            </a:r>
            <a:r>
              <a:rPr lang="en-US" sz="1200" b="0" i="0" u="none" strike="noStrike" kern="1200" baseline="0" dirty="0" err="1" smtClean="0">
                <a:solidFill>
                  <a:schemeClr val="tx1"/>
                </a:solidFill>
                <a:latin typeface="Arial" charset="0"/>
                <a:ea typeface="+mn-ea"/>
                <a:cs typeface="+mn-cs"/>
              </a:rPr>
              <a:t>ObjectProxy</a:t>
            </a:r>
            <a:r>
              <a:rPr lang="en-US" sz="1200" b="0" i="0" u="none" strike="noStrike" kern="1200" baseline="0" dirty="0" smtClean="0">
                <a:solidFill>
                  <a:schemeClr val="tx1"/>
                </a:solidFill>
                <a:latin typeface="Arial" charset="0"/>
                <a:ea typeface="+mn-ea"/>
                <a:cs typeface="+mn-cs"/>
              </a:rPr>
              <a:t> instances. Likewise any return values are also encapsulated.</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As JavaScript does not support overloading, but C++ does, the </a:t>
            </a:r>
            <a:r>
              <a:rPr lang="en-US" sz="1200" b="0" i="0" u="none" strike="noStrike" kern="1200" baseline="0" dirty="0" err="1" smtClean="0">
                <a:solidFill>
                  <a:schemeClr val="tx1"/>
                </a:solidFill>
                <a:latin typeface="Arial" charset="0"/>
                <a:ea typeface="+mn-ea"/>
                <a:cs typeface="+mn-cs"/>
              </a:rPr>
              <a:t>FunctionProxy</a:t>
            </a:r>
            <a:r>
              <a:rPr lang="en-US" sz="1200" b="0" i="0" u="none" strike="noStrike" kern="1200" baseline="0" dirty="0" smtClean="0">
                <a:solidFill>
                  <a:schemeClr val="tx1"/>
                </a:solidFill>
                <a:latin typeface="Arial" charset="0"/>
                <a:ea typeface="+mn-ea"/>
                <a:cs typeface="+mn-cs"/>
              </a:rPr>
              <a:t> can be used to statically</a:t>
            </a:r>
          </a:p>
          <a:p>
            <a:r>
              <a:rPr lang="en-US" sz="1200" b="0" i="0" u="none" strike="noStrike" kern="1200" baseline="0" dirty="0" smtClean="0">
                <a:solidFill>
                  <a:schemeClr val="tx1"/>
                </a:solidFill>
                <a:latin typeface="Arial" charset="0"/>
                <a:ea typeface="+mn-ea"/>
                <a:cs typeface="+mn-cs"/>
              </a:rPr>
              <a:t>get all methods with a specified </a:t>
            </a:r>
            <a:r>
              <a:rPr lang="en-US" sz="1200" b="0" i="0" u="none" strike="noStrike" kern="1200" baseline="0" dirty="0" err="1" smtClean="0">
                <a:solidFill>
                  <a:schemeClr val="tx1"/>
                </a:solidFill>
                <a:latin typeface="Arial" charset="0"/>
                <a:ea typeface="+mn-ea"/>
                <a:cs typeface="+mn-cs"/>
              </a:rPr>
              <a:t>name.The</a:t>
            </a:r>
            <a:r>
              <a:rPr lang="en-US" sz="1200" b="0" i="0" u="none" strike="noStrike" kern="1200" baseline="0" dirty="0" smtClean="0">
                <a:solidFill>
                  <a:schemeClr val="tx1"/>
                </a:solidFill>
                <a:latin typeface="Arial" charset="0"/>
                <a:ea typeface="+mn-ea"/>
                <a:cs typeface="+mn-cs"/>
              </a:rPr>
              <a:t> </a:t>
            </a:r>
            <a:r>
              <a:rPr lang="en-US" sz="1200" b="0" i="0" u="none" strike="noStrike" kern="1200" baseline="0" dirty="0" err="1" smtClean="0">
                <a:solidFill>
                  <a:schemeClr val="tx1"/>
                </a:solidFill>
                <a:latin typeface="Arial" charset="0"/>
                <a:ea typeface="+mn-ea"/>
                <a:cs typeface="+mn-cs"/>
              </a:rPr>
              <a:t>FunctionProxy</a:t>
            </a:r>
            <a:r>
              <a:rPr lang="en-US" sz="1200" b="0" i="0" u="none" strike="noStrike" kern="1200" baseline="0" dirty="0" smtClean="0">
                <a:solidFill>
                  <a:schemeClr val="tx1"/>
                </a:solidFill>
                <a:latin typeface="Arial" charset="0"/>
                <a:ea typeface="+mn-ea"/>
                <a:cs typeface="+mn-cs"/>
              </a:rPr>
              <a:t> also maintains a static cache which maps</a:t>
            </a:r>
          </a:p>
          <a:p>
            <a:r>
              <a:rPr lang="en-US" sz="1200" b="0" i="0" u="none" strike="noStrike" kern="1200" baseline="0" dirty="0" err="1" smtClean="0">
                <a:solidFill>
                  <a:schemeClr val="tx1"/>
                </a:solidFill>
                <a:latin typeface="Arial" charset="0"/>
                <a:ea typeface="+mn-ea"/>
                <a:cs typeface="+mn-cs"/>
              </a:rPr>
              <a:t>callables</a:t>
            </a:r>
            <a:r>
              <a:rPr lang="en-US" sz="1200" b="0" i="0" u="none" strike="noStrike" kern="1200" baseline="0" dirty="0" smtClean="0">
                <a:solidFill>
                  <a:schemeClr val="tx1"/>
                </a:solidFill>
                <a:latin typeface="Arial" charset="0"/>
                <a:ea typeface="+mn-ea"/>
                <a:cs typeface="+mn-cs"/>
              </a:rPr>
              <a:t> to their memory location. </a:t>
            </a:r>
          </a:p>
          <a:p>
            <a:r>
              <a:rPr lang="en-US" sz="1200" b="0" i="0" u="none" strike="noStrike" kern="1200" baseline="0" dirty="0" smtClean="0">
                <a:solidFill>
                  <a:schemeClr val="tx1"/>
                </a:solidFill>
                <a:latin typeface="Arial" charset="0"/>
                <a:ea typeface="+mn-ea"/>
                <a:cs typeface="+mn-cs"/>
              </a:rPr>
              <a:t>Once created the </a:t>
            </a:r>
            <a:r>
              <a:rPr lang="en-US" sz="1200" b="0" i="0" u="none" strike="noStrike" kern="1200" baseline="0" dirty="0" err="1" smtClean="0">
                <a:solidFill>
                  <a:schemeClr val="tx1"/>
                </a:solidFill>
                <a:latin typeface="Arial" charset="0"/>
                <a:ea typeface="+mn-ea"/>
                <a:cs typeface="+mn-cs"/>
              </a:rPr>
              <a:t>proxied</a:t>
            </a:r>
            <a:r>
              <a:rPr lang="en-US" sz="1200" b="0" i="0" u="none" strike="noStrike" kern="1200" baseline="0" dirty="0" smtClean="0">
                <a:solidFill>
                  <a:schemeClr val="tx1"/>
                </a:solidFill>
                <a:latin typeface="Arial" charset="0"/>
                <a:ea typeface="+mn-ea"/>
                <a:cs typeface="+mn-cs"/>
              </a:rPr>
              <a:t> function can be called by call or through validate </a:t>
            </a:r>
            <a:r>
              <a:rPr lang="en-US" sz="1200" b="0" i="0" u="none" strike="noStrike" kern="1200" baseline="0" dirty="0" err="1" smtClean="0">
                <a:solidFill>
                  <a:schemeClr val="tx1"/>
                </a:solidFill>
                <a:latin typeface="Arial" charset="0"/>
                <a:ea typeface="+mn-ea"/>
                <a:cs typeface="+mn-cs"/>
              </a:rPr>
              <a:t>args</a:t>
            </a:r>
            <a:r>
              <a:rPr lang="en-US" sz="1200" b="0" i="0" u="none" strike="noStrike" kern="1200" baseline="0" dirty="0" smtClean="0">
                <a:solidFill>
                  <a:schemeClr val="tx1"/>
                </a:solidFill>
                <a:latin typeface="Arial" charset="0"/>
                <a:ea typeface="+mn-ea"/>
                <a:cs typeface="+mn-cs"/>
              </a:rPr>
              <a:t> if the parameters aren’t </a:t>
            </a:r>
            <a:r>
              <a:rPr lang="en-US" sz="1200" b="0" i="0" u="none" strike="noStrike" kern="1200" baseline="0" dirty="0" err="1" smtClean="0">
                <a:solidFill>
                  <a:schemeClr val="tx1"/>
                </a:solidFill>
                <a:latin typeface="Arial" charset="0"/>
                <a:ea typeface="+mn-ea"/>
                <a:cs typeface="+mn-cs"/>
              </a:rPr>
              <a:t>proxied</a:t>
            </a:r>
            <a:r>
              <a:rPr lang="en-US" sz="1200" b="0" i="0" u="none" strike="noStrike" kern="1200" baseline="0" dirty="0" smtClean="0">
                <a:solidFill>
                  <a:schemeClr val="tx1"/>
                </a:solidFill>
                <a:latin typeface="Arial" charset="0"/>
                <a:ea typeface="+mn-ea"/>
                <a:cs typeface="+mn-cs"/>
              </a:rPr>
              <a:t> yet</a:t>
            </a:r>
            <a:endParaRPr lang="de-DE" dirty="0"/>
          </a:p>
        </p:txBody>
      </p:sp>
      <p:sp>
        <p:nvSpPr>
          <p:cNvPr id="4" name="Footer Placeholder 3"/>
          <p:cNvSpPr>
            <a:spLocks noGrp="1"/>
          </p:cNvSpPr>
          <p:nvPr>
            <p:ph type="ftr" sz="quarter" idx="10"/>
          </p:nvPr>
        </p:nvSpPr>
        <p:spPr/>
        <p:txBody>
          <a:bodyPr/>
          <a:lstStyle/>
          <a:p>
            <a:pPr>
              <a:defRPr/>
            </a:pPr>
            <a:r>
              <a:rPr lang="de-DE" smtClean="0"/>
              <a:t>Prof. Dr. Max Mustermann | Musterfakultät</a:t>
            </a:r>
            <a:endParaRPr lang="de-DE"/>
          </a:p>
        </p:txBody>
      </p:sp>
      <p:sp>
        <p:nvSpPr>
          <p:cNvPr id="5" name="Slide Number Placeholder 4"/>
          <p:cNvSpPr>
            <a:spLocks noGrp="1"/>
          </p:cNvSpPr>
          <p:nvPr>
            <p:ph type="sldNum" sz="quarter" idx="11"/>
          </p:nvPr>
        </p:nvSpPr>
        <p:spPr/>
        <p:txBody>
          <a:bodyPr/>
          <a:lstStyle/>
          <a:p>
            <a:pPr>
              <a:defRPr/>
            </a:pPr>
            <a:fld id="{C0ED99B0-9538-4AA1-98EA-85DB0555789A}" type="slidenum">
              <a:rPr lang="de-DE" smtClean="0"/>
              <a:pPr>
                <a:defRPr/>
              </a:pPr>
              <a:t>19</a:t>
            </a:fld>
            <a:endParaRPr lang="de-DE"/>
          </a:p>
        </p:txBody>
      </p:sp>
    </p:spTree>
    <p:extLst>
      <p:ext uri="{BB962C8B-B14F-4D97-AF65-F5344CB8AC3E}">
        <p14:creationId xmlns:p14="http://schemas.microsoft.com/office/powerpoint/2010/main" val="2573201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Creates</a:t>
            </a:r>
            <a:r>
              <a:rPr lang="de-DE" baseline="0" dirty="0" smtClean="0"/>
              <a:t> function proxies using the meta information provided by roots reflection Tfunction and tclassref classes. From args can be used to find the correct method by name and argument in case of overloading</a:t>
            </a:r>
            <a:endParaRPr lang="de-DE" dirty="0"/>
          </a:p>
        </p:txBody>
      </p:sp>
      <p:sp>
        <p:nvSpPr>
          <p:cNvPr id="4" name="Footer Placeholder 3"/>
          <p:cNvSpPr>
            <a:spLocks noGrp="1"/>
          </p:cNvSpPr>
          <p:nvPr>
            <p:ph type="ftr" sz="quarter" idx="10"/>
          </p:nvPr>
        </p:nvSpPr>
        <p:spPr/>
        <p:txBody>
          <a:bodyPr/>
          <a:lstStyle/>
          <a:p>
            <a:pPr>
              <a:defRPr/>
            </a:pPr>
            <a:r>
              <a:rPr lang="de-DE" smtClean="0"/>
              <a:t>Prof. Dr. Max Mustermann | Musterfakultät</a:t>
            </a:r>
            <a:endParaRPr lang="de-DE"/>
          </a:p>
        </p:txBody>
      </p:sp>
      <p:sp>
        <p:nvSpPr>
          <p:cNvPr id="5" name="Slide Number Placeholder 4"/>
          <p:cNvSpPr>
            <a:spLocks noGrp="1"/>
          </p:cNvSpPr>
          <p:nvPr>
            <p:ph type="sldNum" sz="quarter" idx="11"/>
          </p:nvPr>
        </p:nvSpPr>
        <p:spPr/>
        <p:txBody>
          <a:bodyPr/>
          <a:lstStyle/>
          <a:p>
            <a:pPr>
              <a:defRPr/>
            </a:pPr>
            <a:fld id="{C0ED99B0-9538-4AA1-98EA-85DB0555789A}" type="slidenum">
              <a:rPr lang="de-DE" smtClean="0"/>
              <a:pPr>
                <a:defRPr/>
              </a:pPr>
              <a:t>20</a:t>
            </a:fld>
            <a:endParaRPr lang="de-DE"/>
          </a:p>
        </p:txBody>
      </p:sp>
    </p:spTree>
    <p:extLst>
      <p:ext uri="{BB962C8B-B14F-4D97-AF65-F5344CB8AC3E}">
        <p14:creationId xmlns:p14="http://schemas.microsoft.com/office/powerpoint/2010/main" val="884166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To conclude, everything boils</a:t>
            </a:r>
            <a:r>
              <a:rPr lang="de-DE" baseline="0" dirty="0" smtClean="0"/>
              <a:t> down to providing an adapter between the node and the c++ version of objects and our proxies do that exact thing by providing references to the underlying root objects and functionality to translate those into java script objects.</a:t>
            </a:r>
          </a:p>
          <a:p>
            <a:r>
              <a:rPr lang="de-DE" baseline="0" dirty="0" smtClean="0"/>
              <a:t>Thats it from us, thank you for your attention. Now if you have any question be they of conceptual nature or concerning a single class or method feel free to ask them</a:t>
            </a:r>
            <a:endParaRPr lang="de-DE" dirty="0"/>
          </a:p>
        </p:txBody>
      </p:sp>
      <p:sp>
        <p:nvSpPr>
          <p:cNvPr id="4" name="Footer Placeholder 3"/>
          <p:cNvSpPr>
            <a:spLocks noGrp="1"/>
          </p:cNvSpPr>
          <p:nvPr>
            <p:ph type="ftr" sz="quarter" idx="10"/>
          </p:nvPr>
        </p:nvSpPr>
        <p:spPr/>
        <p:txBody>
          <a:bodyPr/>
          <a:lstStyle/>
          <a:p>
            <a:pPr>
              <a:defRPr/>
            </a:pPr>
            <a:r>
              <a:rPr lang="de-DE" smtClean="0"/>
              <a:t>Prof. Dr. Max Mustermann | Musterfakultät</a:t>
            </a:r>
            <a:endParaRPr lang="de-DE"/>
          </a:p>
        </p:txBody>
      </p:sp>
      <p:sp>
        <p:nvSpPr>
          <p:cNvPr id="5" name="Slide Number Placeholder 4"/>
          <p:cNvSpPr>
            <a:spLocks noGrp="1"/>
          </p:cNvSpPr>
          <p:nvPr>
            <p:ph type="sldNum" sz="quarter" idx="11"/>
          </p:nvPr>
        </p:nvSpPr>
        <p:spPr/>
        <p:txBody>
          <a:bodyPr/>
          <a:lstStyle/>
          <a:p>
            <a:pPr>
              <a:defRPr/>
            </a:pPr>
            <a:fld id="{C0ED99B0-9538-4AA1-98EA-85DB0555789A}" type="slidenum">
              <a:rPr lang="de-DE" smtClean="0"/>
              <a:pPr>
                <a:defRPr/>
              </a:pPr>
              <a:t>21</a:t>
            </a:fld>
            <a:endParaRPr lang="de-DE"/>
          </a:p>
        </p:txBody>
      </p:sp>
    </p:spTree>
    <p:extLst>
      <p:ext uri="{BB962C8B-B14F-4D97-AF65-F5344CB8AC3E}">
        <p14:creationId xmlns:p14="http://schemas.microsoft.com/office/powerpoint/2010/main" val="599202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Footer Placeholder 3"/>
          <p:cNvSpPr>
            <a:spLocks noGrp="1"/>
          </p:cNvSpPr>
          <p:nvPr>
            <p:ph type="ftr" sz="quarter" idx="10"/>
          </p:nvPr>
        </p:nvSpPr>
        <p:spPr/>
        <p:txBody>
          <a:bodyPr/>
          <a:lstStyle/>
          <a:p>
            <a:pPr>
              <a:defRPr/>
            </a:pPr>
            <a:r>
              <a:rPr lang="de-DE" smtClean="0"/>
              <a:t>Prof. Dr. Max Mustermann | Musterfakultät</a:t>
            </a:r>
            <a:endParaRPr lang="de-DE"/>
          </a:p>
        </p:txBody>
      </p:sp>
      <p:sp>
        <p:nvSpPr>
          <p:cNvPr id="5" name="Slide Number Placeholder 4"/>
          <p:cNvSpPr>
            <a:spLocks noGrp="1"/>
          </p:cNvSpPr>
          <p:nvPr>
            <p:ph type="sldNum" sz="quarter" idx="11"/>
          </p:nvPr>
        </p:nvSpPr>
        <p:spPr/>
        <p:txBody>
          <a:bodyPr/>
          <a:lstStyle/>
          <a:p>
            <a:pPr>
              <a:defRPr/>
            </a:pPr>
            <a:fld id="{C0ED99B0-9538-4AA1-98EA-85DB0555789A}" type="slidenum">
              <a:rPr lang="de-DE" smtClean="0"/>
              <a:pPr>
                <a:defRPr/>
              </a:pPr>
              <a:t>22</a:t>
            </a:fld>
            <a:endParaRPr lang="de-DE"/>
          </a:p>
        </p:txBody>
      </p:sp>
    </p:spTree>
    <p:extLst>
      <p:ext uri="{BB962C8B-B14F-4D97-AF65-F5344CB8AC3E}">
        <p14:creationId xmlns:p14="http://schemas.microsoft.com/office/powerpoint/2010/main" val="328806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defRPr/>
            </a:pPr>
            <a:r>
              <a:rPr lang="en-US" dirty="0" smtClean="0"/>
              <a:t>ode </a:t>
            </a:r>
            <a:r>
              <a:rPr lang="en-US" dirty="0"/>
              <a:t>handler class acts as the main entry point for a node application that incorporates our bindings. It uses the V8 export </a:t>
            </a:r>
            <a:r>
              <a:rPr lang="en-US" dirty="0" err="1"/>
              <a:t>functunality</a:t>
            </a:r>
            <a:r>
              <a:rPr lang="en-US" dirty="0"/>
              <a:t> to expose ROOT functions to </a:t>
            </a:r>
            <a:r>
              <a:rPr lang="en-US" dirty="0" err="1"/>
              <a:t>nodejs</a:t>
            </a:r>
            <a:r>
              <a:rPr lang="en-US" dirty="0"/>
              <a:t>. In node </a:t>
            </a:r>
            <a:r>
              <a:rPr lang="en-US" dirty="0" err="1"/>
              <a:t>js</a:t>
            </a:r>
            <a:r>
              <a:rPr lang="en-US" dirty="0"/>
              <a:t> you would write this. This would trigger the </a:t>
            </a:r>
            <a:r>
              <a:rPr lang="en-US" dirty="0" err="1"/>
              <a:t>init</a:t>
            </a:r>
            <a:r>
              <a:rPr lang="en-US" dirty="0"/>
              <a:t> sequence to make ROOT functions available in that node object through –in that case- </a:t>
            </a:r>
            <a:r>
              <a:rPr lang="en-US" dirty="0" err="1"/>
              <a:t>root.dosth</a:t>
            </a:r>
            <a:r>
              <a:rPr lang="en-US" dirty="0"/>
              <a:t>(). Lets have a look at this </a:t>
            </a:r>
            <a:r>
              <a:rPr lang="en-US" dirty="0" err="1"/>
              <a:t>init</a:t>
            </a:r>
            <a:r>
              <a:rPr lang="en-US" dirty="0"/>
              <a:t> sequence</a:t>
            </a:r>
          </a:p>
          <a:p>
            <a:endParaRPr lang="de-DE" dirty="0"/>
          </a:p>
        </p:txBody>
      </p:sp>
      <p:sp>
        <p:nvSpPr>
          <p:cNvPr id="4" name="Fußzeilenplatzhalter 3"/>
          <p:cNvSpPr>
            <a:spLocks noGrp="1"/>
          </p:cNvSpPr>
          <p:nvPr>
            <p:ph type="ftr" sz="quarter" idx="10"/>
          </p:nvPr>
        </p:nvSpPr>
        <p:spPr/>
        <p:txBody>
          <a:bodyPr/>
          <a:lstStyle/>
          <a:p>
            <a:pPr>
              <a:defRPr/>
            </a:pPr>
            <a:r>
              <a:rPr lang="de-DE" smtClean="0"/>
              <a:t>Prof. Dr. Max Mustermann | Musterfakultät</a:t>
            </a:r>
            <a:endParaRPr lang="de-DE"/>
          </a:p>
        </p:txBody>
      </p:sp>
      <p:sp>
        <p:nvSpPr>
          <p:cNvPr id="5" name="Foliennummernplatzhalter 4"/>
          <p:cNvSpPr>
            <a:spLocks noGrp="1"/>
          </p:cNvSpPr>
          <p:nvPr>
            <p:ph type="sldNum" sz="quarter" idx="11"/>
          </p:nvPr>
        </p:nvSpPr>
        <p:spPr/>
        <p:txBody>
          <a:bodyPr/>
          <a:lstStyle/>
          <a:p>
            <a:pPr>
              <a:defRPr/>
            </a:pPr>
            <a:fld id="{C0ED99B0-9538-4AA1-98EA-85DB0555789A}" type="slidenum">
              <a:rPr lang="de-DE" smtClean="0"/>
              <a:pPr>
                <a:defRPr/>
              </a:pPr>
              <a:t>4</a:t>
            </a:fld>
            <a:endParaRPr lang="de-DE"/>
          </a:p>
        </p:txBody>
      </p:sp>
    </p:spTree>
    <p:extLst>
      <p:ext uri="{BB962C8B-B14F-4D97-AF65-F5344CB8AC3E}">
        <p14:creationId xmlns:p14="http://schemas.microsoft.com/office/powerpoint/2010/main" val="442480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client node app requires our node module. V8 then executes the init </a:t>
            </a:r>
            <a:r>
              <a:rPr lang="de-DE" dirty="0" smtClean="0"/>
              <a:t>method we stated in the</a:t>
            </a:r>
            <a:r>
              <a:rPr lang="de-DE" baseline="0" dirty="0" smtClean="0"/>
              <a:t> Macro showed before</a:t>
            </a:r>
            <a:r>
              <a:rPr lang="de-DE" dirty="0" smtClean="0"/>
              <a:t>.  </a:t>
            </a:r>
            <a:r>
              <a:rPr lang="de-DE" dirty="0"/>
              <a:t>Atexit sets an exit hook so we can react to the client being closed. </a:t>
            </a:r>
            <a:endParaRPr lang="de-DE" dirty="0" smtClean="0"/>
          </a:p>
          <a:p>
            <a:r>
              <a:rPr lang="de-DE" dirty="0" smtClean="0"/>
              <a:t>We </a:t>
            </a:r>
            <a:r>
              <a:rPr lang="de-DE" dirty="0"/>
              <a:t>then use an instance of the nodeapplication class to </a:t>
            </a:r>
            <a:r>
              <a:rPr lang="de-DE" dirty="0" smtClean="0"/>
              <a:t>set some of ROOT‘s environment variables.</a:t>
            </a:r>
            <a:r>
              <a:rPr lang="de-DE" baseline="0" dirty="0" smtClean="0"/>
              <a:t> Lets have quick look on that class. The node application class inherits from TRootApplication. Its purpose is to handle event processing. </a:t>
            </a:r>
          </a:p>
          <a:p>
            <a:endParaRPr lang="de-DE" dirty="0"/>
          </a:p>
          <a:p>
            <a:r>
              <a:rPr lang="de-DE" dirty="0"/>
              <a:t>Then a new node handler is created if necessary and its expose root function is called. The root objects are then exported to the node.js object created in the client app.</a:t>
            </a:r>
          </a:p>
        </p:txBody>
      </p:sp>
      <p:sp>
        <p:nvSpPr>
          <p:cNvPr id="4" name="Fußzeilenplatzhalter 3"/>
          <p:cNvSpPr>
            <a:spLocks noGrp="1"/>
          </p:cNvSpPr>
          <p:nvPr>
            <p:ph type="ftr" sz="quarter" idx="10"/>
          </p:nvPr>
        </p:nvSpPr>
        <p:spPr/>
        <p:txBody>
          <a:bodyPr/>
          <a:lstStyle/>
          <a:p>
            <a:pPr>
              <a:defRPr/>
            </a:pPr>
            <a:r>
              <a:rPr lang="de-DE" smtClean="0"/>
              <a:t>Prof. Dr. Max Mustermann | Musterfakultät</a:t>
            </a:r>
            <a:endParaRPr lang="de-DE"/>
          </a:p>
        </p:txBody>
      </p:sp>
      <p:sp>
        <p:nvSpPr>
          <p:cNvPr id="5" name="Foliennummernplatzhalter 4"/>
          <p:cNvSpPr>
            <a:spLocks noGrp="1"/>
          </p:cNvSpPr>
          <p:nvPr>
            <p:ph type="sldNum" sz="quarter" idx="11"/>
          </p:nvPr>
        </p:nvSpPr>
        <p:spPr/>
        <p:txBody>
          <a:bodyPr/>
          <a:lstStyle/>
          <a:p>
            <a:pPr>
              <a:defRPr/>
            </a:pPr>
            <a:fld id="{C0ED99B0-9538-4AA1-98EA-85DB0555789A}" type="slidenum">
              <a:rPr lang="de-DE" smtClean="0"/>
              <a:pPr>
                <a:defRPr/>
              </a:pPr>
              <a:t>5</a:t>
            </a:fld>
            <a:endParaRPr lang="de-DE"/>
          </a:p>
        </p:txBody>
      </p:sp>
    </p:spTree>
    <p:extLst>
      <p:ext uri="{BB962C8B-B14F-4D97-AF65-F5344CB8AC3E}">
        <p14:creationId xmlns:p14="http://schemas.microsoft.com/office/powerpoint/2010/main" val="975681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a:t>
            </a:r>
            <a:r>
              <a:rPr lang="de-DE"/>
              <a:t> </a:t>
            </a:r>
            <a:r>
              <a:rPr lang="de-DE" dirty="0"/>
              <a:t>expose root method iterates over the root objects it aims to export and uses our factory methods to create proxies of root objects. For example the creation of a class would lool like </a:t>
            </a:r>
            <a:r>
              <a:rPr lang="de-DE"/>
              <a:t>this</a:t>
            </a:r>
          </a:p>
        </p:txBody>
      </p:sp>
      <p:sp>
        <p:nvSpPr>
          <p:cNvPr id="4" name="Fußzeilenplatzhalter 3"/>
          <p:cNvSpPr>
            <a:spLocks noGrp="1"/>
          </p:cNvSpPr>
          <p:nvPr>
            <p:ph type="ftr" sz="quarter" idx="10"/>
          </p:nvPr>
        </p:nvSpPr>
        <p:spPr/>
        <p:txBody>
          <a:bodyPr/>
          <a:lstStyle/>
          <a:p>
            <a:pPr>
              <a:defRPr/>
            </a:pPr>
            <a:r>
              <a:rPr lang="de-DE" smtClean="0"/>
              <a:t>Prof. Dr. Max Mustermann | Musterfakultät</a:t>
            </a:r>
            <a:endParaRPr lang="de-DE"/>
          </a:p>
        </p:txBody>
      </p:sp>
      <p:sp>
        <p:nvSpPr>
          <p:cNvPr id="5" name="Foliennummernplatzhalter 4"/>
          <p:cNvSpPr>
            <a:spLocks noGrp="1"/>
          </p:cNvSpPr>
          <p:nvPr>
            <p:ph type="sldNum" sz="quarter" idx="11"/>
          </p:nvPr>
        </p:nvSpPr>
        <p:spPr/>
        <p:txBody>
          <a:bodyPr/>
          <a:lstStyle/>
          <a:p>
            <a:pPr>
              <a:defRPr/>
            </a:pPr>
            <a:fld id="{C0ED99B0-9538-4AA1-98EA-85DB0555789A}" type="slidenum">
              <a:rPr lang="de-DE" smtClean="0"/>
              <a:pPr>
                <a:defRPr/>
              </a:pPr>
              <a:t>6</a:t>
            </a:fld>
            <a:endParaRPr lang="de-DE"/>
          </a:p>
        </p:txBody>
      </p:sp>
    </p:spTree>
    <p:extLst>
      <p:ext uri="{BB962C8B-B14F-4D97-AF65-F5344CB8AC3E}">
        <p14:creationId xmlns:p14="http://schemas.microsoft.com/office/powerpoint/2010/main" val="2508095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First a protoype</a:t>
            </a:r>
            <a:r>
              <a:rPr lang="de-DE" baseline="0" dirty="0"/>
              <a:t> is  created by the template factory (how will be discussed later).  Then the class name is retrieved from the TClassRef class. Then we set the newly created function in the export object and it is ready to be exposed </a:t>
            </a:r>
            <a:r>
              <a:rPr lang="de-DE" baseline="0"/>
              <a:t>to node.js</a:t>
            </a:r>
            <a:r>
              <a:rPr lang="de-DE"/>
              <a:t> </a:t>
            </a:r>
            <a:endParaRPr lang="de-DE" dirty="0"/>
          </a:p>
        </p:txBody>
      </p:sp>
      <p:sp>
        <p:nvSpPr>
          <p:cNvPr id="4" name="Footer Placeholder 3"/>
          <p:cNvSpPr>
            <a:spLocks noGrp="1"/>
          </p:cNvSpPr>
          <p:nvPr>
            <p:ph type="ftr" sz="quarter" idx="10"/>
          </p:nvPr>
        </p:nvSpPr>
        <p:spPr/>
        <p:txBody>
          <a:bodyPr/>
          <a:lstStyle/>
          <a:p>
            <a:pPr>
              <a:defRPr/>
            </a:pPr>
            <a:r>
              <a:rPr lang="de-DE" smtClean="0"/>
              <a:t>Prof. Dr. Max Mustermann | Musterfakultät</a:t>
            </a:r>
            <a:endParaRPr lang="de-DE"/>
          </a:p>
        </p:txBody>
      </p:sp>
      <p:sp>
        <p:nvSpPr>
          <p:cNvPr id="5" name="Slide Number Placeholder 4"/>
          <p:cNvSpPr>
            <a:spLocks noGrp="1"/>
          </p:cNvSpPr>
          <p:nvPr>
            <p:ph type="sldNum" sz="quarter" idx="11"/>
          </p:nvPr>
        </p:nvSpPr>
        <p:spPr/>
        <p:txBody>
          <a:bodyPr/>
          <a:lstStyle/>
          <a:p>
            <a:pPr>
              <a:defRPr/>
            </a:pPr>
            <a:fld id="{C0ED99B0-9538-4AA1-98EA-85DB0555789A}" type="slidenum">
              <a:rPr lang="de-DE" smtClean="0"/>
              <a:pPr>
                <a:defRPr/>
              </a:pPr>
              <a:t>7</a:t>
            </a:fld>
            <a:endParaRPr lang="de-DE"/>
          </a:p>
        </p:txBody>
      </p:sp>
    </p:spTree>
    <p:extLst>
      <p:ext uri="{BB962C8B-B14F-4D97-AF65-F5344CB8AC3E}">
        <p14:creationId xmlns:p14="http://schemas.microsoft.com/office/powerpoint/2010/main" val="174178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After</a:t>
            </a:r>
            <a:r>
              <a:rPr lang="en-US"/>
              <a:t> </a:t>
            </a:r>
            <a:r>
              <a:rPr lang="en-US" dirty="0" err="1"/>
              <a:t>init</a:t>
            </a:r>
            <a:r>
              <a:rPr lang="en-US" dirty="0"/>
              <a:t> sequence has completed  all static variables and methods are available in the node.js object. All constructors are ready to initialize classes by calling them through node.js. The exporting required wrapping root objects in appropriate proxy objects. This is achieved by the proxy factory classes </a:t>
            </a:r>
            <a:r>
              <a:rPr lang="en-US">
                <a:sym typeface="Wingdings" panose="05000000000000000000" pitchFamily="2" charset="2"/>
              </a:rPr>
              <a:t></a:t>
            </a:r>
            <a:endParaRPr lang="en-US" dirty="0"/>
          </a:p>
        </p:txBody>
      </p:sp>
      <p:sp>
        <p:nvSpPr>
          <p:cNvPr id="4" name="Fußzeilenplatzhalter 3"/>
          <p:cNvSpPr>
            <a:spLocks noGrp="1"/>
          </p:cNvSpPr>
          <p:nvPr>
            <p:ph type="ftr" sz="quarter" idx="10"/>
          </p:nvPr>
        </p:nvSpPr>
        <p:spPr/>
        <p:txBody>
          <a:bodyPr/>
          <a:lstStyle/>
          <a:p>
            <a:pPr>
              <a:defRPr/>
            </a:pPr>
            <a:r>
              <a:rPr lang="de-DE" smtClean="0"/>
              <a:t>Prof. Dr. Max Mustermann | Musterfakultät</a:t>
            </a:r>
            <a:endParaRPr lang="de-DE"/>
          </a:p>
        </p:txBody>
      </p:sp>
      <p:sp>
        <p:nvSpPr>
          <p:cNvPr id="5" name="Foliennummernplatzhalter 4"/>
          <p:cNvSpPr>
            <a:spLocks noGrp="1"/>
          </p:cNvSpPr>
          <p:nvPr>
            <p:ph type="sldNum" sz="quarter" idx="11"/>
          </p:nvPr>
        </p:nvSpPr>
        <p:spPr/>
        <p:txBody>
          <a:bodyPr/>
          <a:lstStyle/>
          <a:p>
            <a:pPr>
              <a:defRPr/>
            </a:pPr>
            <a:fld id="{C0ED99B0-9538-4AA1-98EA-85DB0555789A}" type="slidenum">
              <a:rPr lang="de-DE" smtClean="0"/>
              <a:pPr>
                <a:defRPr/>
              </a:pPr>
              <a:t>8</a:t>
            </a:fld>
            <a:endParaRPr lang="de-DE"/>
          </a:p>
        </p:txBody>
      </p:sp>
    </p:spTree>
    <p:extLst>
      <p:ext uri="{BB962C8B-B14F-4D97-AF65-F5344CB8AC3E}">
        <p14:creationId xmlns:p14="http://schemas.microsoft.com/office/powerpoint/2010/main" val="2081174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template factory class is used in init to create accessable protoypes of the root classes. It uses roots TClassRef reflection class to get the necessary information. Then proxies of all static members and all methods are created using the other two </a:t>
            </a:r>
            <a:r>
              <a:rPr lang="de-DE" dirty="0" smtClean="0"/>
              <a:t>factories.</a:t>
            </a:r>
            <a:endParaRPr lang="de-DE" dirty="0"/>
          </a:p>
        </p:txBody>
      </p:sp>
      <p:sp>
        <p:nvSpPr>
          <p:cNvPr id="4" name="Fußzeilenplatzhalter 3"/>
          <p:cNvSpPr>
            <a:spLocks noGrp="1"/>
          </p:cNvSpPr>
          <p:nvPr>
            <p:ph type="ftr" sz="quarter" idx="10"/>
          </p:nvPr>
        </p:nvSpPr>
        <p:spPr/>
        <p:txBody>
          <a:bodyPr/>
          <a:lstStyle/>
          <a:p>
            <a:pPr>
              <a:defRPr/>
            </a:pPr>
            <a:r>
              <a:rPr lang="de-DE" smtClean="0"/>
              <a:t>Prof. Dr. Max Mustermann | Musterfakultät</a:t>
            </a:r>
            <a:endParaRPr lang="de-DE"/>
          </a:p>
        </p:txBody>
      </p:sp>
      <p:sp>
        <p:nvSpPr>
          <p:cNvPr id="5" name="Foliennummernplatzhalter 4"/>
          <p:cNvSpPr>
            <a:spLocks noGrp="1"/>
          </p:cNvSpPr>
          <p:nvPr>
            <p:ph type="sldNum" sz="quarter" idx="11"/>
          </p:nvPr>
        </p:nvSpPr>
        <p:spPr/>
        <p:txBody>
          <a:bodyPr/>
          <a:lstStyle/>
          <a:p>
            <a:pPr>
              <a:defRPr/>
            </a:pPr>
            <a:fld id="{C0ED99B0-9538-4AA1-98EA-85DB0555789A}" type="slidenum">
              <a:rPr lang="de-DE" smtClean="0"/>
              <a:pPr>
                <a:defRPr/>
              </a:pPr>
              <a:t>9</a:t>
            </a:fld>
            <a:endParaRPr lang="de-DE"/>
          </a:p>
        </p:txBody>
      </p:sp>
    </p:spTree>
    <p:extLst>
      <p:ext uri="{BB962C8B-B14F-4D97-AF65-F5344CB8AC3E}">
        <p14:creationId xmlns:p14="http://schemas.microsoft.com/office/powerpoint/2010/main" val="1715466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First the class meta data is retrieved from the reflection. A loop then iterates</a:t>
            </a:r>
            <a:r>
              <a:rPr lang="de-DE" baseline="0" dirty="0" smtClean="0"/>
              <a:t> over all public data members and creates proxies from them by invoking the appropriate factories. Then they are added to the function template. Another loop iterates through the methods of the class and also adds them to the template. The template is then returned to be exported to node.js and the class‘ constructor can now be called through node to instanciate the class.</a:t>
            </a:r>
          </a:p>
        </p:txBody>
      </p:sp>
      <p:sp>
        <p:nvSpPr>
          <p:cNvPr id="4" name="Footer Placeholder 3"/>
          <p:cNvSpPr>
            <a:spLocks noGrp="1"/>
          </p:cNvSpPr>
          <p:nvPr>
            <p:ph type="ftr" sz="quarter" idx="10"/>
          </p:nvPr>
        </p:nvSpPr>
        <p:spPr/>
        <p:txBody>
          <a:bodyPr/>
          <a:lstStyle/>
          <a:p>
            <a:pPr>
              <a:defRPr/>
            </a:pPr>
            <a:r>
              <a:rPr lang="de-DE" smtClean="0"/>
              <a:t>Prof. Dr. Max Mustermann | Musterfakultät</a:t>
            </a:r>
            <a:endParaRPr lang="de-DE"/>
          </a:p>
        </p:txBody>
      </p:sp>
      <p:sp>
        <p:nvSpPr>
          <p:cNvPr id="5" name="Slide Number Placeholder 4"/>
          <p:cNvSpPr>
            <a:spLocks noGrp="1"/>
          </p:cNvSpPr>
          <p:nvPr>
            <p:ph type="sldNum" sz="quarter" idx="11"/>
          </p:nvPr>
        </p:nvSpPr>
        <p:spPr/>
        <p:txBody>
          <a:bodyPr/>
          <a:lstStyle/>
          <a:p>
            <a:pPr>
              <a:defRPr/>
            </a:pPr>
            <a:fld id="{C0ED99B0-9538-4AA1-98EA-85DB0555789A}" type="slidenum">
              <a:rPr lang="de-DE" smtClean="0"/>
              <a:pPr>
                <a:defRPr/>
              </a:pPr>
              <a:t>10</a:t>
            </a:fld>
            <a:endParaRPr lang="de-DE"/>
          </a:p>
        </p:txBody>
      </p:sp>
    </p:spTree>
    <p:extLst>
      <p:ext uri="{BB962C8B-B14F-4D97-AF65-F5344CB8AC3E}">
        <p14:creationId xmlns:p14="http://schemas.microsoft.com/office/powerpoint/2010/main" val="3853636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Footer Placeholder 3"/>
          <p:cNvSpPr>
            <a:spLocks noGrp="1"/>
          </p:cNvSpPr>
          <p:nvPr>
            <p:ph type="ftr" sz="quarter" idx="10"/>
          </p:nvPr>
        </p:nvSpPr>
        <p:spPr/>
        <p:txBody>
          <a:bodyPr/>
          <a:lstStyle/>
          <a:p>
            <a:pPr>
              <a:defRPr/>
            </a:pPr>
            <a:r>
              <a:rPr lang="de-DE" smtClean="0"/>
              <a:t>Prof. Dr. Max Mustermann | Musterfakultät</a:t>
            </a:r>
            <a:endParaRPr lang="de-DE"/>
          </a:p>
        </p:txBody>
      </p:sp>
      <p:sp>
        <p:nvSpPr>
          <p:cNvPr id="5" name="Slide Number Placeholder 4"/>
          <p:cNvSpPr>
            <a:spLocks noGrp="1"/>
          </p:cNvSpPr>
          <p:nvPr>
            <p:ph type="sldNum" sz="quarter" idx="11"/>
          </p:nvPr>
        </p:nvSpPr>
        <p:spPr/>
        <p:txBody>
          <a:bodyPr/>
          <a:lstStyle/>
          <a:p>
            <a:pPr>
              <a:defRPr/>
            </a:pPr>
            <a:fld id="{C0ED99B0-9538-4AA1-98EA-85DB0555789A}" type="slidenum">
              <a:rPr lang="de-DE" smtClean="0"/>
              <a:pPr>
                <a:defRPr/>
              </a:pPr>
              <a:t>11</a:t>
            </a:fld>
            <a:endParaRPr lang="de-DE"/>
          </a:p>
        </p:txBody>
      </p:sp>
    </p:spTree>
    <p:extLst>
      <p:ext uri="{BB962C8B-B14F-4D97-AF65-F5344CB8AC3E}">
        <p14:creationId xmlns:p14="http://schemas.microsoft.com/office/powerpoint/2010/main" val="22812844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1" name="Rechteck 10"/>
          <p:cNvSpPr/>
          <p:nvPr userDrawn="1"/>
        </p:nvSpPr>
        <p:spPr bwMode="auto">
          <a:xfrm>
            <a:off x="-107156" y="2014140"/>
            <a:ext cx="9358312" cy="3482579"/>
          </a:xfrm>
          <a:prstGeom prst="rect">
            <a:avLst/>
          </a:prstGeom>
          <a:blipFill>
            <a:blip r:embed="rId2"/>
            <a:stretch>
              <a:fillRect/>
            </a:stretch>
          </a:blip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a:defRPr/>
            </a:pPr>
            <a:endParaRPr lang="de-DE"/>
          </a:p>
        </p:txBody>
      </p:sp>
      <p:pic>
        <p:nvPicPr>
          <p:cNvPr id="26635" name="Picture 9" descr="II_rahmen_neu_titel"/>
          <p:cNvPicPr>
            <a:picLocks noChangeAspect="1" noChangeArrowheads="1"/>
          </p:cNvPicPr>
          <p:nvPr/>
        </p:nvPicPr>
        <p:blipFill>
          <a:blip r:embed="rId3" cstate="print"/>
          <a:srcRect/>
          <a:stretch>
            <a:fillRect/>
          </a:stretch>
        </p:blipFill>
        <p:spPr bwMode="auto">
          <a:xfrm>
            <a:off x="0" y="-2381"/>
            <a:ext cx="9144000" cy="5153025"/>
          </a:xfrm>
          <a:prstGeom prst="rect">
            <a:avLst/>
          </a:prstGeom>
          <a:noFill/>
          <a:ln w="9525">
            <a:noFill/>
            <a:miter lim="800000"/>
            <a:headEnd/>
            <a:tailEnd/>
          </a:ln>
        </p:spPr>
      </p:pic>
      <p:sp>
        <p:nvSpPr>
          <p:cNvPr id="12" name="Text Box 14"/>
          <p:cNvSpPr txBox="1">
            <a:spLocks noChangeArrowheads="1"/>
          </p:cNvSpPr>
          <p:nvPr/>
        </p:nvSpPr>
        <p:spPr bwMode="auto">
          <a:xfrm>
            <a:off x="396875" y="4896911"/>
            <a:ext cx="3670300" cy="123111"/>
          </a:xfrm>
          <a:prstGeom prst="rect">
            <a:avLst/>
          </a:prstGeom>
          <a:noFill/>
          <a:ln w="9525">
            <a:noFill/>
            <a:miter lim="800000"/>
            <a:headEnd/>
            <a:tailEnd/>
          </a:ln>
          <a:effectLst/>
        </p:spPr>
        <p:txBody>
          <a:bodyPr lIns="0" tIns="0" rIns="0" bIns="0">
            <a:spAutoFit/>
          </a:bodyPr>
          <a:lstStyle/>
          <a:p>
            <a:r>
              <a:rPr lang="de-DE" sz="800" dirty="0" smtClean="0"/>
              <a:t>KIT – Universty of the State of Baden-Württemberg</a:t>
            </a:r>
            <a:endParaRPr lang="de-DE" sz="800" dirty="0"/>
          </a:p>
        </p:txBody>
      </p:sp>
      <p:sp>
        <p:nvSpPr>
          <p:cNvPr id="13" name="Text Box 21"/>
          <p:cNvSpPr txBox="1">
            <a:spLocks noChangeArrowheads="1"/>
          </p:cNvSpPr>
          <p:nvPr/>
        </p:nvSpPr>
        <p:spPr bwMode="auto">
          <a:xfrm>
            <a:off x="385764" y="2505522"/>
            <a:ext cx="4537075" cy="153888"/>
          </a:xfrm>
          <a:prstGeom prst="rect">
            <a:avLst/>
          </a:prstGeom>
          <a:noFill/>
          <a:ln w="9525">
            <a:noFill/>
            <a:miter lim="800000"/>
            <a:headEnd/>
            <a:tailEnd/>
          </a:ln>
          <a:effectLst/>
        </p:spPr>
        <p:txBody>
          <a:bodyPr lIns="0" tIns="0" rIns="0" bIns="0" anchor="ctr">
            <a:spAutoFit/>
          </a:bodyPr>
          <a:lstStyle/>
          <a:p>
            <a:pPr>
              <a:defRPr/>
            </a:pPr>
            <a:r>
              <a:rPr lang="de-DE" sz="1000" dirty="0" smtClean="0">
                <a:solidFill>
                  <a:schemeClr val="bg1"/>
                </a:solidFill>
              </a:rPr>
              <a:t>STEINBUCH</a:t>
            </a:r>
            <a:r>
              <a:rPr lang="de-DE" sz="1000" baseline="0" dirty="0" smtClean="0">
                <a:solidFill>
                  <a:schemeClr val="bg1"/>
                </a:solidFill>
              </a:rPr>
              <a:t> CENTRE FOR COMPUTING</a:t>
            </a:r>
            <a:endParaRPr lang="de-DE" sz="1000" dirty="0">
              <a:solidFill>
                <a:schemeClr val="bg1"/>
              </a:solidFill>
            </a:endParaRPr>
          </a:p>
        </p:txBody>
      </p:sp>
      <p:sp>
        <p:nvSpPr>
          <p:cNvPr id="14" name="Text Box 14"/>
          <p:cNvSpPr txBox="1">
            <a:spLocks noChangeArrowheads="1"/>
          </p:cNvSpPr>
          <p:nvPr/>
        </p:nvSpPr>
        <p:spPr bwMode="auto">
          <a:xfrm>
            <a:off x="7318375" y="4873229"/>
            <a:ext cx="1727200" cy="246221"/>
          </a:xfrm>
          <a:prstGeom prst="rect">
            <a:avLst/>
          </a:prstGeom>
          <a:noFill/>
          <a:ln w="9525">
            <a:noFill/>
            <a:miter lim="800000"/>
            <a:headEnd/>
            <a:tailEnd/>
          </a:ln>
          <a:effectLst/>
        </p:spPr>
        <p:txBody>
          <a:bodyPr lIns="0" tIns="0" rIns="0" bIns="0">
            <a:spAutoFit/>
          </a:bodyPr>
          <a:lstStyle/>
          <a:p>
            <a:pPr algn="r">
              <a:defRPr/>
            </a:pPr>
            <a:r>
              <a:rPr lang="de-DE" sz="1600" b="1" dirty="0">
                <a:solidFill>
                  <a:schemeClr val="bg1"/>
                </a:solidFill>
              </a:rPr>
              <a:t>www.kit.edu</a:t>
            </a:r>
          </a:p>
        </p:txBody>
      </p:sp>
      <p:pic>
        <p:nvPicPr>
          <p:cNvPr id="15" name="Picture 13" descr="KIT-Logo-rgb_en"/>
          <p:cNvPicPr>
            <a:picLocks noChangeAspect="1" noChangeArrowheads="1"/>
          </p:cNvPicPr>
          <p:nvPr userDrawn="1"/>
        </p:nvPicPr>
        <p:blipFill>
          <a:blip r:embed="rId4" cstate="print"/>
          <a:srcRect/>
          <a:stretch>
            <a:fillRect/>
          </a:stretch>
        </p:blipFill>
        <p:spPr bwMode="auto">
          <a:xfrm>
            <a:off x="395288" y="333375"/>
            <a:ext cx="1619250" cy="747713"/>
          </a:xfrm>
          <a:prstGeom prst="rect">
            <a:avLst/>
          </a:prstGeom>
          <a:noFill/>
          <a:ln w="9525">
            <a:noFill/>
            <a:miter lim="800000"/>
            <a:headEnd/>
            <a:tailEnd/>
          </a:ln>
        </p:spPr>
      </p:pic>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12"/>
          <p:cNvSpPr>
            <a:spLocks noGrp="1" noChangeArrowheads="1"/>
          </p:cNvSpPr>
          <p:nvPr>
            <p:ph type="ftr" sz="quarter" idx="10"/>
          </p:nvPr>
        </p:nvSpPr>
        <p:spPr>
          <a:ln/>
        </p:spPr>
        <p:txBody>
          <a:bodyPr/>
          <a:lstStyle>
            <a:lvl1pPr>
              <a:defRPr/>
            </a:lvl1pPr>
          </a:lstStyle>
          <a:p>
            <a:r>
              <a:rPr lang="de-DE"/>
              <a:t>Prof. Max Mustermann - Präsentationstitel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r>
              <a:rPr lang="de-DE"/>
              <a:t>Prof. Max Mustermann - Präsentationstitel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59563" y="250031"/>
            <a:ext cx="2089150" cy="431958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90525" y="250031"/>
            <a:ext cx="6116638" cy="431958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r>
              <a:rPr lang="de-DE"/>
              <a:t>Prof. Max Mustermann - Präsentationstitel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1" name="Rechteck 10"/>
          <p:cNvSpPr/>
          <p:nvPr userDrawn="1"/>
        </p:nvSpPr>
        <p:spPr bwMode="auto">
          <a:xfrm>
            <a:off x="-107156" y="2014140"/>
            <a:ext cx="9358312" cy="3482579"/>
          </a:xfrm>
          <a:prstGeom prst="rect">
            <a:avLst/>
          </a:prstGeom>
          <a:blipFill>
            <a:blip r:embed="rId2"/>
            <a:stretch>
              <a:fillRect/>
            </a:stretch>
          </a:blip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a:defRPr/>
            </a:pPr>
            <a:endParaRPr lang="de-DE"/>
          </a:p>
        </p:txBody>
      </p:sp>
      <p:pic>
        <p:nvPicPr>
          <p:cNvPr id="26635" name="Picture 9" descr="II_rahmen_neu_titel"/>
          <p:cNvPicPr>
            <a:picLocks noChangeAspect="1" noChangeArrowheads="1"/>
          </p:cNvPicPr>
          <p:nvPr/>
        </p:nvPicPr>
        <p:blipFill>
          <a:blip r:embed="rId3" cstate="print"/>
          <a:srcRect/>
          <a:stretch>
            <a:fillRect/>
          </a:stretch>
        </p:blipFill>
        <p:spPr bwMode="auto">
          <a:xfrm>
            <a:off x="0" y="-2381"/>
            <a:ext cx="9144000" cy="5153025"/>
          </a:xfrm>
          <a:prstGeom prst="rect">
            <a:avLst/>
          </a:prstGeom>
          <a:noFill/>
          <a:ln w="9525">
            <a:noFill/>
            <a:miter lim="800000"/>
            <a:headEnd/>
            <a:tailEnd/>
          </a:ln>
        </p:spPr>
      </p:pic>
      <p:sp>
        <p:nvSpPr>
          <p:cNvPr id="12" name="Text Box 14"/>
          <p:cNvSpPr txBox="1">
            <a:spLocks noChangeArrowheads="1"/>
          </p:cNvSpPr>
          <p:nvPr/>
        </p:nvSpPr>
        <p:spPr bwMode="auto">
          <a:xfrm>
            <a:off x="396875" y="4896911"/>
            <a:ext cx="3670300" cy="123111"/>
          </a:xfrm>
          <a:prstGeom prst="rect">
            <a:avLst/>
          </a:prstGeom>
          <a:noFill/>
          <a:ln w="9525">
            <a:noFill/>
            <a:miter lim="800000"/>
            <a:headEnd/>
            <a:tailEnd/>
          </a:ln>
          <a:effectLst/>
        </p:spPr>
        <p:txBody>
          <a:bodyPr lIns="0" tIns="0" rIns="0" bIns="0">
            <a:spAutoFit/>
          </a:bodyPr>
          <a:lstStyle/>
          <a:p>
            <a:r>
              <a:rPr lang="de-DE" sz="800" dirty="0" smtClean="0"/>
              <a:t>KIT – Universty of the State of Baden-Württemberg</a:t>
            </a:r>
            <a:endParaRPr lang="de-DE" sz="800" dirty="0"/>
          </a:p>
        </p:txBody>
      </p:sp>
      <p:sp>
        <p:nvSpPr>
          <p:cNvPr id="13" name="Text Box 21"/>
          <p:cNvSpPr txBox="1">
            <a:spLocks noChangeArrowheads="1"/>
          </p:cNvSpPr>
          <p:nvPr/>
        </p:nvSpPr>
        <p:spPr bwMode="auto">
          <a:xfrm>
            <a:off x="385764" y="2505522"/>
            <a:ext cx="4537075" cy="153888"/>
          </a:xfrm>
          <a:prstGeom prst="rect">
            <a:avLst/>
          </a:prstGeom>
          <a:noFill/>
          <a:ln w="9525">
            <a:noFill/>
            <a:miter lim="800000"/>
            <a:headEnd/>
            <a:tailEnd/>
          </a:ln>
          <a:effectLst/>
        </p:spPr>
        <p:txBody>
          <a:bodyPr lIns="0" tIns="0" rIns="0" bIns="0" anchor="ctr">
            <a:spAutoFit/>
          </a:bodyPr>
          <a:lstStyle/>
          <a:p>
            <a:pPr>
              <a:defRPr/>
            </a:pPr>
            <a:r>
              <a:rPr lang="de-DE" sz="1000" dirty="0" smtClean="0">
                <a:solidFill>
                  <a:schemeClr val="bg1"/>
                </a:solidFill>
              </a:rPr>
              <a:t>STEINBUCH</a:t>
            </a:r>
            <a:r>
              <a:rPr lang="de-DE" sz="1000" baseline="0" dirty="0" smtClean="0">
                <a:solidFill>
                  <a:schemeClr val="bg1"/>
                </a:solidFill>
              </a:rPr>
              <a:t> CENTRE FOR COMPUTING</a:t>
            </a:r>
            <a:endParaRPr lang="de-DE" sz="1000" dirty="0">
              <a:solidFill>
                <a:schemeClr val="bg1"/>
              </a:solidFill>
            </a:endParaRPr>
          </a:p>
        </p:txBody>
      </p:sp>
      <p:sp>
        <p:nvSpPr>
          <p:cNvPr id="14" name="Text Box 14"/>
          <p:cNvSpPr txBox="1">
            <a:spLocks noChangeArrowheads="1"/>
          </p:cNvSpPr>
          <p:nvPr/>
        </p:nvSpPr>
        <p:spPr bwMode="auto">
          <a:xfrm>
            <a:off x="7318375" y="4873229"/>
            <a:ext cx="1727200" cy="246221"/>
          </a:xfrm>
          <a:prstGeom prst="rect">
            <a:avLst/>
          </a:prstGeom>
          <a:noFill/>
          <a:ln w="9525">
            <a:noFill/>
            <a:miter lim="800000"/>
            <a:headEnd/>
            <a:tailEnd/>
          </a:ln>
          <a:effectLst/>
        </p:spPr>
        <p:txBody>
          <a:bodyPr lIns="0" tIns="0" rIns="0" bIns="0">
            <a:spAutoFit/>
          </a:bodyPr>
          <a:lstStyle/>
          <a:p>
            <a:pPr algn="r">
              <a:defRPr/>
            </a:pPr>
            <a:r>
              <a:rPr lang="de-DE" sz="1600" b="1" dirty="0">
                <a:solidFill>
                  <a:schemeClr val="bg1"/>
                </a:solidFill>
              </a:rPr>
              <a:t>www.kit.edu</a:t>
            </a:r>
          </a:p>
        </p:txBody>
      </p:sp>
      <p:pic>
        <p:nvPicPr>
          <p:cNvPr id="15" name="Picture 13" descr="KIT-Logo-rgb_en"/>
          <p:cNvPicPr>
            <a:picLocks noChangeAspect="1" noChangeArrowheads="1"/>
          </p:cNvPicPr>
          <p:nvPr userDrawn="1"/>
        </p:nvPicPr>
        <p:blipFill>
          <a:blip r:embed="rId4" cstate="print"/>
          <a:srcRect/>
          <a:stretch>
            <a:fillRect/>
          </a:stretch>
        </p:blipFill>
        <p:spPr bwMode="auto">
          <a:xfrm>
            <a:off x="395288" y="333375"/>
            <a:ext cx="1619250" cy="747713"/>
          </a:xfrm>
          <a:prstGeom prst="rect">
            <a:avLst/>
          </a:prstGeom>
          <a:noFill/>
          <a:ln w="9525">
            <a:noFill/>
            <a:miter lim="800000"/>
            <a:headEnd/>
            <a:tailEnd/>
          </a:ln>
        </p:spPr>
      </p:pic>
    </p:spTree>
    <p:extLst>
      <p:ext uri="{BB962C8B-B14F-4D97-AF65-F5344CB8AC3E}">
        <p14:creationId xmlns:p14="http://schemas.microsoft.com/office/powerpoint/2010/main" val="57348506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Rectangle 12"/>
          <p:cNvSpPr>
            <a:spLocks noGrp="1" noChangeArrowheads="1"/>
          </p:cNvSpPr>
          <p:nvPr>
            <p:ph type="ftr" sz="quarter" idx="10"/>
          </p:nvPr>
        </p:nvSpPr>
        <p:spPr>
          <a:xfrm>
            <a:off x="1269752" y="4833938"/>
            <a:ext cx="5390480" cy="270272"/>
          </a:xfrm>
          <a:ln/>
        </p:spPr>
        <p:txBody>
          <a:bodyPr/>
          <a:lstStyle>
            <a:lvl1pPr>
              <a:defRPr/>
            </a:lvl1pPr>
          </a:lstStyle>
          <a:p>
            <a:r>
              <a:rPr lang="de-DE" dirty="0" smtClean="0"/>
              <a:t>Joans Schwabe – Theo Beffart – Sachin Rajgopal – Maximilian Früh – Christoph Haas – Christoph Wolff</a:t>
            </a:r>
            <a:endParaRPr lang="de-DE" dirty="0"/>
          </a:p>
        </p:txBody>
      </p:sp>
    </p:spTree>
    <p:extLst>
      <p:ext uri="{BB962C8B-B14F-4D97-AF65-F5344CB8AC3E}">
        <p14:creationId xmlns:p14="http://schemas.microsoft.com/office/powerpoint/2010/main" val="656846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a:xfrm>
            <a:off x="392113" y="898922"/>
            <a:ext cx="4539927" cy="3670697"/>
          </a:xfrm>
        </p:spPr>
        <p:txBody>
          <a:bodyPr wrap="square">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Rectangle 12"/>
          <p:cNvSpPr>
            <a:spLocks noGrp="1" noChangeArrowheads="1"/>
          </p:cNvSpPr>
          <p:nvPr>
            <p:ph type="ftr" sz="quarter" idx="10"/>
          </p:nvPr>
        </p:nvSpPr>
        <p:spPr>
          <a:xfrm>
            <a:off x="1269752" y="4833938"/>
            <a:ext cx="5390480" cy="270272"/>
          </a:xfrm>
          <a:ln/>
        </p:spPr>
        <p:txBody>
          <a:bodyPr/>
          <a:lstStyle>
            <a:lvl1pPr>
              <a:defRPr/>
            </a:lvl1pPr>
          </a:lstStyle>
          <a:p>
            <a:r>
              <a:rPr lang="de-DE" dirty="0" smtClean="0"/>
              <a:t>Joans Schwabe – Theo Beffart – Sachin Rajgopal – Maximilian Früh – Christoph Haas – Christoph Wolff</a:t>
            </a:r>
            <a:endParaRPr lang="de-DE" dirty="0"/>
          </a:p>
        </p:txBody>
      </p:sp>
      <p:sp>
        <p:nvSpPr>
          <p:cNvPr id="5" name="TextBox 4"/>
          <p:cNvSpPr txBox="1"/>
          <p:nvPr userDrawn="1"/>
        </p:nvSpPr>
        <p:spPr>
          <a:xfrm>
            <a:off x="5076056" y="898922"/>
            <a:ext cx="3672408" cy="3670697"/>
          </a:xfrm>
          <a:prstGeom prst="rect">
            <a:avLst/>
          </a:prstGeom>
          <a:solidFill>
            <a:schemeClr val="bg1"/>
          </a:solidFill>
        </p:spPr>
        <p:txBody>
          <a:bodyPr wrap="square" rtlCol="0">
            <a:spAutoFit/>
          </a:bodyPr>
          <a:lstStyle/>
          <a:p>
            <a:endParaRPr lang="de-DE" dirty="0"/>
          </a:p>
        </p:txBody>
      </p:sp>
    </p:spTree>
    <p:extLst>
      <p:ext uri="{BB962C8B-B14F-4D97-AF65-F5344CB8AC3E}">
        <p14:creationId xmlns:p14="http://schemas.microsoft.com/office/powerpoint/2010/main" val="1546541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12"/>
          <p:cNvSpPr>
            <a:spLocks noGrp="1" noChangeArrowheads="1"/>
          </p:cNvSpPr>
          <p:nvPr>
            <p:ph type="ftr" sz="quarter" idx="10"/>
          </p:nvPr>
        </p:nvSpPr>
        <p:spPr>
          <a:ln/>
        </p:spPr>
        <p:txBody>
          <a:bodyPr/>
          <a:lstStyle>
            <a:lvl1pPr>
              <a:defRPr/>
            </a:lvl1pPr>
          </a:lstStyle>
          <a:p>
            <a:r>
              <a:rPr lang="de-DE"/>
              <a:t>Prof. Max Mustermann - Präsentationstitel</a:t>
            </a:r>
          </a:p>
        </p:txBody>
      </p:sp>
    </p:spTree>
    <p:extLst>
      <p:ext uri="{BB962C8B-B14F-4D97-AF65-F5344CB8AC3E}">
        <p14:creationId xmlns:p14="http://schemas.microsoft.com/office/powerpoint/2010/main" val="1722612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0" i="0">
                <a:latin typeface="Helvetica Light" charset="0"/>
                <a:ea typeface="Helvetica Light" charset="0"/>
                <a:cs typeface="Helvetica Light" charset="0"/>
              </a:defRPr>
            </a:lvl1pPr>
          </a:lstStyle>
          <a:p>
            <a:r>
              <a:rPr lang="de-DE" smtClean="0"/>
              <a:t>Titelmasterformat durch Klicken bearbeiten</a:t>
            </a:r>
            <a:endParaRPr lang="de-DE"/>
          </a:p>
        </p:txBody>
      </p:sp>
      <p:sp>
        <p:nvSpPr>
          <p:cNvPr id="3" name="Inhaltsplatzhalter 2"/>
          <p:cNvSpPr>
            <a:spLocks noGrp="1"/>
          </p:cNvSpPr>
          <p:nvPr>
            <p:ph sz="half" idx="1"/>
          </p:nvPr>
        </p:nvSpPr>
        <p:spPr>
          <a:xfrm>
            <a:off x="392113" y="898922"/>
            <a:ext cx="4102100" cy="3670697"/>
          </a:xfrm>
        </p:spPr>
        <p:txBody>
          <a:bodyPr/>
          <a:lstStyle>
            <a:lvl1pPr>
              <a:defRPr sz="2400" b="0" i="0">
                <a:latin typeface="Helvetica Light" charset="0"/>
                <a:ea typeface="Helvetica Light" charset="0"/>
                <a:cs typeface="Helvetica Light" charset="0"/>
              </a:defRPr>
            </a:lvl1pPr>
            <a:lvl2pPr>
              <a:defRPr sz="2000" b="0" i="0">
                <a:latin typeface="Helvetica Light" charset="0"/>
                <a:ea typeface="Helvetica Light" charset="0"/>
                <a:cs typeface="Helvetica Light" charset="0"/>
              </a:defRPr>
            </a:lvl2pPr>
            <a:lvl3pPr>
              <a:defRPr sz="1800" b="0" i="0">
                <a:latin typeface="Helvetica Light" charset="0"/>
                <a:ea typeface="Helvetica Light" charset="0"/>
                <a:cs typeface="Helvetica Light" charset="0"/>
              </a:defRPr>
            </a:lvl3pPr>
            <a:lvl4pPr>
              <a:defRPr sz="1600" b="0" i="0">
                <a:latin typeface="Helvetica Light" charset="0"/>
                <a:ea typeface="Helvetica Light" charset="0"/>
                <a:cs typeface="Helvetica Light" charset="0"/>
              </a:defRPr>
            </a:lvl4pPr>
            <a:lvl5pPr>
              <a:defRPr sz="1600" b="0" i="0">
                <a:latin typeface="Helvetica Light" charset="0"/>
                <a:ea typeface="Helvetica Light" charset="0"/>
                <a:cs typeface="Helvetica Light" charset="0"/>
              </a:defRPr>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4646613" y="898922"/>
            <a:ext cx="4102100" cy="3670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12"/>
          <p:cNvSpPr>
            <a:spLocks noGrp="1" noChangeArrowheads="1"/>
          </p:cNvSpPr>
          <p:nvPr>
            <p:ph type="ftr" sz="quarter" idx="10"/>
          </p:nvPr>
        </p:nvSpPr>
        <p:spPr>
          <a:xfrm>
            <a:off x="1259632" y="4833938"/>
            <a:ext cx="5328592" cy="270272"/>
          </a:xfrm>
          <a:ln/>
        </p:spPr>
        <p:txBody>
          <a:bodyPr/>
          <a:lstStyle>
            <a:lvl1pPr>
              <a:defRPr/>
            </a:lvl1pPr>
          </a:lstStyle>
          <a:p>
            <a:r>
              <a:rPr lang="de-DE" dirty="0" smtClean="0"/>
              <a:t>Joans Schwabe – Theo Beffart – Sachin Rajgopal – Maximilian Früh – Christoph Haas – Christoph Wolff</a:t>
            </a:r>
            <a:endParaRPr lang="de-DE" dirty="0"/>
          </a:p>
        </p:txBody>
      </p:sp>
    </p:spTree>
    <p:extLst>
      <p:ext uri="{BB962C8B-B14F-4D97-AF65-F5344CB8AC3E}">
        <p14:creationId xmlns:p14="http://schemas.microsoft.com/office/powerpoint/2010/main" val="1720301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12"/>
          <p:cNvSpPr>
            <a:spLocks noGrp="1" noChangeArrowheads="1"/>
          </p:cNvSpPr>
          <p:nvPr>
            <p:ph type="ftr" sz="quarter" idx="10"/>
          </p:nvPr>
        </p:nvSpPr>
        <p:spPr>
          <a:ln/>
        </p:spPr>
        <p:txBody>
          <a:bodyPr/>
          <a:lstStyle>
            <a:lvl1pPr>
              <a:defRPr/>
            </a:lvl1pPr>
          </a:lstStyle>
          <a:p>
            <a:r>
              <a:rPr lang="de-DE"/>
              <a:t>Prof. Max Mustermann - Präsentationstitel</a:t>
            </a:r>
          </a:p>
        </p:txBody>
      </p:sp>
    </p:spTree>
    <p:extLst>
      <p:ext uri="{BB962C8B-B14F-4D97-AF65-F5344CB8AC3E}">
        <p14:creationId xmlns:p14="http://schemas.microsoft.com/office/powerpoint/2010/main" val="1528264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12"/>
          <p:cNvSpPr>
            <a:spLocks noGrp="1" noChangeArrowheads="1"/>
          </p:cNvSpPr>
          <p:nvPr>
            <p:ph type="ftr" sz="quarter" idx="10"/>
          </p:nvPr>
        </p:nvSpPr>
        <p:spPr>
          <a:ln/>
        </p:spPr>
        <p:txBody>
          <a:bodyPr/>
          <a:lstStyle>
            <a:lvl1pPr>
              <a:defRPr/>
            </a:lvl1pPr>
          </a:lstStyle>
          <a:p>
            <a:r>
              <a:rPr lang="de-DE"/>
              <a:t>Prof. Max Mustermann - Präsentationstitel</a:t>
            </a:r>
          </a:p>
        </p:txBody>
      </p:sp>
    </p:spTree>
    <p:extLst>
      <p:ext uri="{BB962C8B-B14F-4D97-AF65-F5344CB8AC3E}">
        <p14:creationId xmlns:p14="http://schemas.microsoft.com/office/powerpoint/2010/main" val="164452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Rectangle 12"/>
          <p:cNvSpPr>
            <a:spLocks noGrp="1" noChangeArrowheads="1"/>
          </p:cNvSpPr>
          <p:nvPr>
            <p:ph type="ftr" sz="quarter" idx="10"/>
          </p:nvPr>
        </p:nvSpPr>
        <p:spPr>
          <a:xfrm>
            <a:off x="1269752" y="4833938"/>
            <a:ext cx="5390480" cy="270272"/>
          </a:xfrm>
          <a:ln/>
        </p:spPr>
        <p:txBody>
          <a:bodyPr/>
          <a:lstStyle>
            <a:lvl1pPr>
              <a:defRPr/>
            </a:lvl1pPr>
          </a:lstStyle>
          <a:p>
            <a:r>
              <a:rPr lang="de-DE" dirty="0" smtClean="0"/>
              <a:t>Joans Schwabe – Theo Beffart – Sachin Rajgopal – Maximilian Früh – Christoph Haas – Christoph Wolff</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r>
              <a:rPr lang="de-DE"/>
              <a:t>Prof. Max Mustermann - Präsentationstitel</a:t>
            </a:r>
          </a:p>
        </p:txBody>
      </p:sp>
    </p:spTree>
    <p:extLst>
      <p:ext uri="{BB962C8B-B14F-4D97-AF65-F5344CB8AC3E}">
        <p14:creationId xmlns:p14="http://schemas.microsoft.com/office/powerpoint/2010/main" val="1489441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12"/>
          <p:cNvSpPr>
            <a:spLocks noGrp="1" noChangeArrowheads="1"/>
          </p:cNvSpPr>
          <p:nvPr>
            <p:ph type="ftr" sz="quarter" idx="10"/>
          </p:nvPr>
        </p:nvSpPr>
        <p:spPr>
          <a:ln/>
        </p:spPr>
        <p:txBody>
          <a:bodyPr/>
          <a:lstStyle>
            <a:lvl1pPr>
              <a:defRPr/>
            </a:lvl1pPr>
          </a:lstStyle>
          <a:p>
            <a:r>
              <a:rPr lang="de-DE"/>
              <a:t>Prof. Max Mustermann - Präsentationstitel</a:t>
            </a:r>
          </a:p>
        </p:txBody>
      </p:sp>
    </p:spTree>
    <p:extLst>
      <p:ext uri="{BB962C8B-B14F-4D97-AF65-F5344CB8AC3E}">
        <p14:creationId xmlns:p14="http://schemas.microsoft.com/office/powerpoint/2010/main" val="1979346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12"/>
          <p:cNvSpPr>
            <a:spLocks noGrp="1" noChangeArrowheads="1"/>
          </p:cNvSpPr>
          <p:nvPr>
            <p:ph type="ftr" sz="quarter" idx="10"/>
          </p:nvPr>
        </p:nvSpPr>
        <p:spPr>
          <a:ln/>
        </p:spPr>
        <p:txBody>
          <a:bodyPr/>
          <a:lstStyle>
            <a:lvl1pPr>
              <a:defRPr/>
            </a:lvl1pPr>
          </a:lstStyle>
          <a:p>
            <a:r>
              <a:rPr lang="de-DE"/>
              <a:t>Prof. Max Mustermann - Präsentationstitel</a:t>
            </a:r>
          </a:p>
        </p:txBody>
      </p:sp>
    </p:spTree>
    <p:extLst>
      <p:ext uri="{BB962C8B-B14F-4D97-AF65-F5344CB8AC3E}">
        <p14:creationId xmlns:p14="http://schemas.microsoft.com/office/powerpoint/2010/main" val="208054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r>
              <a:rPr lang="de-DE"/>
              <a:t>Prof. Max Mustermann - Präsentationstitel</a:t>
            </a:r>
          </a:p>
        </p:txBody>
      </p:sp>
    </p:spTree>
    <p:extLst>
      <p:ext uri="{BB962C8B-B14F-4D97-AF65-F5344CB8AC3E}">
        <p14:creationId xmlns:p14="http://schemas.microsoft.com/office/powerpoint/2010/main" val="6749068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59563" y="250031"/>
            <a:ext cx="2089150" cy="431958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90525" y="250031"/>
            <a:ext cx="6116638" cy="431958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r>
              <a:rPr lang="de-DE"/>
              <a:t>Prof. Max Mustermann - Präsentationstitel</a:t>
            </a:r>
          </a:p>
        </p:txBody>
      </p:sp>
    </p:spTree>
    <p:extLst>
      <p:ext uri="{BB962C8B-B14F-4D97-AF65-F5344CB8AC3E}">
        <p14:creationId xmlns:p14="http://schemas.microsoft.com/office/powerpoint/2010/main" val="150115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a:xfrm>
            <a:off x="392113" y="898922"/>
            <a:ext cx="4539927" cy="3670697"/>
          </a:xfrm>
        </p:spPr>
        <p:txBody>
          <a:bodyPr wrap="square">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Rectangle 12"/>
          <p:cNvSpPr>
            <a:spLocks noGrp="1" noChangeArrowheads="1"/>
          </p:cNvSpPr>
          <p:nvPr>
            <p:ph type="ftr" sz="quarter" idx="10"/>
          </p:nvPr>
        </p:nvSpPr>
        <p:spPr>
          <a:xfrm>
            <a:off x="1269752" y="4833938"/>
            <a:ext cx="5390480" cy="270272"/>
          </a:xfrm>
          <a:ln/>
        </p:spPr>
        <p:txBody>
          <a:bodyPr/>
          <a:lstStyle>
            <a:lvl1pPr>
              <a:defRPr/>
            </a:lvl1pPr>
          </a:lstStyle>
          <a:p>
            <a:r>
              <a:rPr lang="de-DE" dirty="0" smtClean="0"/>
              <a:t>Joans Schwabe – Theo Beffart – Sachin Rajgopal – Maximilian Früh – Christoph Haas – Christoph Wolff</a:t>
            </a:r>
            <a:endParaRPr lang="de-DE" dirty="0"/>
          </a:p>
        </p:txBody>
      </p:sp>
      <p:sp>
        <p:nvSpPr>
          <p:cNvPr id="5" name="TextBox 4"/>
          <p:cNvSpPr txBox="1"/>
          <p:nvPr userDrawn="1"/>
        </p:nvSpPr>
        <p:spPr>
          <a:xfrm>
            <a:off x="5076056" y="898922"/>
            <a:ext cx="3672408" cy="3670697"/>
          </a:xfrm>
          <a:prstGeom prst="rect">
            <a:avLst/>
          </a:prstGeom>
          <a:solidFill>
            <a:schemeClr val="bg1"/>
          </a:solidFill>
        </p:spPr>
        <p:txBody>
          <a:bodyPr wrap="square" rtlCol="0">
            <a:spAutoFit/>
          </a:bodyPr>
          <a:lstStyle/>
          <a:p>
            <a:endParaRPr lang="de-DE" dirty="0"/>
          </a:p>
        </p:txBody>
      </p:sp>
    </p:spTree>
    <p:extLst>
      <p:ext uri="{BB962C8B-B14F-4D97-AF65-F5344CB8AC3E}">
        <p14:creationId xmlns:p14="http://schemas.microsoft.com/office/powerpoint/2010/main" val="185986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12"/>
          <p:cNvSpPr>
            <a:spLocks noGrp="1" noChangeArrowheads="1"/>
          </p:cNvSpPr>
          <p:nvPr>
            <p:ph type="ftr" sz="quarter" idx="10"/>
          </p:nvPr>
        </p:nvSpPr>
        <p:spPr>
          <a:ln/>
        </p:spPr>
        <p:txBody>
          <a:bodyPr/>
          <a:lstStyle>
            <a:lvl1pPr>
              <a:defRPr/>
            </a:lvl1pPr>
          </a:lstStyle>
          <a:p>
            <a:r>
              <a:rPr lang="de-DE"/>
              <a:t>Prof. Max Mustermann - Präsentationstitel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92113" y="898922"/>
            <a:ext cx="4102100" cy="3670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6613" y="898922"/>
            <a:ext cx="4102100" cy="3670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12"/>
          <p:cNvSpPr>
            <a:spLocks noGrp="1" noChangeArrowheads="1"/>
          </p:cNvSpPr>
          <p:nvPr>
            <p:ph type="ftr" sz="quarter" idx="10"/>
          </p:nvPr>
        </p:nvSpPr>
        <p:spPr>
          <a:xfrm>
            <a:off x="1259632" y="4833938"/>
            <a:ext cx="5328592" cy="270272"/>
          </a:xfrm>
          <a:ln/>
        </p:spPr>
        <p:txBody>
          <a:bodyPr/>
          <a:lstStyle>
            <a:lvl1pPr>
              <a:defRPr/>
            </a:lvl1pPr>
          </a:lstStyle>
          <a:p>
            <a:r>
              <a:rPr lang="de-DE" dirty="0" smtClean="0"/>
              <a:t>Joans Schwabe – Theo Beffart – Sachin Rajgopal – Maximilian Früh – Christoph Haas – Christoph Wolff</a:t>
            </a:r>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12"/>
          <p:cNvSpPr>
            <a:spLocks noGrp="1" noChangeArrowheads="1"/>
          </p:cNvSpPr>
          <p:nvPr>
            <p:ph type="ftr" sz="quarter" idx="10"/>
          </p:nvPr>
        </p:nvSpPr>
        <p:spPr>
          <a:ln/>
        </p:spPr>
        <p:txBody>
          <a:bodyPr/>
          <a:lstStyle>
            <a:lvl1pPr>
              <a:defRPr/>
            </a:lvl1pPr>
          </a:lstStyle>
          <a:p>
            <a:r>
              <a:rPr lang="de-DE"/>
              <a:t>Prof. Max Mustermann - Präsentationstitel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12"/>
          <p:cNvSpPr>
            <a:spLocks noGrp="1" noChangeArrowheads="1"/>
          </p:cNvSpPr>
          <p:nvPr>
            <p:ph type="ftr" sz="quarter" idx="10"/>
          </p:nvPr>
        </p:nvSpPr>
        <p:spPr>
          <a:ln/>
        </p:spPr>
        <p:txBody>
          <a:bodyPr/>
          <a:lstStyle>
            <a:lvl1pPr>
              <a:defRPr/>
            </a:lvl1pPr>
          </a:lstStyle>
          <a:p>
            <a:r>
              <a:rPr lang="de-DE"/>
              <a:t>Prof. Max Mustermann - Präsentationstitel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r>
              <a:rPr lang="de-DE"/>
              <a:t>Prof. Max Mustermann - Präsentationstitel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12"/>
          <p:cNvSpPr>
            <a:spLocks noGrp="1" noChangeArrowheads="1"/>
          </p:cNvSpPr>
          <p:nvPr>
            <p:ph type="ftr" sz="quarter" idx="10"/>
          </p:nvPr>
        </p:nvSpPr>
        <p:spPr>
          <a:ln/>
        </p:spPr>
        <p:txBody>
          <a:bodyPr/>
          <a:lstStyle>
            <a:lvl1pPr>
              <a:defRPr/>
            </a:lvl1pPr>
          </a:lstStyle>
          <a:p>
            <a:r>
              <a:rPr lang="de-DE"/>
              <a:t>Prof. Max Mustermann - Präsentationstitel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19" Type="http://schemas.openxmlformats.org/officeDocument/2006/relationships/image" Target="../media/image6.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14" cstate="print"/>
          <a:srcRect/>
          <a:stretch>
            <a:fillRect/>
          </a:stretch>
        </p:blipFill>
        <p:spPr bwMode="auto">
          <a:xfrm>
            <a:off x="0" y="0"/>
            <a:ext cx="9144000" cy="51435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90526" y="288132"/>
            <a:ext cx="6911975" cy="421481"/>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e-DE" dirty="0" smtClean="0"/>
              <a:t>Folientitel durch klicken hinzufügen</a:t>
            </a:r>
          </a:p>
        </p:txBody>
      </p:sp>
      <p:sp>
        <p:nvSpPr>
          <p:cNvPr id="1028" name="Rectangle 3"/>
          <p:cNvSpPr>
            <a:spLocks noGrp="1" noChangeArrowheads="1"/>
          </p:cNvSpPr>
          <p:nvPr>
            <p:ph type="body" idx="1"/>
          </p:nvPr>
        </p:nvSpPr>
        <p:spPr bwMode="auto">
          <a:xfrm>
            <a:off x="392113" y="898922"/>
            <a:ext cx="8356600" cy="36706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smtClean="0"/>
              <a:t>Karlsruhe Institute of Technology (KIT).</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4" name="Text Box 10"/>
          <p:cNvSpPr txBox="1">
            <a:spLocks noChangeArrowheads="1"/>
          </p:cNvSpPr>
          <p:nvPr/>
        </p:nvSpPr>
        <p:spPr bwMode="auto">
          <a:xfrm>
            <a:off x="6011863" y="4839891"/>
            <a:ext cx="2736850" cy="270272"/>
          </a:xfrm>
          <a:prstGeom prst="rect">
            <a:avLst/>
          </a:prstGeom>
          <a:noFill/>
          <a:ln w="9525">
            <a:noFill/>
            <a:miter lim="800000"/>
            <a:headEnd/>
            <a:tailEnd/>
          </a:ln>
          <a:effectLst/>
        </p:spPr>
        <p:txBody>
          <a:bodyPr lIns="0" tIns="0" rIns="0" bIns="0"/>
          <a:lstStyle/>
          <a:p>
            <a:pPr algn="r">
              <a:spcBef>
                <a:spcPct val="50000"/>
              </a:spcBef>
              <a:defRPr/>
            </a:pPr>
            <a:r>
              <a:rPr lang="de-DE" sz="900" dirty="0" smtClean="0"/>
              <a:t>Steinbuch</a:t>
            </a:r>
            <a:r>
              <a:rPr lang="de-DE" sz="900" baseline="0" dirty="0" smtClean="0"/>
              <a:t> Centre for Computing</a:t>
            </a:r>
          </a:p>
        </p:txBody>
      </p:sp>
      <p:sp>
        <p:nvSpPr>
          <p:cNvPr id="1035" name="Text Box 11"/>
          <p:cNvSpPr txBox="1">
            <a:spLocks noChangeArrowheads="1"/>
          </p:cNvSpPr>
          <p:nvPr/>
        </p:nvSpPr>
        <p:spPr bwMode="auto">
          <a:xfrm>
            <a:off x="250825" y="4833938"/>
            <a:ext cx="325438" cy="161925"/>
          </a:xfrm>
          <a:prstGeom prst="rect">
            <a:avLst/>
          </a:prstGeom>
          <a:noFill/>
          <a:ln w="9525">
            <a:noFill/>
            <a:miter lim="800000"/>
            <a:headEnd/>
            <a:tailEnd/>
          </a:ln>
          <a:effectLst/>
        </p:spPr>
        <p:txBody>
          <a:bodyPr lIns="0" tIns="0" rIns="0" bIns="0"/>
          <a:lstStyle/>
          <a:p>
            <a:pPr>
              <a:spcBef>
                <a:spcPct val="50000"/>
              </a:spcBef>
              <a:defRPr/>
            </a:pPr>
            <a:fld id="{92E4808B-34C1-43EB-9181-E82B4B238827}" type="slidenum">
              <a:rPr lang="de-DE" sz="900" b="1"/>
              <a:pPr>
                <a:spcBef>
                  <a:spcPct val="50000"/>
                </a:spcBef>
                <a:defRPr/>
              </a:pPr>
              <a:t>‹#›</a:t>
            </a:fld>
            <a:endParaRPr lang="de-DE" sz="900" b="1"/>
          </a:p>
        </p:txBody>
      </p:sp>
      <p:sp>
        <p:nvSpPr>
          <p:cNvPr id="2" name="Rectangle 11"/>
          <p:cNvSpPr>
            <a:spLocks noChangeArrowheads="1"/>
          </p:cNvSpPr>
          <p:nvPr/>
        </p:nvSpPr>
        <p:spPr bwMode="auto">
          <a:xfrm>
            <a:off x="612775" y="4833938"/>
            <a:ext cx="863600" cy="270272"/>
          </a:xfrm>
          <a:prstGeom prst="rect">
            <a:avLst/>
          </a:prstGeom>
          <a:noFill/>
          <a:ln w="9525">
            <a:noFill/>
            <a:miter lim="800000"/>
            <a:headEnd/>
            <a:tailEnd/>
          </a:ln>
          <a:effectLst/>
        </p:spPr>
        <p:txBody>
          <a:bodyPr lIns="0" tIns="0" rIns="0" bIns="0"/>
          <a:lstStyle/>
          <a:p>
            <a:fld id="{C91FE581-9269-4685-BADD-C600B6CA97A6}" type="datetime1">
              <a:rPr lang="de-DE" sz="900"/>
              <a:pPr/>
              <a:t>11.01.2016</a:t>
            </a:fld>
            <a:endParaRPr lang="de-DE" sz="900"/>
          </a:p>
        </p:txBody>
      </p:sp>
      <p:sp>
        <p:nvSpPr>
          <p:cNvPr id="1036" name="Rectangle 12"/>
          <p:cNvSpPr>
            <a:spLocks noGrp="1" noChangeArrowheads="1"/>
          </p:cNvSpPr>
          <p:nvPr>
            <p:ph type="ftr" sz="quarter" idx="3"/>
          </p:nvPr>
        </p:nvSpPr>
        <p:spPr bwMode="auto">
          <a:xfrm>
            <a:off x="1701800" y="4833938"/>
            <a:ext cx="4248150" cy="2702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900"/>
            </a:lvl1pPr>
          </a:lstStyle>
          <a:p>
            <a:r>
              <a:rPr lang="de-DE"/>
              <a:t>Prof. Max Mustermann - Präsentationstitel</a:t>
            </a:r>
          </a:p>
        </p:txBody>
      </p:sp>
      <p:pic>
        <p:nvPicPr>
          <p:cNvPr id="10" name="Grafik 9" descr="kit_logo_de_farbe_positiv.jpg"/>
          <p:cNvPicPr>
            <a:picLocks noChangeAspect="1"/>
          </p:cNvPicPr>
          <p:nvPr/>
        </p:nvPicPr>
        <p:blipFill>
          <a:blip r:embed="rId15" cstate="print"/>
          <a:stretch>
            <a:fillRect/>
          </a:stretch>
        </p:blipFill>
        <p:spPr>
          <a:xfrm>
            <a:off x="7670502" y="247238"/>
            <a:ext cx="1080000" cy="49375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eaLnBrk="1" fontAlgn="base" hangingPunct="1">
        <a:spcBef>
          <a:spcPct val="20000"/>
        </a:spcBef>
        <a:spcAft>
          <a:spcPct val="0"/>
        </a:spcAft>
        <a:buBlip>
          <a:blip r:embed="rId16"/>
        </a:buBlip>
        <a:defRPr sz="2000">
          <a:solidFill>
            <a:schemeClr val="tx1"/>
          </a:solidFill>
          <a:latin typeface="+mn-lt"/>
          <a:ea typeface="+mn-ea"/>
          <a:cs typeface="+mn-cs"/>
        </a:defRPr>
      </a:lvl1pPr>
      <a:lvl2pPr marL="790575" indent="-314325" algn="l" rtl="0" eaLnBrk="1" fontAlgn="base" hangingPunct="1">
        <a:spcBef>
          <a:spcPct val="20000"/>
        </a:spcBef>
        <a:spcAft>
          <a:spcPct val="0"/>
        </a:spcAft>
        <a:buBlip>
          <a:blip r:embed="rId17"/>
        </a:buBlip>
        <a:defRPr>
          <a:solidFill>
            <a:schemeClr val="tx1"/>
          </a:solidFill>
          <a:latin typeface="+mn-lt"/>
        </a:defRPr>
      </a:lvl2pPr>
      <a:lvl3pPr marL="1209675" indent="-276225" algn="l" rtl="0" eaLnBrk="1" fontAlgn="base" hangingPunct="1">
        <a:spcBef>
          <a:spcPct val="20000"/>
        </a:spcBef>
        <a:spcAft>
          <a:spcPct val="0"/>
        </a:spcAft>
        <a:buBlip>
          <a:blip r:embed="rId18"/>
        </a:buBlip>
        <a:defRPr sz="1600">
          <a:solidFill>
            <a:schemeClr val="tx1"/>
          </a:solidFill>
          <a:latin typeface="+mn-lt"/>
        </a:defRPr>
      </a:lvl3pPr>
      <a:lvl4pPr marL="1657350" indent="-276225" algn="l" rtl="0" eaLnBrk="1" fontAlgn="base" hangingPunct="1">
        <a:spcBef>
          <a:spcPct val="20000"/>
        </a:spcBef>
        <a:spcAft>
          <a:spcPct val="0"/>
        </a:spcAft>
        <a:buBlip>
          <a:blip r:embed="rId18"/>
        </a:buBlip>
        <a:defRPr sz="1600">
          <a:solidFill>
            <a:schemeClr val="tx1"/>
          </a:solidFill>
          <a:latin typeface="+mn-lt"/>
        </a:defRPr>
      </a:lvl4pPr>
      <a:lvl5pPr marL="2095500" indent="-276225" algn="l" rtl="0" eaLnBrk="1" fontAlgn="base" hangingPunct="1">
        <a:spcBef>
          <a:spcPct val="20000"/>
        </a:spcBef>
        <a:spcAft>
          <a:spcPct val="0"/>
        </a:spcAft>
        <a:buBlip>
          <a:blip r:embed="rId18"/>
        </a:buBlip>
        <a:defRPr sz="1600">
          <a:solidFill>
            <a:schemeClr val="tx1"/>
          </a:solidFill>
          <a:latin typeface="+mn-lt"/>
        </a:defRPr>
      </a:lvl5pPr>
      <a:lvl6pPr marL="2514600" indent="-228600" algn="l" rtl="0" eaLnBrk="1" fontAlgn="base" hangingPunct="1">
        <a:spcBef>
          <a:spcPct val="20000"/>
        </a:spcBef>
        <a:spcAft>
          <a:spcPct val="0"/>
        </a:spcAft>
        <a:buSzPct val="60000"/>
        <a:buBlip>
          <a:blip r:embed="rId19"/>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9"/>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9"/>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9"/>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14" cstate="print"/>
          <a:srcRect/>
          <a:stretch>
            <a:fillRect/>
          </a:stretch>
        </p:blipFill>
        <p:spPr bwMode="auto">
          <a:xfrm>
            <a:off x="0" y="0"/>
            <a:ext cx="9144000" cy="51435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90526" y="288132"/>
            <a:ext cx="6911975" cy="421481"/>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e-DE" dirty="0" smtClean="0"/>
              <a:t>Folientitel durch klicken hinzufügen</a:t>
            </a:r>
          </a:p>
        </p:txBody>
      </p:sp>
      <p:sp>
        <p:nvSpPr>
          <p:cNvPr id="1028" name="Rectangle 3"/>
          <p:cNvSpPr>
            <a:spLocks noGrp="1" noChangeArrowheads="1"/>
          </p:cNvSpPr>
          <p:nvPr>
            <p:ph type="body" idx="1"/>
          </p:nvPr>
        </p:nvSpPr>
        <p:spPr bwMode="auto">
          <a:xfrm>
            <a:off x="392113" y="898922"/>
            <a:ext cx="8356600" cy="36706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smtClean="0"/>
              <a:t>Karlsruhe Institute of Technology (KIT).</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4" name="Text Box 10"/>
          <p:cNvSpPr txBox="1">
            <a:spLocks noChangeArrowheads="1"/>
          </p:cNvSpPr>
          <p:nvPr/>
        </p:nvSpPr>
        <p:spPr bwMode="auto">
          <a:xfrm>
            <a:off x="6011863" y="4839891"/>
            <a:ext cx="2736850" cy="270272"/>
          </a:xfrm>
          <a:prstGeom prst="rect">
            <a:avLst/>
          </a:prstGeom>
          <a:noFill/>
          <a:ln w="9525">
            <a:noFill/>
            <a:miter lim="800000"/>
            <a:headEnd/>
            <a:tailEnd/>
          </a:ln>
          <a:effectLst/>
        </p:spPr>
        <p:txBody>
          <a:bodyPr lIns="0" tIns="0" rIns="0" bIns="0"/>
          <a:lstStyle/>
          <a:p>
            <a:pPr algn="r">
              <a:spcBef>
                <a:spcPct val="50000"/>
              </a:spcBef>
              <a:defRPr/>
            </a:pPr>
            <a:r>
              <a:rPr lang="de-DE" sz="900" dirty="0" smtClean="0"/>
              <a:t>Steinbuch</a:t>
            </a:r>
            <a:r>
              <a:rPr lang="de-DE" sz="900" baseline="0" dirty="0" smtClean="0"/>
              <a:t> Centre for Computing</a:t>
            </a:r>
          </a:p>
        </p:txBody>
      </p:sp>
      <p:sp>
        <p:nvSpPr>
          <p:cNvPr id="1035" name="Text Box 11"/>
          <p:cNvSpPr txBox="1">
            <a:spLocks noChangeArrowheads="1"/>
          </p:cNvSpPr>
          <p:nvPr/>
        </p:nvSpPr>
        <p:spPr bwMode="auto">
          <a:xfrm>
            <a:off x="250825" y="4833938"/>
            <a:ext cx="325438" cy="161925"/>
          </a:xfrm>
          <a:prstGeom prst="rect">
            <a:avLst/>
          </a:prstGeom>
          <a:noFill/>
          <a:ln w="9525">
            <a:noFill/>
            <a:miter lim="800000"/>
            <a:headEnd/>
            <a:tailEnd/>
          </a:ln>
          <a:effectLst/>
        </p:spPr>
        <p:txBody>
          <a:bodyPr lIns="0" tIns="0" rIns="0" bIns="0"/>
          <a:lstStyle/>
          <a:p>
            <a:pPr>
              <a:spcBef>
                <a:spcPct val="50000"/>
              </a:spcBef>
              <a:defRPr/>
            </a:pPr>
            <a:fld id="{92E4808B-34C1-43EB-9181-E82B4B238827}" type="slidenum">
              <a:rPr lang="de-DE" sz="900" b="1"/>
              <a:pPr>
                <a:spcBef>
                  <a:spcPct val="50000"/>
                </a:spcBef>
                <a:defRPr/>
              </a:pPr>
              <a:t>‹#›</a:t>
            </a:fld>
            <a:endParaRPr lang="de-DE" sz="900" b="1"/>
          </a:p>
        </p:txBody>
      </p:sp>
      <p:sp>
        <p:nvSpPr>
          <p:cNvPr id="2" name="Rectangle 11"/>
          <p:cNvSpPr>
            <a:spLocks noChangeArrowheads="1"/>
          </p:cNvSpPr>
          <p:nvPr/>
        </p:nvSpPr>
        <p:spPr bwMode="auto">
          <a:xfrm>
            <a:off x="612775" y="4833938"/>
            <a:ext cx="863600" cy="270272"/>
          </a:xfrm>
          <a:prstGeom prst="rect">
            <a:avLst/>
          </a:prstGeom>
          <a:noFill/>
          <a:ln w="9525">
            <a:noFill/>
            <a:miter lim="800000"/>
            <a:headEnd/>
            <a:tailEnd/>
          </a:ln>
          <a:effectLst/>
        </p:spPr>
        <p:txBody>
          <a:bodyPr lIns="0" tIns="0" rIns="0" bIns="0"/>
          <a:lstStyle/>
          <a:p>
            <a:fld id="{C91FE581-9269-4685-BADD-C600B6CA97A6}" type="datetime1">
              <a:rPr lang="de-DE" sz="900"/>
              <a:pPr/>
              <a:t>11.01.2016</a:t>
            </a:fld>
            <a:endParaRPr lang="de-DE" sz="900"/>
          </a:p>
        </p:txBody>
      </p:sp>
      <p:sp>
        <p:nvSpPr>
          <p:cNvPr id="1036" name="Rectangle 12"/>
          <p:cNvSpPr>
            <a:spLocks noGrp="1" noChangeArrowheads="1"/>
          </p:cNvSpPr>
          <p:nvPr>
            <p:ph type="ftr" sz="quarter" idx="3"/>
          </p:nvPr>
        </p:nvSpPr>
        <p:spPr bwMode="auto">
          <a:xfrm>
            <a:off x="1701800" y="4833938"/>
            <a:ext cx="4248150" cy="2702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900"/>
            </a:lvl1pPr>
          </a:lstStyle>
          <a:p>
            <a:r>
              <a:rPr lang="de-DE"/>
              <a:t>Prof. Max Mustermann - Präsentationstitel</a:t>
            </a:r>
          </a:p>
        </p:txBody>
      </p:sp>
      <p:pic>
        <p:nvPicPr>
          <p:cNvPr id="10" name="Grafik 9" descr="kit_logo_de_farbe_positiv.jpg"/>
          <p:cNvPicPr>
            <a:picLocks noChangeAspect="1"/>
          </p:cNvPicPr>
          <p:nvPr/>
        </p:nvPicPr>
        <p:blipFill>
          <a:blip r:embed="rId15" cstate="print"/>
          <a:stretch>
            <a:fillRect/>
          </a:stretch>
        </p:blipFill>
        <p:spPr>
          <a:xfrm>
            <a:off x="7670502" y="247238"/>
            <a:ext cx="1080000" cy="493752"/>
          </a:xfrm>
          <a:prstGeom prst="rect">
            <a:avLst/>
          </a:prstGeom>
        </p:spPr>
      </p:pic>
    </p:spTree>
    <p:extLst>
      <p:ext uri="{BB962C8B-B14F-4D97-AF65-F5344CB8AC3E}">
        <p14:creationId xmlns:p14="http://schemas.microsoft.com/office/powerpoint/2010/main" val="423474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rtl="0" eaLnBrk="1" fontAlgn="base" hangingPunct="1">
        <a:spcBef>
          <a:spcPct val="0"/>
        </a:spcBef>
        <a:spcAft>
          <a:spcPct val="0"/>
        </a:spcAft>
        <a:defRPr sz="2400" b="0" i="0">
          <a:solidFill>
            <a:schemeClr val="tx2"/>
          </a:solidFill>
          <a:latin typeface="Helvetica" charset="0"/>
          <a:ea typeface="Helvetica" charset="0"/>
          <a:cs typeface="Helvetica" charset="0"/>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eaLnBrk="1" fontAlgn="base" hangingPunct="1">
        <a:spcBef>
          <a:spcPct val="20000"/>
        </a:spcBef>
        <a:spcAft>
          <a:spcPct val="0"/>
        </a:spcAft>
        <a:buBlip>
          <a:blip r:embed="rId16"/>
        </a:buBlip>
        <a:defRPr sz="2000" b="0" i="0">
          <a:solidFill>
            <a:schemeClr val="tx1"/>
          </a:solidFill>
          <a:latin typeface="Helvetica Light" charset="0"/>
          <a:ea typeface="Helvetica Light" charset="0"/>
          <a:cs typeface="Helvetica Light" charset="0"/>
        </a:defRPr>
      </a:lvl1pPr>
      <a:lvl2pPr marL="790575" indent="-314325" algn="l" rtl="0" eaLnBrk="1" fontAlgn="base" hangingPunct="1">
        <a:spcBef>
          <a:spcPct val="20000"/>
        </a:spcBef>
        <a:spcAft>
          <a:spcPct val="0"/>
        </a:spcAft>
        <a:buBlip>
          <a:blip r:embed="rId17"/>
        </a:buBlip>
        <a:defRPr b="0" i="0">
          <a:solidFill>
            <a:schemeClr val="tx1"/>
          </a:solidFill>
          <a:latin typeface="Helvetica Light" charset="0"/>
          <a:ea typeface="Helvetica Light" charset="0"/>
          <a:cs typeface="Helvetica Light" charset="0"/>
        </a:defRPr>
      </a:lvl2pPr>
      <a:lvl3pPr marL="1209675" indent="-276225" algn="l" rtl="0" eaLnBrk="1" fontAlgn="base" hangingPunct="1">
        <a:spcBef>
          <a:spcPct val="20000"/>
        </a:spcBef>
        <a:spcAft>
          <a:spcPct val="0"/>
        </a:spcAft>
        <a:buBlip>
          <a:blip r:embed="rId18"/>
        </a:buBlip>
        <a:defRPr sz="1600" b="0" i="0">
          <a:solidFill>
            <a:schemeClr val="tx1"/>
          </a:solidFill>
          <a:latin typeface="Helvetica Light" charset="0"/>
          <a:ea typeface="Helvetica Light" charset="0"/>
          <a:cs typeface="Helvetica Light" charset="0"/>
        </a:defRPr>
      </a:lvl3pPr>
      <a:lvl4pPr marL="1657350" indent="-276225" algn="l" rtl="0" eaLnBrk="1" fontAlgn="base" hangingPunct="1">
        <a:spcBef>
          <a:spcPct val="20000"/>
        </a:spcBef>
        <a:spcAft>
          <a:spcPct val="0"/>
        </a:spcAft>
        <a:buBlip>
          <a:blip r:embed="rId18"/>
        </a:buBlip>
        <a:defRPr sz="1600" b="0" i="0">
          <a:solidFill>
            <a:schemeClr val="tx1"/>
          </a:solidFill>
          <a:latin typeface="Helvetica Light" charset="0"/>
          <a:ea typeface="Helvetica Light" charset="0"/>
          <a:cs typeface="Helvetica Light" charset="0"/>
        </a:defRPr>
      </a:lvl4pPr>
      <a:lvl5pPr marL="2095500" indent="-276225" algn="l" rtl="0" eaLnBrk="1" fontAlgn="base" hangingPunct="1">
        <a:spcBef>
          <a:spcPct val="20000"/>
        </a:spcBef>
        <a:spcAft>
          <a:spcPct val="0"/>
        </a:spcAft>
        <a:buBlip>
          <a:blip r:embed="rId18"/>
        </a:buBlip>
        <a:defRPr sz="1600" b="0" i="0">
          <a:solidFill>
            <a:schemeClr val="tx1"/>
          </a:solidFill>
          <a:latin typeface="Helvetica Light" charset="0"/>
          <a:ea typeface="Helvetica Light" charset="0"/>
          <a:cs typeface="Helvetica Light" charset="0"/>
        </a:defRPr>
      </a:lvl5pPr>
      <a:lvl6pPr marL="2514600" indent="-228600" algn="l" rtl="0" eaLnBrk="1" fontAlgn="base" hangingPunct="1">
        <a:spcBef>
          <a:spcPct val="20000"/>
        </a:spcBef>
        <a:spcAft>
          <a:spcPct val="0"/>
        </a:spcAft>
        <a:buSzPct val="60000"/>
        <a:buBlip>
          <a:blip r:embed="rId19"/>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9"/>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9"/>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9"/>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3.png"/><Relationship Id="rId7"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6.png"/><Relationship Id="rId4" Type="http://schemas.openxmlformats.org/officeDocument/2006/relationships/image" Target="../media/image24.png"/><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395288" y="1203598"/>
            <a:ext cx="8389937" cy="540544"/>
          </a:xfrm>
          <a:prstGeom prst="rect">
            <a:avLst/>
          </a:prstGeom>
          <a:noFill/>
          <a:ln w="9525">
            <a:noFill/>
            <a:miter lim="800000"/>
            <a:headEnd/>
            <a:tailEnd/>
          </a:ln>
        </p:spPr>
        <p:txBody>
          <a:bodyPr lIns="0" tIns="0" rIns="0" bIns="0" anchor="b"/>
          <a:lstStyle/>
          <a:p>
            <a:pPr>
              <a:lnSpc>
                <a:spcPct val="90000"/>
              </a:lnSpc>
            </a:pPr>
            <a:r>
              <a:rPr lang="de-DE" sz="2200" b="1" dirty="0" smtClean="0">
                <a:solidFill>
                  <a:schemeClr val="tx2"/>
                </a:solidFill>
              </a:rPr>
              <a:t>rootJS - Design</a:t>
            </a:r>
            <a:endParaRPr lang="de-DE" sz="2200" b="1" dirty="0">
              <a:solidFill>
                <a:schemeClr val="tx2"/>
              </a:solidFill>
            </a:endParaRPr>
          </a:p>
        </p:txBody>
      </p:sp>
      <p:sp>
        <p:nvSpPr>
          <p:cNvPr id="30725" name="Rectangle 3"/>
          <p:cNvSpPr>
            <a:spLocks noChangeArrowheads="1"/>
          </p:cNvSpPr>
          <p:nvPr/>
        </p:nvSpPr>
        <p:spPr bwMode="auto">
          <a:xfrm>
            <a:off x="396875" y="1818183"/>
            <a:ext cx="8370888" cy="465535"/>
          </a:xfrm>
          <a:prstGeom prst="rect">
            <a:avLst/>
          </a:prstGeom>
          <a:noFill/>
          <a:ln w="9525">
            <a:noFill/>
            <a:miter lim="800000"/>
            <a:headEnd/>
            <a:tailEnd/>
          </a:ln>
        </p:spPr>
        <p:txBody>
          <a:bodyPr lIns="0" tIns="0" rIns="0" bIns="0"/>
          <a:lstStyle/>
          <a:p>
            <a:r>
              <a:rPr lang="de-DE" sz="1600" dirty="0" smtClean="0">
                <a:solidFill>
                  <a:srgbClr val="000000"/>
                </a:solidFill>
              </a:rPr>
              <a:t>PSE – Software Engineering Practice</a:t>
            </a:r>
            <a:endParaRPr lang="de-DE" sz="1600" dirty="0">
              <a:solidFill>
                <a:srgbClr val="000000"/>
              </a:solidFill>
            </a:endParaRPr>
          </a:p>
          <a:p>
            <a:r>
              <a:rPr lang="de-DE" sz="1600" dirty="0" smtClean="0">
                <a:solidFill>
                  <a:schemeClr val="accent4">
                    <a:lumMod val="50000"/>
                    <a:lumOff val="50000"/>
                  </a:schemeClr>
                </a:solidFill>
              </a:rPr>
              <a:t>J. Schwabe, T. Beffart, M. Früh, S. Rajgopal, C. Wolff, C. Haas</a:t>
            </a:r>
            <a:endParaRPr lang="de-DE" sz="1600" dirty="0">
              <a:solidFill>
                <a:schemeClr val="accent4">
                  <a:lumMod val="50000"/>
                  <a:lumOff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latin typeface="Helvetica" panose="00000400000000000000" pitchFamily="2" charset="0"/>
              </a:rPr>
              <a:t>Template creation sequence</a:t>
            </a:r>
            <a:endParaRPr lang="de-DE" dirty="0">
              <a:latin typeface="Helvetica" panose="00000400000000000000" pitchFamily="2" charset="0"/>
            </a:endParaRPr>
          </a:p>
        </p:txBody>
      </p:sp>
      <p:sp>
        <p:nvSpPr>
          <p:cNvPr id="5" name="Footer Placeholder 4"/>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788" t="5546" r="2351"/>
          <a:stretch/>
        </p:blipFill>
        <p:spPr>
          <a:xfrm>
            <a:off x="107504" y="843558"/>
            <a:ext cx="8856984" cy="3507800"/>
          </a:xfrm>
          <a:prstGeom prst="rect">
            <a:avLst/>
          </a:prstGeom>
          <a:solidFill>
            <a:srgbClr val="FFFFFF">
              <a:shade val="85000"/>
            </a:srgbClr>
          </a:solidFill>
          <a:ln w="190500" cap="rnd">
            <a:noFill/>
          </a:ln>
          <a:effectLst/>
        </p:spPr>
      </p:pic>
    </p:spTree>
    <p:extLst>
      <p:ext uri="{BB962C8B-B14F-4D97-AF65-F5344CB8AC3E}">
        <p14:creationId xmlns:p14="http://schemas.microsoft.com/office/powerpoint/2010/main" val="3552602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0526" y="288132"/>
            <a:ext cx="6911975" cy="421481"/>
          </a:xfrm>
        </p:spPr>
        <p:txBody>
          <a:bodyPr/>
          <a:lstStyle/>
          <a:p>
            <a:r>
              <a:rPr lang="en-US" noProof="0" dirty="0" err="1" smtClean="0"/>
              <a:t>CallbackHandler</a:t>
            </a:r>
            <a:endParaRPr lang="en-US" noProof="0" dirty="0"/>
          </a:p>
        </p:txBody>
      </p:sp>
      <p:sp>
        <p:nvSpPr>
          <p:cNvPr id="4" name="Fußzeilenplatzhalter 3"/>
          <p:cNvSpPr>
            <a:spLocks noGrp="1"/>
          </p:cNvSpPr>
          <p:nvPr>
            <p:ph type="ftr" sz="quarter" idx="10"/>
          </p:nvPr>
        </p:nvSpPr>
        <p:spPr>
          <a:xfrm>
            <a:off x="1269752" y="4833938"/>
            <a:ext cx="5390480" cy="270272"/>
          </a:xfrm>
        </p:spPr>
        <p:txBody>
          <a:bodyPr/>
          <a:lstStyle/>
          <a:p>
            <a:r>
              <a:rPr lang="de-DE" smtClean="0"/>
              <a:t>Joans Schwabe – Theo Beffart – Sachin Rajgopal – Maximilian Früh – Christoph Haas – Christoph Wolff</a:t>
            </a:r>
            <a:endParaRPr lang="de-DE" dirty="0"/>
          </a:p>
        </p:txBody>
      </p:sp>
      <p:sp>
        <p:nvSpPr>
          <p:cNvPr id="7" name="Inhaltsplatzhalter 4"/>
          <p:cNvSpPr txBox="1">
            <a:spLocks/>
          </p:cNvSpPr>
          <p:nvPr/>
        </p:nvSpPr>
        <p:spPr bwMode="auto">
          <a:xfrm>
            <a:off x="394487" y="2499742"/>
            <a:ext cx="7914935" cy="203096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314325" indent="-314325" algn="l" rtl="0" eaLnBrk="1" fontAlgn="base" hangingPunct="1">
              <a:spcBef>
                <a:spcPct val="20000"/>
              </a:spcBef>
              <a:spcAft>
                <a:spcPct val="0"/>
              </a:spcAft>
              <a:buBlip>
                <a:blip r:embed="rId3"/>
              </a:buBlip>
              <a:defRPr sz="2000">
                <a:solidFill>
                  <a:schemeClr val="tx1"/>
                </a:solidFill>
                <a:latin typeface="+mn-lt"/>
                <a:ea typeface="+mn-ea"/>
                <a:cs typeface="+mn-cs"/>
              </a:defRPr>
            </a:lvl1pPr>
            <a:lvl2pPr marL="790575" indent="-314325" algn="l" rtl="0" eaLnBrk="1" fontAlgn="base" hangingPunct="1">
              <a:spcBef>
                <a:spcPct val="20000"/>
              </a:spcBef>
              <a:spcAft>
                <a:spcPct val="0"/>
              </a:spcAft>
              <a:buBlip>
                <a:blip r:embed="rId4"/>
              </a:buBlip>
              <a:defRPr>
                <a:solidFill>
                  <a:schemeClr val="tx1"/>
                </a:solidFill>
                <a:latin typeface="+mn-lt"/>
              </a:defRPr>
            </a:lvl2pPr>
            <a:lvl3pPr marL="1209675" indent="-276225" algn="l" rtl="0" eaLnBrk="1" fontAlgn="base" hangingPunct="1">
              <a:spcBef>
                <a:spcPct val="20000"/>
              </a:spcBef>
              <a:spcAft>
                <a:spcPct val="0"/>
              </a:spcAft>
              <a:buBlip>
                <a:blip r:embed="rId5"/>
              </a:buBlip>
              <a:defRPr sz="1600">
                <a:solidFill>
                  <a:schemeClr val="tx1"/>
                </a:solidFill>
                <a:latin typeface="+mn-lt"/>
              </a:defRPr>
            </a:lvl3pPr>
            <a:lvl4pPr marL="1657350" indent="-276225" algn="l" rtl="0" eaLnBrk="1" fontAlgn="base" hangingPunct="1">
              <a:spcBef>
                <a:spcPct val="20000"/>
              </a:spcBef>
              <a:spcAft>
                <a:spcPct val="0"/>
              </a:spcAft>
              <a:buBlip>
                <a:blip r:embed="rId5"/>
              </a:buBlip>
              <a:defRPr sz="1600">
                <a:solidFill>
                  <a:schemeClr val="tx1"/>
                </a:solidFill>
                <a:latin typeface="+mn-lt"/>
              </a:defRPr>
            </a:lvl4pPr>
            <a:lvl5pPr marL="2095500" indent="-276225" algn="l" rtl="0" eaLnBrk="1" fontAlgn="base" hangingPunct="1">
              <a:spcBef>
                <a:spcPct val="20000"/>
              </a:spcBef>
              <a:spcAft>
                <a:spcPct val="0"/>
              </a:spcAft>
              <a:buBlip>
                <a:blip r:embed="rId5"/>
              </a:buBlip>
              <a:defRPr sz="1600">
                <a:solidFill>
                  <a:schemeClr val="tx1"/>
                </a:solidFill>
                <a:latin typeface="+mn-lt"/>
              </a:defRPr>
            </a:lvl5pPr>
            <a:lvl6pPr marL="2514600" indent="-228600" algn="l" rtl="0" eaLnBrk="1" fontAlgn="base" hangingPunct="1">
              <a:spcBef>
                <a:spcPct val="20000"/>
              </a:spcBef>
              <a:spcAft>
                <a:spcPct val="0"/>
              </a:spcAft>
              <a:buSzPct val="60000"/>
              <a:buBlip>
                <a:blip r:embed="rId6"/>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6"/>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6"/>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6"/>
              </a:buBlip>
              <a:defRPr sz="1400">
                <a:solidFill>
                  <a:schemeClr val="tx1"/>
                </a:solidFill>
                <a:latin typeface="+mn-lt"/>
              </a:defRPr>
            </a:lvl9pPr>
          </a:lstStyle>
          <a:p>
            <a:r>
              <a:rPr lang="en-US" kern="0" dirty="0"/>
              <a:t>The </a:t>
            </a:r>
            <a:r>
              <a:rPr lang="en-US" kern="0" dirty="0" err="1"/>
              <a:t>CallbackHandler</a:t>
            </a:r>
            <a:r>
              <a:rPr lang="en-US" kern="0" dirty="0"/>
              <a:t> class gets invoked whenever an encapsulated ROOT function or object is accessed.</a:t>
            </a:r>
          </a:p>
          <a:p>
            <a:r>
              <a:rPr lang="en-US" kern="0" dirty="0"/>
              <a:t>Based on the provided callback information ROOT objects may be manipulated and </a:t>
            </a:r>
            <a:r>
              <a:rPr lang="en-US" kern="0" dirty="0" smtClean="0"/>
              <a:t>function </a:t>
            </a:r>
            <a:r>
              <a:rPr lang="en-US" kern="0" dirty="0"/>
              <a:t>calls may be delegated properly .</a:t>
            </a:r>
          </a:p>
          <a:p>
            <a:pPr lvl="1"/>
            <a:r>
              <a:rPr lang="en-US" kern="0" dirty="0"/>
              <a:t>ROOT objects	</a:t>
            </a:r>
            <a:r>
              <a:rPr lang="en-US" kern="0" dirty="0" smtClean="0"/>
              <a:t>&lt;-&gt;</a:t>
            </a:r>
            <a:r>
              <a:rPr lang="en-US" kern="0" dirty="0"/>
              <a:t>	</a:t>
            </a:r>
            <a:r>
              <a:rPr lang="en-US" kern="0" dirty="0" err="1"/>
              <a:t>Javascript</a:t>
            </a:r>
            <a:r>
              <a:rPr lang="en-US" kern="0" dirty="0"/>
              <a:t> objects</a:t>
            </a:r>
          </a:p>
          <a:p>
            <a:pPr lvl="1"/>
            <a:r>
              <a:rPr lang="en-US" kern="0" dirty="0"/>
              <a:t>ROOT functions	&lt;-&gt;	</a:t>
            </a:r>
            <a:r>
              <a:rPr lang="en-US" kern="0" dirty="0" err="1"/>
              <a:t>Javascript</a:t>
            </a:r>
            <a:r>
              <a:rPr lang="en-US" kern="0" dirty="0"/>
              <a:t> functions</a:t>
            </a:r>
          </a:p>
        </p:txBody>
      </p:sp>
      <p:pic>
        <p:nvPicPr>
          <p:cNvPr id="5" name="Grafik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5656" y="890360"/>
            <a:ext cx="6086475" cy="1485900"/>
          </a:xfrm>
          <a:prstGeom prst="rect">
            <a:avLst/>
          </a:prstGeom>
        </p:spPr>
      </p:pic>
    </p:spTree>
    <p:extLst>
      <p:ext uri="{BB962C8B-B14F-4D97-AF65-F5344CB8AC3E}">
        <p14:creationId xmlns:p14="http://schemas.microsoft.com/office/powerpoint/2010/main" val="248432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ROOT Proxy</a:t>
            </a:r>
            <a:endParaRPr lang="de-DE" dirty="0"/>
          </a:p>
        </p:txBody>
      </p:sp>
      <p:sp>
        <p:nvSpPr>
          <p:cNvPr id="3" name="Inhaltsplatzhalter 2"/>
          <p:cNvSpPr>
            <a:spLocks noGrp="1"/>
          </p:cNvSpPr>
          <p:nvPr>
            <p:ph idx="1"/>
          </p:nvPr>
        </p:nvSpPr>
        <p:spPr>
          <a:xfrm>
            <a:off x="323528" y="954931"/>
            <a:ext cx="7776863" cy="464691"/>
          </a:xfrm>
        </p:spPr>
        <p:txBody>
          <a:bodyPr/>
          <a:lstStyle/>
          <a:p>
            <a:pPr lvl="0"/>
            <a:r>
              <a:rPr lang="en-US" dirty="0">
                <a:solidFill>
                  <a:srgbClr val="000000"/>
                </a:solidFill>
              </a:rPr>
              <a:t>Unified interface to encapsulate both ROOT objects and functions</a:t>
            </a:r>
          </a:p>
          <a:p>
            <a:pPr marL="0" indent="0">
              <a:buNone/>
            </a:pPr>
            <a:endParaRPr lang="en-US" dirty="0" smtClean="0"/>
          </a:p>
        </p:txBody>
      </p:sp>
      <p:sp>
        <p:nvSpPr>
          <p:cNvPr id="4" name="Fußzeilenplatzhalter 3"/>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59" y="1637562"/>
            <a:ext cx="4133850" cy="2095500"/>
          </a:xfrm>
          <a:prstGeom prst="rect">
            <a:avLst/>
          </a:prstGeom>
        </p:spPr>
      </p:pic>
      <p:sp>
        <p:nvSpPr>
          <p:cNvPr id="8" name="Rechteck 7"/>
          <p:cNvSpPr/>
          <p:nvPr/>
        </p:nvSpPr>
        <p:spPr>
          <a:xfrm>
            <a:off x="290080" y="1695026"/>
            <a:ext cx="3101354" cy="1766637"/>
          </a:xfrm>
          <a:prstGeom prst="rect">
            <a:avLst/>
          </a:prstGeom>
        </p:spPr>
        <p:txBody>
          <a:bodyPr wrap="square">
            <a:spAutoFit/>
          </a:bodyPr>
          <a:lstStyle/>
          <a:p>
            <a:pPr marL="314325" lvl="0" indent="-314325">
              <a:spcBef>
                <a:spcPct val="20000"/>
              </a:spcBef>
              <a:buBlip>
                <a:blip r:embed="rId4"/>
              </a:buBlip>
            </a:pPr>
            <a:r>
              <a:rPr lang="en-US" sz="2000" kern="0" dirty="0">
                <a:solidFill>
                  <a:srgbClr val="000000"/>
                </a:solidFill>
                <a:latin typeface="Calibri" panose="020F0502020204030204"/>
              </a:rPr>
              <a:t>C++ &lt;-&gt; </a:t>
            </a:r>
            <a:r>
              <a:rPr lang="en-US" sz="2000" kern="0" dirty="0" err="1">
                <a:solidFill>
                  <a:srgbClr val="000000"/>
                </a:solidFill>
                <a:latin typeface="Calibri" panose="020F0502020204030204"/>
              </a:rPr>
              <a:t>Javascript</a:t>
            </a:r>
            <a:endParaRPr lang="en-US" sz="2000" kern="0" dirty="0">
              <a:solidFill>
                <a:srgbClr val="000000"/>
              </a:solidFill>
              <a:latin typeface="Calibri" panose="020F0502020204030204"/>
            </a:endParaRPr>
          </a:p>
          <a:p>
            <a:pPr marL="314325" lvl="0" indent="-314325">
              <a:spcBef>
                <a:spcPct val="20000"/>
              </a:spcBef>
              <a:buBlip>
                <a:blip r:embed="rId4"/>
              </a:buBlip>
            </a:pPr>
            <a:r>
              <a:rPr lang="en-US" sz="2000" kern="0" dirty="0">
                <a:solidFill>
                  <a:srgbClr val="000000"/>
                </a:solidFill>
                <a:latin typeface="Calibri" panose="020F0502020204030204"/>
              </a:rPr>
              <a:t>Stored data</a:t>
            </a:r>
          </a:p>
          <a:p>
            <a:pPr marL="790575" lvl="1" indent="-314325">
              <a:spcBef>
                <a:spcPct val="20000"/>
              </a:spcBef>
              <a:buBlip>
                <a:blip r:embed="rId5"/>
              </a:buBlip>
            </a:pPr>
            <a:r>
              <a:rPr lang="en-US" kern="0" dirty="0">
                <a:solidFill>
                  <a:srgbClr val="000000"/>
                </a:solidFill>
                <a:latin typeface="Calibri" panose="020F0502020204030204"/>
              </a:rPr>
              <a:t>Memory address</a:t>
            </a:r>
          </a:p>
          <a:p>
            <a:pPr marL="790575" lvl="1" indent="-314325">
              <a:spcBef>
                <a:spcPct val="20000"/>
              </a:spcBef>
              <a:buBlip>
                <a:blip r:embed="rId5"/>
              </a:buBlip>
            </a:pPr>
            <a:r>
              <a:rPr lang="en-US" kern="0" dirty="0">
                <a:solidFill>
                  <a:srgbClr val="000000"/>
                </a:solidFill>
                <a:latin typeface="Calibri" panose="020F0502020204030204"/>
              </a:rPr>
              <a:t>Data type</a:t>
            </a:r>
          </a:p>
          <a:p>
            <a:pPr marL="790575" lvl="1" indent="-314325">
              <a:spcBef>
                <a:spcPct val="20000"/>
              </a:spcBef>
              <a:buBlip>
                <a:blip r:embed="rId5"/>
              </a:buBlip>
            </a:pPr>
            <a:r>
              <a:rPr lang="en-US" kern="0" dirty="0">
                <a:solidFill>
                  <a:srgbClr val="000000"/>
                </a:solidFill>
                <a:latin typeface="Calibri" panose="020F0502020204030204"/>
              </a:rPr>
              <a:t>Data scope</a:t>
            </a:r>
          </a:p>
        </p:txBody>
      </p:sp>
    </p:spTree>
    <p:extLst>
      <p:ext uri="{BB962C8B-B14F-4D97-AF65-F5344CB8AC3E}">
        <p14:creationId xmlns:p14="http://schemas.microsoft.com/office/powerpoint/2010/main" val="206027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rot="5400000">
            <a:off x="4589197" y="966055"/>
            <a:ext cx="562413" cy="1614938"/>
            <a:chOff x="4153647" y="1459633"/>
            <a:chExt cx="706385" cy="1614938"/>
          </a:xfrm>
        </p:grpSpPr>
        <p:cxnSp>
          <p:nvCxnSpPr>
            <p:cNvPr id="6" name="Gerade Verbindung mit Pfeil 5"/>
            <p:cNvCxnSpPr/>
            <p:nvPr/>
          </p:nvCxnSpPr>
          <p:spPr>
            <a:xfrm rot="16200000" flipV="1">
              <a:off x="4389018" y="2039286"/>
              <a:ext cx="0" cy="470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Gerader Verbinder 6"/>
            <p:cNvCxnSpPr/>
            <p:nvPr/>
          </p:nvCxnSpPr>
          <p:spPr>
            <a:xfrm>
              <a:off x="4624388" y="1459633"/>
              <a:ext cx="0" cy="16141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a:off x="4624388" y="1459633"/>
              <a:ext cx="235644" cy="1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4624388" y="3073750"/>
              <a:ext cx="235644" cy="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p:nvPr>
        </p:nvSpPr>
        <p:spPr/>
        <p:txBody>
          <a:bodyPr/>
          <a:lstStyle/>
          <a:p>
            <a:r>
              <a:rPr lang="en-US" dirty="0"/>
              <a:t>ROOT </a:t>
            </a:r>
            <a:r>
              <a:rPr lang="en-US" dirty="0" smtClean="0"/>
              <a:t>Proxy</a:t>
            </a:r>
            <a:endParaRPr lang="de-DE" dirty="0"/>
          </a:p>
        </p:txBody>
      </p:sp>
      <p:sp>
        <p:nvSpPr>
          <p:cNvPr id="4" name="Fußzeilenplatzhalter 3"/>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pic>
        <p:nvPicPr>
          <p:cNvPr id="10" name="Grafik 9"/>
          <p:cNvPicPr>
            <a:picLocks noChangeAspect="1"/>
          </p:cNvPicPr>
          <p:nvPr/>
        </p:nvPicPr>
        <p:blipFill rotWithShape="1">
          <a:blip r:embed="rId3">
            <a:extLst>
              <a:ext uri="{28A0092B-C50C-407E-A947-70E740481C1C}">
                <a14:useLocalDpi xmlns:a14="http://schemas.microsoft.com/office/drawing/2010/main" val="0"/>
              </a:ext>
            </a:extLst>
          </a:blip>
          <a:srcRect t="-81267" b="81267"/>
          <a:stretch/>
        </p:blipFill>
        <p:spPr>
          <a:xfrm>
            <a:off x="2803479" y="-638827"/>
            <a:ext cx="4133850" cy="2095500"/>
          </a:xfrm>
          <a:prstGeom prst="rect">
            <a:avLst/>
          </a:prstGeom>
        </p:spPr>
      </p:pic>
      <p:pic>
        <p:nvPicPr>
          <p:cNvPr id="11" name="Grafik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1972962"/>
            <a:ext cx="4886325" cy="2095500"/>
          </a:xfrm>
          <a:prstGeom prst="rect">
            <a:avLst/>
          </a:prstGeom>
        </p:spPr>
      </p:pic>
      <p:pic>
        <p:nvPicPr>
          <p:cNvPr id="12" name="Grafik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7845" y="1975527"/>
            <a:ext cx="3943350" cy="1609725"/>
          </a:xfrm>
          <a:prstGeom prst="rect">
            <a:avLst/>
          </a:prstGeom>
        </p:spPr>
      </p:pic>
    </p:spTree>
    <p:extLst>
      <p:ext uri="{BB962C8B-B14F-4D97-AF65-F5344CB8AC3E}">
        <p14:creationId xmlns:p14="http://schemas.microsoft.com/office/powerpoint/2010/main" val="1805276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ObjectProxy</a:t>
            </a:r>
            <a:endParaRPr lang="de-DE" dirty="0"/>
          </a:p>
        </p:txBody>
      </p:sp>
      <p:sp>
        <p:nvSpPr>
          <p:cNvPr id="3" name="Inhaltsplatzhalter 2"/>
          <p:cNvSpPr>
            <a:spLocks noGrp="1"/>
          </p:cNvSpPr>
          <p:nvPr>
            <p:ph idx="1"/>
          </p:nvPr>
        </p:nvSpPr>
        <p:spPr>
          <a:xfrm>
            <a:off x="390526" y="922527"/>
            <a:ext cx="8357938" cy="1901811"/>
          </a:xfrm>
        </p:spPr>
        <p:txBody>
          <a:bodyPr/>
          <a:lstStyle/>
          <a:p>
            <a:r>
              <a:rPr lang="de-DE" dirty="0" err="1" smtClean="0"/>
              <a:t>Direct</a:t>
            </a:r>
            <a:r>
              <a:rPr lang="de-DE" dirty="0" smtClean="0"/>
              <a:t> </a:t>
            </a:r>
            <a:r>
              <a:rPr lang="de-DE" dirty="0" err="1" smtClean="0"/>
              <a:t>access</a:t>
            </a:r>
            <a:r>
              <a:rPr lang="de-DE" dirty="0" smtClean="0"/>
              <a:t> </a:t>
            </a:r>
            <a:r>
              <a:rPr lang="de-DE" dirty="0" err="1" smtClean="0"/>
              <a:t>to</a:t>
            </a:r>
            <a:r>
              <a:rPr lang="de-DE" dirty="0" smtClean="0"/>
              <a:t> C++ </a:t>
            </a:r>
            <a:r>
              <a:rPr lang="de-DE" dirty="0" err="1" smtClean="0"/>
              <a:t>object</a:t>
            </a:r>
            <a:r>
              <a:rPr lang="de-DE" dirty="0" smtClean="0"/>
              <a:t> in </a:t>
            </a:r>
            <a:r>
              <a:rPr lang="de-DE" dirty="0" err="1" smtClean="0"/>
              <a:t>memory</a:t>
            </a:r>
            <a:endParaRPr lang="de-DE" dirty="0" smtClean="0"/>
          </a:p>
          <a:p>
            <a:pPr lvl="1"/>
            <a:r>
              <a:rPr lang="de-DE" i="1" dirty="0" err="1" smtClean="0"/>
              <a:t>set</a:t>
            </a:r>
            <a:r>
              <a:rPr lang="de-DE" i="1" dirty="0" smtClean="0"/>
              <a:t>(</a:t>
            </a:r>
            <a:r>
              <a:rPr lang="de-DE" i="1" dirty="0" err="1" smtClean="0"/>
              <a:t>value</a:t>
            </a:r>
            <a:r>
              <a:rPr lang="de-DE" i="1" dirty="0" smtClean="0"/>
              <a:t>: </a:t>
            </a:r>
            <a:r>
              <a:rPr lang="de-DE" i="1" dirty="0" err="1" smtClean="0"/>
              <a:t>ObjectProxy</a:t>
            </a:r>
            <a:r>
              <a:rPr lang="de-DE" i="1" dirty="0" smtClean="0"/>
              <a:t>)</a:t>
            </a:r>
          </a:p>
          <a:p>
            <a:pPr lvl="1"/>
            <a:r>
              <a:rPr lang="de-DE" i="1" dirty="0" err="1"/>
              <a:t>g</a:t>
            </a:r>
            <a:r>
              <a:rPr lang="de-DE" i="1" dirty="0" err="1" smtClean="0"/>
              <a:t>et</a:t>
            </a:r>
            <a:r>
              <a:rPr lang="de-DE" i="1" dirty="0" smtClean="0"/>
              <a:t>() : </a:t>
            </a:r>
            <a:r>
              <a:rPr lang="de-DE" i="1" dirty="0" err="1" smtClean="0"/>
              <a:t>Local</a:t>
            </a:r>
            <a:r>
              <a:rPr lang="de-DE" i="1" dirty="0" smtClean="0"/>
              <a:t>&lt;Value&gt;</a:t>
            </a:r>
          </a:p>
          <a:p>
            <a:pPr marL="476250" lvl="1" indent="0">
              <a:buNone/>
            </a:pPr>
            <a:endParaRPr lang="de-DE" i="1" dirty="0" smtClean="0"/>
          </a:p>
          <a:p>
            <a:pPr marL="476250" lvl="1" indent="0">
              <a:buNone/>
            </a:pPr>
            <a:endParaRPr lang="de-DE" i="1" dirty="0" smtClean="0"/>
          </a:p>
          <a:p>
            <a:r>
              <a:rPr lang="de-DE" dirty="0" smtClean="0"/>
              <a:t>Hold </a:t>
            </a:r>
            <a:r>
              <a:rPr lang="de-DE" dirty="0" err="1" smtClean="0"/>
              <a:t>reference</a:t>
            </a:r>
            <a:r>
              <a:rPr lang="de-DE" dirty="0" smtClean="0"/>
              <a:t> </a:t>
            </a:r>
            <a:r>
              <a:rPr lang="de-DE" dirty="0" err="1" smtClean="0"/>
              <a:t>to</a:t>
            </a:r>
            <a:r>
              <a:rPr lang="de-DE" dirty="0" smtClean="0"/>
              <a:t> </a:t>
            </a:r>
            <a:r>
              <a:rPr lang="de-DE" dirty="0" err="1" smtClean="0"/>
              <a:t>encapsulating</a:t>
            </a:r>
            <a:r>
              <a:rPr lang="de-DE" dirty="0" smtClean="0"/>
              <a:t> </a:t>
            </a:r>
            <a:r>
              <a:rPr lang="de-DE" dirty="0" err="1" smtClean="0"/>
              <a:t>Javascript</a:t>
            </a:r>
            <a:r>
              <a:rPr lang="de-DE" dirty="0" smtClean="0"/>
              <a:t> </a:t>
            </a:r>
            <a:r>
              <a:rPr lang="de-DE" i="1" dirty="0" err="1" smtClean="0"/>
              <a:t>proxy</a:t>
            </a:r>
            <a:r>
              <a:rPr lang="de-DE" i="1" dirty="0" smtClean="0"/>
              <a:t> </a:t>
            </a:r>
            <a:r>
              <a:rPr lang="de-DE" dirty="0" err="1" smtClean="0"/>
              <a:t>object</a:t>
            </a:r>
            <a:r>
              <a:rPr lang="de-DE" dirty="0" smtClean="0"/>
              <a:t> via internal </a:t>
            </a:r>
            <a:r>
              <a:rPr lang="de-DE" dirty="0" err="1" smtClean="0"/>
              <a:t>field</a:t>
            </a:r>
            <a:endParaRPr lang="de-DE" dirty="0"/>
          </a:p>
          <a:p>
            <a:r>
              <a:rPr lang="de-DE" dirty="0" err="1" smtClean="0"/>
              <a:t>Differentiate</a:t>
            </a:r>
            <a:r>
              <a:rPr lang="de-DE" dirty="0" smtClean="0"/>
              <a:t> </a:t>
            </a:r>
            <a:r>
              <a:rPr lang="de-DE" dirty="0" err="1" smtClean="0"/>
              <a:t>between</a:t>
            </a:r>
            <a:r>
              <a:rPr lang="de-DE" dirty="0" smtClean="0"/>
              <a:t> primitive </a:t>
            </a:r>
            <a:r>
              <a:rPr lang="de-DE" dirty="0" err="1" smtClean="0"/>
              <a:t>and</a:t>
            </a:r>
            <a:r>
              <a:rPr lang="de-DE" dirty="0" smtClean="0"/>
              <a:t> non-primitive </a:t>
            </a:r>
            <a:r>
              <a:rPr lang="de-DE" dirty="0" err="1" smtClean="0"/>
              <a:t>proxy</a:t>
            </a:r>
            <a:r>
              <a:rPr lang="de-DE" dirty="0" smtClean="0"/>
              <a:t> </a:t>
            </a:r>
            <a:r>
              <a:rPr lang="de-DE" dirty="0" err="1" smtClean="0"/>
              <a:t>types</a:t>
            </a:r>
            <a:endParaRPr lang="de-DE" dirty="0"/>
          </a:p>
        </p:txBody>
      </p:sp>
      <p:sp>
        <p:nvSpPr>
          <p:cNvPr id="4" name="Fußzeilenplatzhalter 3"/>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872" y="898922"/>
            <a:ext cx="3943350" cy="1609725"/>
          </a:xfrm>
          <a:prstGeom prst="rect">
            <a:avLst/>
          </a:prstGeom>
        </p:spPr>
      </p:pic>
    </p:spTree>
    <p:extLst>
      <p:ext uri="{BB962C8B-B14F-4D97-AF65-F5344CB8AC3E}">
        <p14:creationId xmlns:p14="http://schemas.microsoft.com/office/powerpoint/2010/main" val="157051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Encapsulating</a:t>
            </a:r>
            <a:r>
              <a:rPr lang="de-DE" dirty="0" smtClean="0"/>
              <a:t> primitives</a:t>
            </a:r>
            <a:endParaRPr lang="de-DE" dirty="0"/>
          </a:p>
        </p:txBody>
      </p:sp>
      <p:pic>
        <p:nvPicPr>
          <p:cNvPr id="5" name="Inhaltsplatzhalt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2" y="1822033"/>
            <a:ext cx="4067175" cy="876300"/>
          </a:xfrm>
        </p:spPr>
      </p:pic>
      <p:sp>
        <p:nvSpPr>
          <p:cNvPr id="4" name="Fußzeilenplatzhalter 3"/>
          <p:cNvSpPr>
            <a:spLocks noGrp="1"/>
          </p:cNvSpPr>
          <p:nvPr>
            <p:ph type="ftr" sz="quarter" idx="10"/>
          </p:nvPr>
        </p:nvSpPr>
        <p:spPr>
          <a:xfrm>
            <a:off x="1259632" y="4835063"/>
            <a:ext cx="5390480" cy="148984"/>
          </a:xfrm>
        </p:spPr>
        <p:txBody>
          <a:bodyPr/>
          <a:lstStyle/>
          <a:p>
            <a:r>
              <a:rPr lang="de-DE" dirty="0" smtClean="0"/>
              <a:t>Joans Schwabe – Theo </a:t>
            </a:r>
            <a:r>
              <a:rPr lang="de-DE" dirty="0" err="1" smtClean="0"/>
              <a:t>Beffart</a:t>
            </a:r>
            <a:r>
              <a:rPr lang="de-DE" dirty="0" smtClean="0"/>
              <a:t> – </a:t>
            </a:r>
            <a:r>
              <a:rPr lang="de-DE" dirty="0" err="1" smtClean="0"/>
              <a:t>Sachin</a:t>
            </a:r>
            <a:r>
              <a:rPr lang="de-DE" dirty="0" smtClean="0"/>
              <a:t> </a:t>
            </a:r>
            <a:r>
              <a:rPr lang="de-DE" dirty="0" err="1" smtClean="0"/>
              <a:t>Rajgopal</a:t>
            </a:r>
            <a:r>
              <a:rPr lang="de-DE" dirty="0" smtClean="0"/>
              <a:t> – Maximilian Früh – Christoph Haas – Christoph Wolff</a:t>
            </a:r>
            <a:endParaRPr lang="de-DE" dirty="0"/>
          </a:p>
        </p:txBody>
      </p:sp>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2419" y="1880541"/>
            <a:ext cx="3924300" cy="752475"/>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032" y="1085030"/>
            <a:ext cx="4029075" cy="752475"/>
          </a:xfrm>
          <a:prstGeom prst="rect">
            <a:avLst/>
          </a:prstGeom>
        </p:spPr>
      </p:pic>
      <p:pic>
        <p:nvPicPr>
          <p:cNvPr id="8" name="Grafik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0032" y="2698333"/>
            <a:ext cx="4038600" cy="752475"/>
          </a:xfrm>
          <a:prstGeom prst="rect">
            <a:avLst/>
          </a:prstGeom>
        </p:spPr>
      </p:pic>
      <p:grpSp>
        <p:nvGrpSpPr>
          <p:cNvPr id="50" name="Gruppieren 49"/>
          <p:cNvGrpSpPr/>
          <p:nvPr/>
        </p:nvGrpSpPr>
        <p:grpSpPr>
          <a:xfrm>
            <a:off x="4246687" y="1459633"/>
            <a:ext cx="665732" cy="1614938"/>
            <a:chOff x="4246687" y="1459633"/>
            <a:chExt cx="665732" cy="1614938"/>
          </a:xfrm>
        </p:grpSpPr>
        <p:cxnSp>
          <p:nvCxnSpPr>
            <p:cNvPr id="22" name="Gerade Verbindung mit Pfeil 21"/>
            <p:cNvCxnSpPr>
              <a:stCxn id="6" idx="1"/>
              <a:endCxn id="5" idx="3"/>
            </p:cNvCxnSpPr>
            <p:nvPr/>
          </p:nvCxnSpPr>
          <p:spPr>
            <a:xfrm flipH="1">
              <a:off x="4246687" y="2256779"/>
              <a:ext cx="665732" cy="3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Gerader Verbinder 29"/>
            <p:cNvCxnSpPr/>
            <p:nvPr/>
          </p:nvCxnSpPr>
          <p:spPr>
            <a:xfrm>
              <a:off x="4624388" y="1459633"/>
              <a:ext cx="0" cy="16141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a:endCxn id="7" idx="1"/>
            </p:cNvCxnSpPr>
            <p:nvPr/>
          </p:nvCxnSpPr>
          <p:spPr>
            <a:xfrm>
              <a:off x="4624388" y="1459633"/>
              <a:ext cx="235644" cy="1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a:endCxn id="8" idx="1"/>
            </p:cNvCxnSpPr>
            <p:nvPr/>
          </p:nvCxnSpPr>
          <p:spPr>
            <a:xfrm>
              <a:off x="4624388" y="3073750"/>
              <a:ext cx="235644" cy="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Inhaltsplatzhalter 2"/>
          <p:cNvSpPr txBox="1">
            <a:spLocks/>
          </p:cNvSpPr>
          <p:nvPr/>
        </p:nvSpPr>
        <p:spPr bwMode="auto">
          <a:xfrm>
            <a:off x="433358" y="3985463"/>
            <a:ext cx="5938842" cy="389437"/>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314325" indent="-314325" algn="l" rtl="0" eaLnBrk="1" fontAlgn="base" hangingPunct="1">
              <a:spcBef>
                <a:spcPct val="20000"/>
              </a:spcBef>
              <a:spcAft>
                <a:spcPct val="0"/>
              </a:spcAft>
              <a:buBlip>
                <a:blip r:embed="rId7"/>
              </a:buBlip>
              <a:defRPr sz="2000">
                <a:solidFill>
                  <a:schemeClr val="tx1"/>
                </a:solidFill>
                <a:latin typeface="+mn-lt"/>
                <a:ea typeface="+mn-ea"/>
                <a:cs typeface="+mn-cs"/>
              </a:defRPr>
            </a:lvl1pPr>
            <a:lvl2pPr marL="790575" indent="-314325" algn="l" rtl="0" eaLnBrk="1" fontAlgn="base" hangingPunct="1">
              <a:spcBef>
                <a:spcPct val="20000"/>
              </a:spcBef>
              <a:spcAft>
                <a:spcPct val="0"/>
              </a:spcAft>
              <a:buBlip>
                <a:blip r:embed="rId8"/>
              </a:buBlip>
              <a:defRPr>
                <a:solidFill>
                  <a:schemeClr val="tx1"/>
                </a:solidFill>
                <a:latin typeface="+mn-lt"/>
              </a:defRPr>
            </a:lvl2pPr>
            <a:lvl3pPr marL="1209675" indent="-276225" algn="l" rtl="0" eaLnBrk="1" fontAlgn="base" hangingPunct="1">
              <a:spcBef>
                <a:spcPct val="20000"/>
              </a:spcBef>
              <a:spcAft>
                <a:spcPct val="0"/>
              </a:spcAft>
              <a:buBlip>
                <a:blip r:embed="rId9"/>
              </a:buBlip>
              <a:defRPr sz="1600">
                <a:solidFill>
                  <a:schemeClr val="tx1"/>
                </a:solidFill>
                <a:latin typeface="+mn-lt"/>
              </a:defRPr>
            </a:lvl3pPr>
            <a:lvl4pPr marL="1657350" indent="-276225" algn="l" rtl="0" eaLnBrk="1" fontAlgn="base" hangingPunct="1">
              <a:spcBef>
                <a:spcPct val="20000"/>
              </a:spcBef>
              <a:spcAft>
                <a:spcPct val="0"/>
              </a:spcAft>
              <a:buBlip>
                <a:blip r:embed="rId9"/>
              </a:buBlip>
              <a:defRPr sz="1600">
                <a:solidFill>
                  <a:schemeClr val="tx1"/>
                </a:solidFill>
                <a:latin typeface="+mn-lt"/>
              </a:defRPr>
            </a:lvl4pPr>
            <a:lvl5pPr marL="2095500" indent="-276225" algn="l" rtl="0" eaLnBrk="1" fontAlgn="base" hangingPunct="1">
              <a:spcBef>
                <a:spcPct val="20000"/>
              </a:spcBef>
              <a:spcAft>
                <a:spcPct val="0"/>
              </a:spcAft>
              <a:buBlip>
                <a:blip r:embed="rId9"/>
              </a:buBlip>
              <a:defRPr sz="1600">
                <a:solidFill>
                  <a:schemeClr val="tx1"/>
                </a:solidFill>
                <a:latin typeface="+mn-lt"/>
              </a:defRPr>
            </a:lvl5pPr>
            <a:lvl6pPr marL="2514600" indent="-228600" algn="l" rtl="0" eaLnBrk="1" fontAlgn="base" hangingPunct="1">
              <a:spcBef>
                <a:spcPct val="20000"/>
              </a:spcBef>
              <a:spcAft>
                <a:spcPct val="0"/>
              </a:spcAft>
              <a:buSzPct val="60000"/>
              <a:buBlip>
                <a:blip r:embed="rId10"/>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0"/>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0"/>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0"/>
              </a:buBlip>
              <a:defRPr sz="1400">
                <a:solidFill>
                  <a:schemeClr val="tx1"/>
                </a:solidFill>
                <a:latin typeface="+mn-lt"/>
              </a:defRPr>
            </a:lvl9pPr>
          </a:lstStyle>
          <a:p>
            <a:r>
              <a:rPr lang="de-DE" kern="0" dirty="0" err="1" smtClean="0"/>
              <a:t>Generically</a:t>
            </a:r>
            <a:r>
              <a:rPr lang="de-DE" kern="0" dirty="0" smtClean="0"/>
              <a:t> </a:t>
            </a:r>
            <a:r>
              <a:rPr lang="de-DE" kern="0" dirty="0" err="1" smtClean="0"/>
              <a:t>cast</a:t>
            </a:r>
            <a:r>
              <a:rPr lang="de-DE" kern="0" dirty="0" smtClean="0"/>
              <a:t> </a:t>
            </a:r>
            <a:r>
              <a:rPr lang="de-DE" kern="0" dirty="0" err="1" smtClean="0"/>
              <a:t>types</a:t>
            </a:r>
            <a:r>
              <a:rPr lang="de-DE" kern="0" dirty="0" smtClean="0"/>
              <a:t> </a:t>
            </a:r>
            <a:r>
              <a:rPr lang="de-DE" kern="0" dirty="0" err="1" smtClean="0"/>
              <a:t>using</a:t>
            </a:r>
            <a:r>
              <a:rPr lang="de-DE" kern="0" dirty="0" smtClean="0"/>
              <a:t> </a:t>
            </a:r>
            <a:r>
              <a:rPr lang="de-DE" kern="0" dirty="0" err="1" smtClean="0"/>
              <a:t>specialized</a:t>
            </a:r>
            <a:r>
              <a:rPr lang="de-DE" kern="0" dirty="0" smtClean="0"/>
              <a:t> </a:t>
            </a:r>
            <a:r>
              <a:rPr lang="de-DE" kern="0" dirty="0" err="1" smtClean="0"/>
              <a:t>inner</a:t>
            </a:r>
            <a:r>
              <a:rPr lang="de-DE" kern="0" dirty="0" smtClean="0"/>
              <a:t> </a:t>
            </a:r>
            <a:r>
              <a:rPr lang="de-DE" kern="0" dirty="0" err="1" smtClean="0"/>
              <a:t>classes</a:t>
            </a:r>
            <a:endParaRPr lang="de-DE" kern="0" dirty="0"/>
          </a:p>
        </p:txBody>
      </p:sp>
    </p:spTree>
    <p:extLst>
      <p:ext uri="{BB962C8B-B14F-4D97-AF65-F5344CB8AC3E}">
        <p14:creationId xmlns:p14="http://schemas.microsoft.com/office/powerpoint/2010/main" val="712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Encapsulating</a:t>
            </a:r>
            <a:r>
              <a:rPr lang="de-DE" dirty="0" smtClean="0"/>
              <a:t> non-primitives</a:t>
            </a:r>
            <a:endParaRPr lang="de-DE" dirty="0"/>
          </a:p>
        </p:txBody>
      </p:sp>
      <p:sp>
        <p:nvSpPr>
          <p:cNvPr id="4" name="Fußzeilenplatzhalter 3"/>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3392" y="1189002"/>
            <a:ext cx="3905250" cy="752475"/>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3867" y="1960746"/>
            <a:ext cx="3924300" cy="752475"/>
          </a:xfrm>
          <a:prstGeom prst="rect">
            <a:avLst/>
          </a:prstGeom>
        </p:spPr>
      </p:pic>
      <p:pic>
        <p:nvPicPr>
          <p:cNvPr id="8" name="Grafik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3392" y="2734710"/>
            <a:ext cx="3981450" cy="752475"/>
          </a:xfrm>
          <a:prstGeom prst="rect">
            <a:avLst/>
          </a:prstGeom>
        </p:spPr>
      </p:pic>
      <p:pic>
        <p:nvPicPr>
          <p:cNvPr id="9" name="Grafik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1479" y="3524568"/>
            <a:ext cx="4105275" cy="752475"/>
          </a:xfrm>
          <a:prstGeom prst="rect">
            <a:avLst/>
          </a:prstGeom>
        </p:spPr>
      </p:pic>
      <p:grpSp>
        <p:nvGrpSpPr>
          <p:cNvPr id="46" name="Gruppieren 45"/>
          <p:cNvGrpSpPr/>
          <p:nvPr/>
        </p:nvGrpSpPr>
        <p:grpSpPr>
          <a:xfrm>
            <a:off x="4246687" y="1458371"/>
            <a:ext cx="665732" cy="2481530"/>
            <a:chOff x="4246687" y="1458371"/>
            <a:chExt cx="665732" cy="2481530"/>
          </a:xfrm>
        </p:grpSpPr>
        <p:grpSp>
          <p:nvGrpSpPr>
            <p:cNvPr id="11" name="Gruppieren 10"/>
            <p:cNvGrpSpPr/>
            <p:nvPr/>
          </p:nvGrpSpPr>
          <p:grpSpPr>
            <a:xfrm>
              <a:off x="4246687" y="1458371"/>
              <a:ext cx="656705" cy="2481530"/>
              <a:chOff x="4246687" y="1458812"/>
              <a:chExt cx="656705" cy="1615759"/>
            </a:xfrm>
          </p:grpSpPr>
          <p:cxnSp>
            <p:nvCxnSpPr>
              <p:cNvPr id="12" name="Gerade Verbindung mit Pfeil 11"/>
              <p:cNvCxnSpPr/>
              <p:nvPr/>
            </p:nvCxnSpPr>
            <p:spPr>
              <a:xfrm flipH="1" flipV="1">
                <a:off x="4246687" y="2260183"/>
                <a:ext cx="372505"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Gerader Verbinder 12"/>
              <p:cNvCxnSpPr/>
              <p:nvPr/>
            </p:nvCxnSpPr>
            <p:spPr>
              <a:xfrm>
                <a:off x="4624388" y="1459633"/>
                <a:ext cx="0" cy="16141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flipV="1">
                <a:off x="4624388" y="1458812"/>
                <a:ext cx="279004" cy="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4624388" y="3073750"/>
                <a:ext cx="235644" cy="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Gerader Verbinder 16"/>
            <p:cNvCxnSpPr/>
            <p:nvPr/>
          </p:nvCxnSpPr>
          <p:spPr>
            <a:xfrm flipH="1">
              <a:off x="4624389" y="2211710"/>
              <a:ext cx="288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p:nvCxnSpPr>
          <p:spPr>
            <a:xfrm>
              <a:off x="4619192" y="3003798"/>
              <a:ext cx="2932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7" name="Grafik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141" y="1877460"/>
            <a:ext cx="3943350" cy="1609725"/>
          </a:xfrm>
          <a:prstGeom prst="rect">
            <a:avLst/>
          </a:prstGeom>
        </p:spPr>
      </p:pic>
    </p:spTree>
    <p:extLst>
      <p:ext uri="{BB962C8B-B14F-4D97-AF65-F5344CB8AC3E}">
        <p14:creationId xmlns:p14="http://schemas.microsoft.com/office/powerpoint/2010/main" val="3661220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err="1" smtClean="0"/>
              <a:t>ObjectProxyFactory</a:t>
            </a:r>
            <a:endParaRPr lang="en-US" noProof="0" dirty="0"/>
          </a:p>
        </p:txBody>
      </p:sp>
      <p:sp>
        <p:nvSpPr>
          <p:cNvPr id="5" name="Inhaltsplatzhalter 4"/>
          <p:cNvSpPr>
            <a:spLocks noGrp="1"/>
          </p:cNvSpPr>
          <p:nvPr>
            <p:ph idx="1"/>
          </p:nvPr>
        </p:nvSpPr>
        <p:spPr>
          <a:xfrm>
            <a:off x="390526" y="1995686"/>
            <a:ext cx="7709866" cy="2160240"/>
          </a:xfrm>
        </p:spPr>
        <p:txBody>
          <a:bodyPr/>
          <a:lstStyle/>
          <a:p>
            <a:r>
              <a:rPr lang="de-DE" dirty="0" err="1" smtClean="0"/>
              <a:t>Generate</a:t>
            </a:r>
            <a:r>
              <a:rPr lang="de-DE" dirty="0" smtClean="0"/>
              <a:t> </a:t>
            </a:r>
            <a:r>
              <a:rPr lang="de-DE" i="1" dirty="0" err="1" smtClean="0"/>
              <a:t>ProxyObject</a:t>
            </a:r>
            <a:r>
              <a:rPr lang="de-DE" dirty="0" err="1" smtClean="0"/>
              <a:t>‘s</a:t>
            </a:r>
            <a:r>
              <a:rPr lang="de-DE" dirty="0" smtClean="0"/>
              <a:t> </a:t>
            </a:r>
            <a:r>
              <a:rPr lang="de-DE" dirty="0" err="1" smtClean="0"/>
              <a:t>for</a:t>
            </a:r>
            <a:r>
              <a:rPr lang="de-DE" dirty="0" smtClean="0"/>
              <a:t> </a:t>
            </a:r>
            <a:r>
              <a:rPr lang="de-DE" dirty="0" err="1" smtClean="0"/>
              <a:t>exposed</a:t>
            </a:r>
            <a:r>
              <a:rPr lang="de-DE" dirty="0" smtClean="0"/>
              <a:t> JavaScript </a:t>
            </a:r>
            <a:r>
              <a:rPr lang="de-DE" dirty="0" err="1" smtClean="0"/>
              <a:t>objects</a:t>
            </a:r>
            <a:endParaRPr lang="de-DE" dirty="0" smtClean="0"/>
          </a:p>
          <a:p>
            <a:pPr lvl="1"/>
            <a:r>
              <a:rPr lang="de-DE" dirty="0" err="1" smtClean="0"/>
              <a:t>Recursively</a:t>
            </a:r>
            <a:r>
              <a:rPr lang="de-DE" dirty="0" smtClean="0"/>
              <a:t> </a:t>
            </a:r>
            <a:r>
              <a:rPr lang="de-DE" dirty="0" err="1" smtClean="0"/>
              <a:t>process</a:t>
            </a:r>
            <a:r>
              <a:rPr lang="de-DE" dirty="0" smtClean="0"/>
              <a:t> </a:t>
            </a:r>
            <a:r>
              <a:rPr lang="de-DE" i="1" dirty="0" err="1" smtClean="0"/>
              <a:t>TDataMembers</a:t>
            </a:r>
            <a:r>
              <a:rPr lang="de-DE" dirty="0" smtClean="0"/>
              <a:t> </a:t>
            </a:r>
            <a:r>
              <a:rPr lang="de-DE" dirty="0" err="1" smtClean="0"/>
              <a:t>until</a:t>
            </a:r>
            <a:r>
              <a:rPr lang="de-DE" dirty="0" smtClean="0"/>
              <a:t> primitive </a:t>
            </a:r>
            <a:r>
              <a:rPr lang="de-DE" dirty="0" err="1" smtClean="0"/>
              <a:t>data</a:t>
            </a:r>
            <a:r>
              <a:rPr lang="de-DE" dirty="0" smtClean="0"/>
              <a:t> </a:t>
            </a:r>
            <a:r>
              <a:rPr lang="de-DE" dirty="0" err="1" smtClean="0"/>
              <a:t>is</a:t>
            </a:r>
            <a:r>
              <a:rPr lang="de-DE" dirty="0" smtClean="0"/>
              <a:t> </a:t>
            </a:r>
            <a:r>
              <a:rPr lang="de-DE" dirty="0" err="1" smtClean="0"/>
              <a:t>reached</a:t>
            </a:r>
            <a:r>
              <a:rPr lang="de-DE" dirty="0" smtClean="0"/>
              <a:t> (</a:t>
            </a:r>
            <a:r>
              <a:rPr lang="de-DE" dirty="0" err="1" smtClean="0"/>
              <a:t>depth</a:t>
            </a:r>
            <a:r>
              <a:rPr lang="de-DE" dirty="0" smtClean="0"/>
              <a:t> </a:t>
            </a:r>
            <a:r>
              <a:rPr lang="de-DE" dirty="0" err="1" smtClean="0"/>
              <a:t>first</a:t>
            </a:r>
            <a:r>
              <a:rPr lang="de-DE" dirty="0" smtClean="0"/>
              <a:t> </a:t>
            </a:r>
            <a:r>
              <a:rPr lang="de-DE" dirty="0" err="1" smtClean="0"/>
              <a:t>search</a:t>
            </a:r>
            <a:r>
              <a:rPr lang="de-DE" dirty="0" smtClean="0"/>
              <a:t>)</a:t>
            </a:r>
          </a:p>
          <a:p>
            <a:pPr lvl="1"/>
            <a:r>
              <a:rPr lang="de-DE" dirty="0" err="1" smtClean="0"/>
              <a:t>Use</a:t>
            </a:r>
            <a:r>
              <a:rPr lang="de-DE" dirty="0" smtClean="0"/>
              <a:t> </a:t>
            </a:r>
            <a:r>
              <a:rPr lang="de-DE" dirty="0" err="1" smtClean="0"/>
              <a:t>proxied</a:t>
            </a:r>
            <a:r>
              <a:rPr lang="de-DE" dirty="0" smtClean="0"/>
              <a:t> holder </a:t>
            </a:r>
            <a:r>
              <a:rPr lang="de-DE" dirty="0" err="1" smtClean="0"/>
              <a:t>for</a:t>
            </a:r>
            <a:r>
              <a:rPr lang="de-DE" dirty="0" smtClean="0"/>
              <a:t> </a:t>
            </a:r>
            <a:r>
              <a:rPr lang="de-DE" dirty="0" err="1" smtClean="0"/>
              <a:t>offset</a:t>
            </a:r>
            <a:r>
              <a:rPr lang="de-DE" dirty="0" smtClean="0"/>
              <a:t> </a:t>
            </a:r>
            <a:r>
              <a:rPr lang="de-DE" dirty="0" err="1" smtClean="0"/>
              <a:t>calculation</a:t>
            </a:r>
            <a:r>
              <a:rPr lang="de-DE" dirty="0" smtClean="0"/>
              <a:t> </a:t>
            </a:r>
            <a:r>
              <a:rPr lang="de-DE" dirty="0" err="1" smtClean="0"/>
              <a:t>of</a:t>
            </a:r>
            <a:r>
              <a:rPr lang="de-DE" dirty="0" smtClean="0"/>
              <a:t> </a:t>
            </a:r>
            <a:r>
              <a:rPr lang="de-DE" dirty="0" err="1" smtClean="0"/>
              <a:t>base</a:t>
            </a:r>
            <a:r>
              <a:rPr lang="de-DE" dirty="0" smtClean="0"/>
              <a:t> </a:t>
            </a:r>
            <a:r>
              <a:rPr lang="de-DE" dirty="0" err="1" smtClean="0"/>
              <a:t>address</a:t>
            </a:r>
            <a:endParaRPr lang="de-DE" dirty="0" smtClean="0"/>
          </a:p>
          <a:p>
            <a:pPr lvl="1"/>
            <a:r>
              <a:rPr lang="de-DE" dirty="0" smtClean="0"/>
              <a:t>Caching mechanisms are used to speed up the generation during run </a:t>
            </a:r>
            <a:r>
              <a:rPr lang="de-DE" dirty="0" smtClean="0"/>
              <a:t>time</a:t>
            </a:r>
          </a:p>
          <a:p>
            <a:pPr lvl="2"/>
            <a:r>
              <a:rPr lang="de-DE" dirty="0" smtClean="0"/>
              <a:t>Also resolves cyclic dependencies</a:t>
            </a:r>
            <a:endParaRPr lang="de-DE" dirty="0"/>
          </a:p>
        </p:txBody>
      </p:sp>
      <p:sp>
        <p:nvSpPr>
          <p:cNvPr id="4" name="Fußzeilenplatzhalter 3"/>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955923"/>
            <a:ext cx="5343525" cy="876300"/>
          </a:xfrm>
          <a:prstGeom prst="rect">
            <a:avLst/>
          </a:prstGeom>
        </p:spPr>
      </p:pic>
    </p:spTree>
    <p:extLst>
      <p:ext uri="{BB962C8B-B14F-4D97-AF65-F5344CB8AC3E}">
        <p14:creationId xmlns:p14="http://schemas.microsoft.com/office/powerpoint/2010/main" val="403138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23478"/>
            <a:ext cx="7128792" cy="4593378"/>
          </a:xfrm>
          <a:prstGeom prst="rect">
            <a:avLst/>
          </a:prstGeom>
        </p:spPr>
      </p:pic>
    </p:spTree>
    <p:extLst>
      <p:ext uri="{BB962C8B-B14F-4D97-AF65-F5344CB8AC3E}">
        <p14:creationId xmlns:p14="http://schemas.microsoft.com/office/powerpoint/2010/main" val="1333384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FunctionProxy</a:t>
            </a:r>
            <a:endParaRPr lang="en-US" noProof="0" dirty="0"/>
          </a:p>
        </p:txBody>
      </p:sp>
      <p:sp>
        <p:nvSpPr>
          <p:cNvPr id="5" name="Inhaltsplatzhalter 4"/>
          <p:cNvSpPr>
            <a:spLocks noGrp="1"/>
          </p:cNvSpPr>
          <p:nvPr>
            <p:ph idx="1"/>
          </p:nvPr>
        </p:nvSpPr>
        <p:spPr>
          <a:xfrm>
            <a:off x="392113" y="2412182"/>
            <a:ext cx="6844183" cy="2157437"/>
          </a:xfrm>
        </p:spPr>
        <p:txBody>
          <a:bodyPr/>
          <a:lstStyle/>
          <a:p>
            <a:r>
              <a:rPr lang="de-DE" dirty="0" smtClean="0"/>
              <a:t>Makes ROOT callables accessible</a:t>
            </a:r>
            <a:endParaRPr lang="de-DE" dirty="0"/>
          </a:p>
          <a:p>
            <a:r>
              <a:rPr lang="de-DE" dirty="0"/>
              <a:t>CallFunc* points to the wrapped function in storage</a:t>
            </a:r>
          </a:p>
          <a:p>
            <a:pPr lvl="1"/>
            <a:r>
              <a:rPr lang="de-DE" dirty="0"/>
              <a:t>Is provided by </a:t>
            </a:r>
            <a:r>
              <a:rPr lang="de-DE" dirty="0" smtClean="0"/>
              <a:t>Cling</a:t>
            </a:r>
            <a:endParaRPr lang="de-DE" dirty="0"/>
          </a:p>
          <a:p>
            <a:r>
              <a:rPr lang="de-DE" i="1" dirty="0"/>
              <a:t>validateArgs</a:t>
            </a:r>
            <a:r>
              <a:rPr lang="de-DE" dirty="0"/>
              <a:t> checks arguments passed by V8 in the FunctionCallbackInfo and converts them to ObjectProxies</a:t>
            </a:r>
          </a:p>
        </p:txBody>
      </p:sp>
      <p:sp>
        <p:nvSpPr>
          <p:cNvPr id="4" name="Fußzeilenplatzhalter 3"/>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176" y="316682"/>
            <a:ext cx="4886325" cy="2095500"/>
          </a:xfrm>
          <a:prstGeom prst="rect">
            <a:avLst/>
          </a:prstGeom>
        </p:spPr>
      </p:pic>
    </p:spTree>
    <p:extLst>
      <p:ext uri="{BB962C8B-B14F-4D97-AF65-F5344CB8AC3E}">
        <p14:creationId xmlns:p14="http://schemas.microsoft.com/office/powerpoint/2010/main" val="261082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Recap</a:t>
            </a:r>
            <a:endParaRPr lang="de-DE" dirty="0"/>
          </a:p>
        </p:txBody>
      </p:sp>
      <p:sp>
        <p:nvSpPr>
          <p:cNvPr id="5" name="Footer Placeholder 4"/>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sp>
        <p:nvSpPr>
          <p:cNvPr id="6" name="Content Placeholder 5"/>
          <p:cNvSpPr>
            <a:spLocks noGrp="1"/>
          </p:cNvSpPr>
          <p:nvPr>
            <p:ph sz="half" idx="1"/>
          </p:nvPr>
        </p:nvSpPr>
        <p:spPr>
          <a:xfrm>
            <a:off x="392112" y="898922"/>
            <a:ext cx="6484144" cy="3670697"/>
          </a:xfrm>
        </p:spPr>
        <p:txBody>
          <a:bodyPr anchor="ctr"/>
          <a:lstStyle/>
          <a:p>
            <a:r>
              <a:rPr lang="de-DE" dirty="0" smtClean="0"/>
              <a:t>Create node.js bindings for ROOT</a:t>
            </a:r>
          </a:p>
          <a:p>
            <a:pPr lvl="1"/>
            <a:r>
              <a:rPr lang="de-DE" dirty="0" smtClean="0"/>
              <a:t>Make all ROOT functions avaiable through node.js</a:t>
            </a:r>
          </a:p>
          <a:p>
            <a:pPr marL="476250" lvl="1" indent="0">
              <a:buNone/>
            </a:pPr>
            <a:endParaRPr lang="de-DE" dirty="0" smtClean="0"/>
          </a:p>
          <a:p>
            <a:pPr lvl="1"/>
            <a:endParaRPr lang="de-DE" dirty="0"/>
          </a:p>
        </p:txBody>
      </p:sp>
    </p:spTree>
    <p:extLst>
      <p:ext uri="{BB962C8B-B14F-4D97-AF65-F5344CB8AC3E}">
        <p14:creationId xmlns:p14="http://schemas.microsoft.com/office/powerpoint/2010/main" val="5004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FunctionProxyFactory</a:t>
            </a:r>
            <a:endParaRPr lang="de-DE" dirty="0"/>
          </a:p>
        </p:txBody>
      </p:sp>
      <p:sp>
        <p:nvSpPr>
          <p:cNvPr id="3" name="Content Placeholder 2"/>
          <p:cNvSpPr>
            <a:spLocks noGrp="1"/>
          </p:cNvSpPr>
          <p:nvPr>
            <p:ph sz="half" idx="1"/>
          </p:nvPr>
        </p:nvSpPr>
        <p:spPr>
          <a:xfrm>
            <a:off x="392112" y="1844806"/>
            <a:ext cx="8212335" cy="2724813"/>
          </a:xfrm>
        </p:spPr>
        <p:txBody>
          <a:bodyPr/>
          <a:lstStyle/>
          <a:p>
            <a:r>
              <a:rPr lang="de-DE" dirty="0"/>
              <a:t>Creates function proxies</a:t>
            </a:r>
          </a:p>
          <a:p>
            <a:r>
              <a:rPr lang="de-DE" i="1" dirty="0"/>
              <a:t>fromArgs</a:t>
            </a:r>
            <a:r>
              <a:rPr lang="de-DE" dirty="0"/>
              <a:t> to find the correct method in case of overloading</a:t>
            </a:r>
          </a:p>
          <a:p>
            <a:pPr marL="0" indent="0">
              <a:buNone/>
            </a:pPr>
            <a:endParaRPr lang="de-DE"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267744" y="864642"/>
            <a:ext cx="4102100" cy="825135"/>
          </a:xfrm>
        </p:spPr>
      </p:pic>
      <p:sp>
        <p:nvSpPr>
          <p:cNvPr id="5" name="Footer Placeholder 4"/>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spTree>
    <p:extLst>
      <p:ext uri="{BB962C8B-B14F-4D97-AF65-F5344CB8AC3E}">
        <p14:creationId xmlns:p14="http://schemas.microsoft.com/office/powerpoint/2010/main" val="264618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pic>
        <p:nvPicPr>
          <p:cNvPr id="6" name="Grafik 5"/>
          <p:cNvPicPr>
            <a:picLocks noChangeAspect="1"/>
          </p:cNvPicPr>
          <p:nvPr/>
        </p:nvPicPr>
        <p:blipFill rotWithShape="1">
          <a:blip r:embed="rId3" cstate="print">
            <a:extLst>
              <a:ext uri="{28A0092B-C50C-407E-A947-70E740481C1C}">
                <a14:useLocalDpi xmlns:a14="http://schemas.microsoft.com/office/drawing/2010/main" val="0"/>
              </a:ext>
            </a:extLst>
          </a:blip>
          <a:srcRect r="40428"/>
          <a:stretch/>
        </p:blipFill>
        <p:spPr>
          <a:xfrm>
            <a:off x="107504" y="132482"/>
            <a:ext cx="7272808" cy="4258837"/>
          </a:xfrm>
          <a:prstGeom prst="rect">
            <a:avLst/>
          </a:prstGeom>
        </p:spPr>
      </p:pic>
      <p:pic>
        <p:nvPicPr>
          <p:cNvPr id="7" name="Grafik 5"/>
          <p:cNvPicPr>
            <a:picLocks noChangeAspect="1"/>
          </p:cNvPicPr>
          <p:nvPr/>
        </p:nvPicPr>
        <p:blipFill rotWithShape="1">
          <a:blip r:embed="rId3" cstate="print">
            <a:extLst>
              <a:ext uri="{28A0092B-C50C-407E-A947-70E740481C1C}">
                <a14:useLocalDpi xmlns:a14="http://schemas.microsoft.com/office/drawing/2010/main" val="0"/>
              </a:ext>
            </a:extLst>
          </a:blip>
          <a:srcRect l="57334" t="78981" r="214" b="-704"/>
          <a:stretch/>
        </p:blipFill>
        <p:spPr>
          <a:xfrm>
            <a:off x="4716016" y="3879851"/>
            <a:ext cx="4104457" cy="732778"/>
          </a:xfrm>
          <a:prstGeom prst="rect">
            <a:avLst/>
          </a:prstGeom>
        </p:spPr>
      </p:pic>
      <p:sp>
        <p:nvSpPr>
          <p:cNvPr id="4" name="Rectangle 3"/>
          <p:cNvSpPr/>
          <p:nvPr/>
        </p:nvSpPr>
        <p:spPr>
          <a:xfrm>
            <a:off x="7020272" y="3003798"/>
            <a:ext cx="504056" cy="8760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tangle 7"/>
          <p:cNvSpPr/>
          <p:nvPr/>
        </p:nvSpPr>
        <p:spPr>
          <a:xfrm>
            <a:off x="6156176" y="3003798"/>
            <a:ext cx="1008112" cy="433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207918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Non-</a:t>
            </a:r>
            <a:r>
              <a:rPr lang="de-DE" dirty="0" err="1" smtClean="0"/>
              <a:t>Blocking</a:t>
            </a:r>
            <a:endParaRPr lang="de-DE" dirty="0"/>
          </a:p>
        </p:txBody>
      </p:sp>
      <p:sp>
        <p:nvSpPr>
          <p:cNvPr id="4" name="Fußzeilenplatzhalter 3"/>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201291"/>
            <a:ext cx="4187957" cy="157048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0236" y="2771775"/>
            <a:ext cx="4499992" cy="1538083"/>
          </a:xfrm>
          <a:prstGeom prst="rect">
            <a:avLst/>
          </a:prstGeom>
        </p:spPr>
      </p:pic>
      <p:sp>
        <p:nvSpPr>
          <p:cNvPr id="3" name="Rectangle 2"/>
          <p:cNvSpPr/>
          <p:nvPr/>
        </p:nvSpPr>
        <p:spPr>
          <a:xfrm rot="20035274">
            <a:off x="917698" y="1532554"/>
            <a:ext cx="6624736" cy="1944216"/>
          </a:xfrm>
          <a:prstGeom prst="rect">
            <a:avLst/>
          </a:prstGeom>
          <a:noFill/>
          <a:ln>
            <a:solidFill>
              <a:srgbClr val="FF0000"/>
            </a:solidFill>
          </a:ln>
          <a:effectLst>
            <a:glow rad="635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5400" dirty="0" smtClean="0">
                <a:solidFill>
                  <a:srgbClr val="FF0000"/>
                </a:solidFill>
                <a:latin typeface="Algerian" panose="04020705040A02060702" pitchFamily="82" charset="0"/>
              </a:rPr>
              <a:t>Implementation Detail</a:t>
            </a:r>
            <a:endParaRPr lang="de-DE" sz="54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192018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3"/>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pic>
        <p:nvPicPr>
          <p:cNvPr id="6" name="Grafik 5"/>
          <p:cNvPicPr>
            <a:picLocks noChangeAspect="1"/>
          </p:cNvPicPr>
          <p:nvPr/>
        </p:nvPicPr>
        <p:blipFill rotWithShape="1">
          <a:blip r:embed="rId3" cstate="print">
            <a:extLst>
              <a:ext uri="{28A0092B-C50C-407E-A947-70E740481C1C}">
                <a14:useLocalDpi xmlns:a14="http://schemas.microsoft.com/office/drawing/2010/main" val="0"/>
              </a:ext>
            </a:extLst>
          </a:blip>
          <a:srcRect l="1181" t="13315" r="40427" b="24126"/>
          <a:stretch/>
        </p:blipFill>
        <p:spPr>
          <a:xfrm>
            <a:off x="179512" y="987574"/>
            <a:ext cx="8843921" cy="3305301"/>
          </a:xfrm>
          <a:prstGeom prst="rect">
            <a:avLst/>
          </a:prstGeom>
        </p:spPr>
      </p:pic>
      <p:sp>
        <p:nvSpPr>
          <p:cNvPr id="4" name="Rectangle 3"/>
          <p:cNvSpPr/>
          <p:nvPr/>
        </p:nvSpPr>
        <p:spPr>
          <a:xfrm>
            <a:off x="7020272" y="3003798"/>
            <a:ext cx="504056" cy="8760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itle 1"/>
          <p:cNvSpPr>
            <a:spLocks noGrp="1"/>
          </p:cNvSpPr>
          <p:nvPr>
            <p:ph type="title"/>
          </p:nvPr>
        </p:nvSpPr>
        <p:spPr>
          <a:xfrm>
            <a:off x="390526" y="288132"/>
            <a:ext cx="6911975" cy="421481"/>
          </a:xfrm>
        </p:spPr>
        <p:txBody>
          <a:bodyPr/>
          <a:lstStyle/>
          <a:p>
            <a:r>
              <a:rPr lang="de-DE" dirty="0" smtClean="0"/>
              <a:t>Introduction</a:t>
            </a:r>
            <a:endParaRPr lang="de-DE" dirty="0"/>
          </a:p>
        </p:txBody>
      </p:sp>
    </p:spTree>
    <p:extLst>
      <p:ext uri="{BB962C8B-B14F-4D97-AF65-F5344CB8AC3E}">
        <p14:creationId xmlns:p14="http://schemas.microsoft.com/office/powerpoint/2010/main" val="3629006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err="1" smtClean="0">
                <a:latin typeface="Helvetica" charset="0"/>
                <a:ea typeface="Helvetica" charset="0"/>
                <a:cs typeface="Helvetica" charset="0"/>
              </a:rPr>
              <a:t>NodeHandler</a:t>
            </a:r>
            <a:endParaRPr lang="en-US" noProof="0" dirty="0">
              <a:latin typeface="Helvetica" charset="0"/>
              <a:ea typeface="Helvetica" charset="0"/>
              <a:cs typeface="Helvetica" charset="0"/>
            </a:endParaRPr>
          </a:p>
        </p:txBody>
      </p:sp>
      <p:sp>
        <p:nvSpPr>
          <p:cNvPr id="6" name="Inhaltsplatzhalter 5"/>
          <p:cNvSpPr>
            <a:spLocks noGrp="1"/>
          </p:cNvSpPr>
          <p:nvPr>
            <p:ph sz="half" idx="1"/>
          </p:nvPr>
        </p:nvSpPr>
        <p:spPr>
          <a:xfrm>
            <a:off x="392113" y="898923"/>
            <a:ext cx="3819848" cy="1096763"/>
          </a:xfrm>
        </p:spPr>
        <p:txBody>
          <a:bodyPr/>
          <a:lstStyle/>
          <a:p>
            <a:r>
              <a:rPr lang="en-US" sz="2000" noProof="0" dirty="0" smtClean="0"/>
              <a:t>Entry point for </a:t>
            </a:r>
            <a:r>
              <a:rPr lang="en-US" sz="2000" noProof="0" dirty="0" err="1" smtClean="0"/>
              <a:t>node.js</a:t>
            </a:r>
            <a:r>
              <a:rPr lang="en-US" sz="2000" noProof="0" dirty="0" smtClean="0"/>
              <a:t> App</a:t>
            </a:r>
          </a:p>
          <a:p>
            <a:r>
              <a:rPr lang="en-US" sz="2000" noProof="0" dirty="0" smtClean="0"/>
              <a:t>Exposes ROOT to </a:t>
            </a:r>
            <a:r>
              <a:rPr lang="en-US" sz="2000" noProof="0" dirty="0" err="1" smtClean="0"/>
              <a:t>node.js</a:t>
            </a:r>
            <a:endParaRPr lang="en-US" sz="1600" noProof="0" dirty="0" smtClean="0"/>
          </a:p>
          <a:p>
            <a:pPr lvl="1"/>
            <a:r>
              <a:rPr lang="en-US" sz="1600" noProof="0" dirty="0" smtClean="0"/>
              <a:t>Using V8‘s export functionality</a:t>
            </a:r>
          </a:p>
        </p:txBody>
      </p:sp>
      <p:pic>
        <p:nvPicPr>
          <p:cNvPr id="8" name="Inhaltsplatzhalt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91388" y="1059582"/>
            <a:ext cx="4629084" cy="3024336"/>
          </a:xfrm>
        </p:spPr>
      </p:pic>
      <p:sp>
        <p:nvSpPr>
          <p:cNvPr id="4" name="Fußzeilenplatzhalter 3"/>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sp>
        <p:nvSpPr>
          <p:cNvPr id="10" name="Textfeld 9"/>
          <p:cNvSpPr txBox="1"/>
          <p:nvPr/>
        </p:nvSpPr>
        <p:spPr>
          <a:xfrm>
            <a:off x="539552" y="1995686"/>
            <a:ext cx="3528392" cy="1200329"/>
          </a:xfrm>
          <a:prstGeom prst="rect">
            <a:avLst/>
          </a:prstGeom>
          <a:solidFill>
            <a:schemeClr val="bg2">
              <a:lumMod val="90000"/>
            </a:schemeClr>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de-DE" dirty="0">
                <a:solidFill>
                  <a:sysClr val="windowText" lastClr="000000"/>
                </a:solidFill>
                <a:ea typeface="Andale Mono" charset="0"/>
                <a:cs typeface="Rod" panose="02030509050101010101" pitchFamily="49" charset="-79"/>
              </a:rPr>
              <a:t>//in node.js</a:t>
            </a:r>
          </a:p>
          <a:p>
            <a:r>
              <a:rPr lang="de-DE" dirty="0">
                <a:solidFill>
                  <a:sysClr val="windowText" lastClr="000000"/>
                </a:solidFill>
                <a:ea typeface="Andale Mono" charset="0"/>
                <a:cs typeface="Rod" panose="02030509050101010101" pitchFamily="49" charset="-79"/>
              </a:rPr>
              <a:t>var root = require(rootJS.node)</a:t>
            </a:r>
          </a:p>
          <a:p>
            <a:r>
              <a:rPr lang="de-DE" dirty="0">
                <a:solidFill>
                  <a:sysClr val="windowText" lastClr="000000"/>
                </a:solidFill>
                <a:ea typeface="Andale Mono" charset="0"/>
                <a:cs typeface="Rod" panose="02030509050101010101" pitchFamily="49" charset="-79"/>
              </a:rPr>
              <a:t>//in C++</a:t>
            </a:r>
          </a:p>
          <a:p>
            <a:r>
              <a:rPr lang="de-DE" dirty="0">
                <a:solidFill>
                  <a:sysClr val="windowText" lastClr="000000"/>
                </a:solidFill>
                <a:ea typeface="Andale Mono" charset="0"/>
                <a:cs typeface="Rod" panose="02030509050101010101" pitchFamily="49" charset="-79"/>
              </a:rPr>
              <a:t>NODE_MODULE(rootJS, initialize)</a:t>
            </a:r>
          </a:p>
        </p:txBody>
      </p:sp>
    </p:spTree>
    <p:extLst>
      <p:ext uri="{BB962C8B-B14F-4D97-AF65-F5344CB8AC3E}">
        <p14:creationId xmlns:p14="http://schemas.microsoft.com/office/powerpoint/2010/main" val="88238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smtClean="0"/>
              <a:t>Initialization sequence</a:t>
            </a:r>
            <a:endParaRPr lang="en-US" noProof="0" dirty="0"/>
          </a:p>
        </p:txBody>
      </p:sp>
      <p:sp>
        <p:nvSpPr>
          <p:cNvPr id="5" name="Fußzeilenplatzhalter 4"/>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pic>
        <p:nvPicPr>
          <p:cNvPr id="7" name="Bild 6"/>
          <p:cNvPicPr>
            <a:picLocks noChangeAspect="1"/>
          </p:cNvPicPr>
          <p:nvPr/>
        </p:nvPicPr>
        <p:blipFill rotWithShape="1">
          <a:blip r:embed="rId3">
            <a:extLst>
              <a:ext uri="{28A0092B-C50C-407E-A947-70E740481C1C}">
                <a14:useLocalDpi xmlns:a14="http://schemas.microsoft.com/office/drawing/2010/main" val="0"/>
              </a:ext>
            </a:extLst>
          </a:blip>
          <a:srcRect t="5088"/>
          <a:stretch/>
        </p:blipFill>
        <p:spPr>
          <a:xfrm>
            <a:off x="1331640" y="709613"/>
            <a:ext cx="5730685" cy="381642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6299" y="1923678"/>
            <a:ext cx="3971925" cy="1123950"/>
          </a:xfrm>
          <a:prstGeom prst="rect">
            <a:avLst/>
          </a:prstGeom>
        </p:spPr>
      </p:pic>
    </p:spTree>
    <p:extLst>
      <p:ext uri="{BB962C8B-B14F-4D97-AF65-F5344CB8AC3E}">
        <p14:creationId xmlns:p14="http://schemas.microsoft.com/office/powerpoint/2010/main" val="213849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3"/>
                                        </p:tgtEl>
                                        <p:attrNameLst>
                                          <p:attrName>ppt_w</p:attrName>
                                        </p:attrNameLst>
                                      </p:cBhvr>
                                      <p:tavLst>
                                        <p:tav tm="0">
                                          <p:val>
                                            <p:strVal val="ppt_w"/>
                                          </p:val>
                                        </p:tav>
                                        <p:tav tm="100000">
                                          <p:val>
                                            <p:fltVal val="0"/>
                                          </p:val>
                                        </p:tav>
                                      </p:tavLst>
                                    </p:anim>
                                    <p:anim calcmode="lin" valueType="num">
                                      <p:cBhvr>
                                        <p:cTn id="14" dur="500"/>
                                        <p:tgtEl>
                                          <p:spTgt spid="3"/>
                                        </p:tgtEl>
                                        <p:attrNameLst>
                                          <p:attrName>ppt_h</p:attrName>
                                        </p:attrNameLst>
                                      </p:cBhvr>
                                      <p:tavLst>
                                        <p:tav tm="0">
                                          <p:val>
                                            <p:strVal val="ppt_h"/>
                                          </p:val>
                                        </p:tav>
                                        <p:tav tm="100000">
                                          <p:val>
                                            <p:fltVal val="0"/>
                                          </p:val>
                                        </p:tav>
                                      </p:tavLst>
                                    </p:anim>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Exposure Sequence</a:t>
            </a:r>
          </a:p>
        </p:txBody>
      </p:sp>
      <p:sp>
        <p:nvSpPr>
          <p:cNvPr id="5" name="Footer Placeholder 4"/>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5600" b="4299"/>
          <a:stretch/>
        </p:blipFill>
        <p:spPr>
          <a:xfrm>
            <a:off x="3419872" y="288132"/>
            <a:ext cx="2592288" cy="4422696"/>
          </a:xfrm>
          <a:prstGeom prst="rect">
            <a:avLst/>
          </a:prstGeom>
        </p:spPr>
      </p:pic>
    </p:spTree>
    <p:extLst>
      <p:ext uri="{BB962C8B-B14F-4D97-AF65-F5344CB8AC3E}">
        <p14:creationId xmlns:p14="http://schemas.microsoft.com/office/powerpoint/2010/main" val="3445489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Class Exposure Sequence</a:t>
            </a:r>
            <a:endParaRPr lang="de-DE" dirty="0"/>
          </a:p>
        </p:txBody>
      </p:sp>
      <p:sp>
        <p:nvSpPr>
          <p:cNvPr id="5" name="Footer Placeholder 4"/>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88" t="7972" r="388"/>
          <a:stretch/>
        </p:blipFill>
        <p:spPr>
          <a:xfrm>
            <a:off x="107504" y="987574"/>
            <a:ext cx="8928992" cy="3413786"/>
          </a:xfrm>
          <a:prstGeom prst="rect">
            <a:avLst/>
          </a:prstGeom>
        </p:spPr>
      </p:pic>
    </p:spTree>
    <p:extLst>
      <p:ext uri="{BB962C8B-B14F-4D97-AF65-F5344CB8AC3E}">
        <p14:creationId xmlns:p14="http://schemas.microsoft.com/office/powerpoint/2010/main" val="2733749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err="1" smtClean="0">
                <a:latin typeface="Helvetica" charset="0"/>
                <a:ea typeface="Helvetica" charset="0"/>
                <a:cs typeface="Helvetica" charset="0"/>
              </a:rPr>
              <a:t>NodeHandler</a:t>
            </a:r>
            <a:endParaRPr lang="en-US" noProof="0" dirty="0">
              <a:latin typeface="Helvetica" charset="0"/>
              <a:ea typeface="Helvetica" charset="0"/>
              <a:cs typeface="Helvetica" charset="0"/>
            </a:endParaRPr>
          </a:p>
        </p:txBody>
      </p:sp>
      <p:sp>
        <p:nvSpPr>
          <p:cNvPr id="6" name="Inhaltsplatzhalter 5"/>
          <p:cNvSpPr>
            <a:spLocks noGrp="1"/>
          </p:cNvSpPr>
          <p:nvPr>
            <p:ph sz="half" idx="1"/>
          </p:nvPr>
        </p:nvSpPr>
        <p:spPr>
          <a:xfrm>
            <a:off x="392113" y="898922"/>
            <a:ext cx="3819848" cy="3670697"/>
          </a:xfrm>
        </p:spPr>
        <p:txBody>
          <a:bodyPr/>
          <a:lstStyle/>
          <a:p>
            <a:r>
              <a:rPr lang="en-US" sz="2000" noProof="0" dirty="0" smtClean="0"/>
              <a:t>Entry point for </a:t>
            </a:r>
            <a:r>
              <a:rPr lang="en-US" sz="2000" noProof="0" dirty="0" err="1" smtClean="0"/>
              <a:t>node.js</a:t>
            </a:r>
            <a:r>
              <a:rPr lang="en-US" sz="2000" noProof="0" dirty="0" smtClean="0"/>
              <a:t> App</a:t>
            </a:r>
          </a:p>
          <a:p>
            <a:r>
              <a:rPr lang="en-US" sz="2000" noProof="0" dirty="0" smtClean="0"/>
              <a:t>Exposes ROOT to </a:t>
            </a:r>
            <a:r>
              <a:rPr lang="en-US" sz="2000" noProof="0" dirty="0" err="1" smtClean="0"/>
              <a:t>node.js</a:t>
            </a:r>
            <a:endParaRPr lang="en-US" sz="1600" noProof="0" dirty="0" smtClean="0"/>
          </a:p>
          <a:p>
            <a:pPr lvl="1"/>
            <a:r>
              <a:rPr lang="en-US" sz="1600" noProof="0" dirty="0" smtClean="0"/>
              <a:t>Using V8‘s export functionality</a:t>
            </a:r>
            <a:endParaRPr lang="en-US" noProof="0" dirty="0" smtClean="0"/>
          </a:p>
          <a:p>
            <a:r>
              <a:rPr lang="en-US" sz="2000" dirty="0" smtClean="0"/>
              <a:t>After Initialization sequence</a:t>
            </a:r>
          </a:p>
          <a:p>
            <a:pPr lvl="1"/>
            <a:r>
              <a:rPr lang="en-US" sz="1600" dirty="0" smtClean="0"/>
              <a:t>Static variables available</a:t>
            </a:r>
          </a:p>
          <a:p>
            <a:pPr lvl="1"/>
            <a:r>
              <a:rPr lang="en-US" sz="1600" dirty="0" smtClean="0"/>
              <a:t>Static methods callable</a:t>
            </a:r>
          </a:p>
          <a:p>
            <a:pPr lvl="1"/>
            <a:r>
              <a:rPr lang="en-US" sz="1600" dirty="0" smtClean="0"/>
              <a:t>Constructors ready to initialize classes</a:t>
            </a:r>
            <a:endParaRPr lang="en-US" dirty="0" smtClean="0"/>
          </a:p>
          <a:p>
            <a:endParaRPr lang="en-US" dirty="0" smtClean="0"/>
          </a:p>
        </p:txBody>
      </p:sp>
      <p:pic>
        <p:nvPicPr>
          <p:cNvPr id="8" name="Inhaltsplatzhalt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39952" y="1059582"/>
            <a:ext cx="4629084" cy="3024336"/>
          </a:xfrm>
        </p:spPr>
      </p:pic>
      <p:sp>
        <p:nvSpPr>
          <p:cNvPr id="4" name="Fußzeilenplatzhalter 3"/>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spTree>
    <p:extLst>
      <p:ext uri="{BB962C8B-B14F-4D97-AF65-F5344CB8AC3E}">
        <p14:creationId xmlns:p14="http://schemas.microsoft.com/office/powerpoint/2010/main" val="202885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257458" y="777703"/>
            <a:ext cx="4629084" cy="1275731"/>
          </a:xfrm>
        </p:spPr>
      </p:pic>
      <p:sp>
        <p:nvSpPr>
          <p:cNvPr id="2" name="Titel 1"/>
          <p:cNvSpPr>
            <a:spLocks noGrp="1"/>
          </p:cNvSpPr>
          <p:nvPr>
            <p:ph type="title"/>
          </p:nvPr>
        </p:nvSpPr>
        <p:spPr/>
        <p:txBody>
          <a:bodyPr/>
          <a:lstStyle/>
          <a:p>
            <a:r>
              <a:rPr lang="en-US" noProof="0" dirty="0" err="1" smtClean="0">
                <a:latin typeface="Helvetica" panose="00000400000000000000" pitchFamily="2" charset="0"/>
                <a:ea typeface="Helvetica" charset="0"/>
                <a:cs typeface="Helvetica" charset="0"/>
              </a:rPr>
              <a:t>TemplateFactory</a:t>
            </a:r>
            <a:endParaRPr lang="en-US" noProof="0" dirty="0">
              <a:latin typeface="Helvetica" panose="00000400000000000000" pitchFamily="2" charset="0"/>
              <a:ea typeface="Helvetica" charset="0"/>
              <a:cs typeface="Helvetica" charset="0"/>
            </a:endParaRPr>
          </a:p>
        </p:txBody>
      </p:sp>
      <p:sp>
        <p:nvSpPr>
          <p:cNvPr id="6" name="Inhaltsplatzhalter 5"/>
          <p:cNvSpPr>
            <a:spLocks noGrp="1"/>
          </p:cNvSpPr>
          <p:nvPr>
            <p:ph sz="half" idx="1"/>
          </p:nvPr>
        </p:nvSpPr>
        <p:spPr>
          <a:xfrm>
            <a:off x="356247" y="2047899"/>
            <a:ext cx="7780288" cy="2717949"/>
          </a:xfrm>
        </p:spPr>
        <p:txBody>
          <a:bodyPr/>
          <a:lstStyle/>
          <a:p>
            <a:r>
              <a:rPr lang="en-US" sz="2000" dirty="0" smtClean="0"/>
              <a:t>Creates template from reflection of a ROOT class</a:t>
            </a:r>
            <a:endParaRPr lang="en-US" sz="2000" dirty="0"/>
          </a:p>
          <a:p>
            <a:r>
              <a:rPr lang="en-US" sz="2000" dirty="0" smtClean="0"/>
              <a:t>Iterates over the class to</a:t>
            </a:r>
          </a:p>
          <a:p>
            <a:pPr lvl="1"/>
            <a:r>
              <a:rPr lang="en-US" sz="1600" dirty="0" smtClean="0"/>
              <a:t>Create proxies of all static members</a:t>
            </a:r>
          </a:p>
          <a:p>
            <a:pPr lvl="1"/>
            <a:r>
              <a:rPr lang="en-US" sz="1600" dirty="0" smtClean="0"/>
              <a:t>Create proxies of all methods</a:t>
            </a:r>
          </a:p>
          <a:p>
            <a:r>
              <a:rPr lang="en-US" sz="2000" dirty="0" smtClean="0"/>
              <a:t>Uses the proxy factories to create those</a:t>
            </a:r>
          </a:p>
          <a:p>
            <a:r>
              <a:rPr lang="en-US" sz="2000" dirty="0" smtClean="0"/>
              <a:t>Used to export </a:t>
            </a:r>
            <a:r>
              <a:rPr lang="en-US" sz="2000" dirty="0" smtClean="0"/>
              <a:t>the constructor and the static methods</a:t>
            </a:r>
          </a:p>
        </p:txBody>
      </p:sp>
      <p:sp>
        <p:nvSpPr>
          <p:cNvPr id="4" name="Fußzeilenplatzhalter 3"/>
          <p:cNvSpPr>
            <a:spLocks noGrp="1"/>
          </p:cNvSpPr>
          <p:nvPr>
            <p:ph type="ftr" sz="quarter" idx="10"/>
          </p:nvPr>
        </p:nvSpPr>
        <p:spPr/>
        <p:txBody>
          <a:bodyPr/>
          <a:lstStyle/>
          <a:p>
            <a:r>
              <a:rPr lang="de-DE" smtClean="0"/>
              <a:t>Joans Schwabe – Theo Beffart – Sachin Rajgopal – Maximilian Früh – Christoph Haas – Christoph Wolff</a:t>
            </a:r>
            <a:endParaRPr lang="de-DE" dirty="0"/>
          </a:p>
        </p:txBody>
      </p:sp>
    </p:spTree>
    <p:extLst>
      <p:ext uri="{BB962C8B-B14F-4D97-AF65-F5344CB8AC3E}">
        <p14:creationId xmlns:p14="http://schemas.microsoft.com/office/powerpoint/2010/main" val="88787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theme1.xml><?xml version="1.0" encoding="utf-8"?>
<a:theme xmlns:a="http://schemas.openxmlformats.org/drawingml/2006/main" name="KIT-Master_16zu9Format">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KIT-PPT_Master_16zu9_2016.potx" id="{F71B9536-1704-4997-B0A3-867FED4FE32C}" vid="{712E3001-8CC4-4A78-B4BB-D0451A1E3B3F}"/>
    </a:ext>
  </a:extLst>
</a:theme>
</file>

<file path=ppt/theme/theme2.xml><?xml version="1.0" encoding="utf-8"?>
<a:theme xmlns:a="http://schemas.openxmlformats.org/drawingml/2006/main" name="1_KIT-Master_16zu9Format">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KIT-PPT_Master_16zu9_2016.potx" id="{F71B9536-1704-4997-B0A3-867FED4FE32C}" vid="{712E3001-8CC4-4A78-B4BB-D0451A1E3B3F}"/>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2002</Words>
  <Application>Microsoft Office PowerPoint</Application>
  <PresentationFormat>On-screen Show (16:9)</PresentationFormat>
  <Paragraphs>193</Paragraphs>
  <Slides>22</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Algerian</vt:lpstr>
      <vt:lpstr>Andale Mono</vt:lpstr>
      <vt:lpstr>Arial</vt:lpstr>
      <vt:lpstr>Calibri</vt:lpstr>
      <vt:lpstr>Calibri Light</vt:lpstr>
      <vt:lpstr>Helvetica</vt:lpstr>
      <vt:lpstr>Helvetica Light</vt:lpstr>
      <vt:lpstr>Rod</vt:lpstr>
      <vt:lpstr>Wingdings</vt:lpstr>
      <vt:lpstr>KIT-Master_16zu9Format</vt:lpstr>
      <vt:lpstr>1_KIT-Master_16zu9Format</vt:lpstr>
      <vt:lpstr>PowerPoint Presentation</vt:lpstr>
      <vt:lpstr>Recap</vt:lpstr>
      <vt:lpstr>Introduction</vt:lpstr>
      <vt:lpstr>NodeHandler</vt:lpstr>
      <vt:lpstr>Initialization sequence</vt:lpstr>
      <vt:lpstr>Exposure Sequence</vt:lpstr>
      <vt:lpstr>Class Exposure Sequence</vt:lpstr>
      <vt:lpstr>NodeHandler</vt:lpstr>
      <vt:lpstr>TemplateFactory</vt:lpstr>
      <vt:lpstr>Template creation sequence</vt:lpstr>
      <vt:lpstr>CallbackHandler</vt:lpstr>
      <vt:lpstr>ROOT Proxy</vt:lpstr>
      <vt:lpstr>ROOT Proxy</vt:lpstr>
      <vt:lpstr>ObjectProxy</vt:lpstr>
      <vt:lpstr>Encapsulating primitives</vt:lpstr>
      <vt:lpstr>Encapsulating non-primitives</vt:lpstr>
      <vt:lpstr>ObjectProxyFactory</vt:lpstr>
      <vt:lpstr>PowerPoint Presentation</vt:lpstr>
      <vt:lpstr>FunctionProxy</vt:lpstr>
      <vt:lpstr>FunctionProxyFactory</vt:lpstr>
      <vt:lpstr>PowerPoint Presentation</vt:lpstr>
      <vt:lpstr>Non-Blocking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Schoemperlen, Anke (PKM)</dc:creator>
  <cp:lastModifiedBy>Theo beffart</cp:lastModifiedBy>
  <cp:revision>127</cp:revision>
  <dcterms:created xsi:type="dcterms:W3CDTF">2015-11-19T13:14:48Z</dcterms:created>
  <dcterms:modified xsi:type="dcterms:W3CDTF">2016-01-11T10:55:51Z</dcterms:modified>
</cp:coreProperties>
</file>