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4"/>
  </p:notesMasterIdLst>
  <p:sldIdLst>
    <p:sldId id="257" r:id="rId3"/>
    <p:sldId id="265" r:id="rId4"/>
    <p:sldId id="260" r:id="rId5"/>
    <p:sldId id="262" r:id="rId6"/>
    <p:sldId id="261" r:id="rId7"/>
    <p:sldId id="266" r:id="rId8"/>
    <p:sldId id="276" r:id="rId9"/>
    <p:sldId id="280" r:id="rId10"/>
    <p:sldId id="283" r:id="rId11"/>
    <p:sldId id="295" r:id="rId12"/>
    <p:sldId id="285" r:id="rId13"/>
    <p:sldId id="274" r:id="rId14"/>
    <p:sldId id="310" r:id="rId15"/>
    <p:sldId id="311" r:id="rId16"/>
    <p:sldId id="312" r:id="rId17"/>
    <p:sldId id="313" r:id="rId18"/>
    <p:sldId id="275" r:id="rId19"/>
    <p:sldId id="269" r:id="rId20"/>
    <p:sldId id="286" r:id="rId21"/>
    <p:sldId id="300" r:id="rId22"/>
    <p:sldId id="301" r:id="rId23"/>
    <p:sldId id="302" r:id="rId24"/>
    <p:sldId id="315" r:id="rId25"/>
    <p:sldId id="317" r:id="rId26"/>
    <p:sldId id="318" r:id="rId27"/>
    <p:sldId id="319" r:id="rId28"/>
    <p:sldId id="303" r:id="rId29"/>
    <p:sldId id="308" r:id="rId30"/>
    <p:sldId id="309" r:id="rId31"/>
    <p:sldId id="307" r:id="rId32"/>
    <p:sldId id="304" r:id="rId33"/>
    <p:sldId id="305" r:id="rId34"/>
    <p:sldId id="306" r:id="rId35"/>
    <p:sldId id="320" r:id="rId36"/>
    <p:sldId id="263" r:id="rId37"/>
    <p:sldId id="270" r:id="rId38"/>
    <p:sldId id="281" r:id="rId39"/>
    <p:sldId id="294" r:id="rId40"/>
    <p:sldId id="271" r:id="rId41"/>
    <p:sldId id="278" r:id="rId42"/>
    <p:sldId id="314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5E"/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280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CA34A-FFB5-4A0C-98D4-C81FDB1D414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25CD-33D8-4368-9287-C13ACC0F8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5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46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3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Basic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encapsulation</a:t>
            </a:r>
            <a:endParaRPr lang="de-DE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via </a:t>
            </a:r>
            <a:r>
              <a:rPr lang="de-DE" dirty="0" err="1"/>
              <a:t>callbacks</a:t>
            </a:r>
            <a:endParaRPr lang="de-DE" dirty="0"/>
          </a:p>
          <a:p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fundamental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different type </a:t>
            </a:r>
            <a:r>
              <a:rPr lang="de-DE" dirty="0" err="1"/>
              <a:t>systems</a:t>
            </a:r>
            <a:r>
              <a:rPr lang="de-DE" dirty="0"/>
              <a:t> (</a:t>
            </a:r>
            <a:r>
              <a:rPr lang="de-DE" dirty="0" err="1"/>
              <a:t>dynamic</a:t>
            </a:r>
            <a:r>
              <a:rPr lang="de-DE" dirty="0"/>
              <a:t> vs. </a:t>
            </a:r>
            <a:r>
              <a:rPr lang="de-DE" dirty="0" err="1"/>
              <a:t>static</a:t>
            </a:r>
            <a:r>
              <a:rPr lang="de-DE" dirty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prototype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Task: „</a:t>
            </a:r>
            <a:r>
              <a:rPr lang="de-DE" dirty="0" err="1"/>
              <a:t>write</a:t>
            </a:r>
            <a:r>
              <a:rPr lang="de-DE" dirty="0"/>
              <a:t> an </a:t>
            </a:r>
            <a:r>
              <a:rPr lang="de-DE" dirty="0" err="1"/>
              <a:t>adapter</a:t>
            </a:r>
            <a:r>
              <a:rPr lang="de-DE" dirty="0"/>
              <a:t>“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software</a:t>
            </a:r>
            <a:r>
              <a:rPr lang="de-DE" dirty="0"/>
              <a:t> design </a:t>
            </a:r>
            <a:r>
              <a:rPr lang="de-DE" dirty="0" err="1"/>
              <a:t>pattern</a:t>
            </a:r>
            <a:endParaRPr lang="de-DE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help incompatible interfaces to work together</a:t>
            </a:r>
            <a:endParaRPr lang="de-D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Environment: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v8 API: 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exposure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callback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ROOT RTTI-interface:</a:t>
            </a:r>
            <a:r>
              <a:rPr lang="de-DE" baseline="0" dirty="0"/>
              <a:t>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namespace</a:t>
            </a:r>
            <a:r>
              <a:rPr lang="de-DE" dirty="0"/>
              <a:t>, global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member</a:t>
            </a:r>
            <a:r>
              <a:rPr lang="de-DE" dirty="0"/>
              <a:t> variable </a:t>
            </a:r>
            <a:r>
              <a:rPr lang="de-DE" dirty="0" err="1"/>
              <a:t>information</a:t>
            </a:r>
            <a:endParaRPr lang="de-D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11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init</a:t>
            </a:r>
            <a:r>
              <a:rPr lang="de-DE" baseline="0" dirty="0"/>
              <a:t> </a:t>
            </a:r>
            <a:r>
              <a:rPr lang="de-DE" baseline="0" dirty="0" err="1"/>
              <a:t>phase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0" dirty="0" err="1"/>
              <a:t>recursively</a:t>
            </a:r>
            <a:r>
              <a:rPr lang="de-DE" sz="1200" kern="0" dirty="0"/>
              <a:t> </a:t>
            </a:r>
            <a:r>
              <a:rPr lang="de-DE" sz="1200" kern="0" dirty="0" err="1"/>
              <a:t>seek</a:t>
            </a:r>
            <a:r>
              <a:rPr lang="de-DE" sz="1200" kern="0" dirty="0"/>
              <a:t> &amp; </a:t>
            </a:r>
            <a:r>
              <a:rPr lang="de-DE" sz="1200" kern="0" dirty="0" err="1"/>
              <a:t>expose</a:t>
            </a:r>
            <a:r>
              <a:rPr lang="de-DE" sz="1200" kern="0" dirty="0"/>
              <a:t> </a:t>
            </a:r>
            <a:r>
              <a:rPr lang="de-DE" sz="1200" kern="0" dirty="0" err="1"/>
              <a:t>classes</a:t>
            </a:r>
            <a:r>
              <a:rPr lang="de-DE" sz="1200" kern="0" dirty="0"/>
              <a:t> </a:t>
            </a:r>
            <a:r>
              <a:rPr lang="de-DE" sz="1200" kern="0" dirty="0" err="1"/>
              <a:t>and</a:t>
            </a:r>
            <a:r>
              <a:rPr lang="de-DE" sz="1200" kern="0" dirty="0"/>
              <a:t> </a:t>
            </a:r>
            <a:r>
              <a:rPr lang="de-DE" sz="1200" kern="0" dirty="0" err="1"/>
              <a:t>namespaces</a:t>
            </a:r>
            <a:endParaRPr lang="de-DE" sz="1200" kern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0" dirty="0"/>
          </a:p>
          <a:p>
            <a:r>
              <a:rPr lang="de-DE" dirty="0" err="1"/>
              <a:t>callback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entry</a:t>
            </a:r>
            <a:r>
              <a:rPr lang="de-DE" sz="1200" dirty="0"/>
              <a:t> </a:t>
            </a:r>
            <a:r>
              <a:rPr lang="de-DE" sz="1200" dirty="0" err="1"/>
              <a:t>point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client</a:t>
            </a:r>
            <a:r>
              <a:rPr lang="de-DE" sz="1200" dirty="0"/>
              <a:t> </a:t>
            </a:r>
            <a:r>
              <a:rPr lang="de-DE" sz="1200" dirty="0" err="1"/>
              <a:t>interactions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ROOT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basic</a:t>
            </a:r>
            <a:r>
              <a:rPr lang="de-DE" sz="1200" baseline="0" dirty="0"/>
              <a:t> </a:t>
            </a:r>
            <a:r>
              <a:rPr lang="de-DE" sz="1200" dirty="0" err="1"/>
              <a:t>requirements</a:t>
            </a:r>
            <a:r>
              <a:rPr lang="de-DE" sz="1200" dirty="0"/>
              <a:t> -&gt; </a:t>
            </a:r>
            <a:r>
              <a:rPr lang="de-DE" sz="1200" dirty="0" err="1"/>
              <a:t>core</a:t>
            </a:r>
            <a:r>
              <a:rPr lang="de-DE" sz="1200" dirty="0"/>
              <a:t> </a:t>
            </a:r>
            <a:r>
              <a:rPr lang="de-DE" sz="1200" dirty="0" err="1"/>
              <a:t>features</a:t>
            </a:r>
            <a:endParaRPr lang="de-DE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function</a:t>
            </a:r>
            <a:r>
              <a:rPr lang="de-DE" sz="1200" baseline="0" dirty="0"/>
              <a:t> </a:t>
            </a:r>
            <a:r>
              <a:rPr lang="de-DE" sz="1200" baseline="0" dirty="0" err="1"/>
              <a:t>calls</a:t>
            </a:r>
            <a:endParaRPr lang="de-DE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0" dirty="0" err="1"/>
              <a:t>provide</a:t>
            </a:r>
            <a:r>
              <a:rPr lang="de-DE" sz="1200" kern="0" dirty="0"/>
              <a:t> </a:t>
            </a:r>
            <a:r>
              <a:rPr lang="de-DE" sz="1200" kern="0" dirty="0" err="1"/>
              <a:t>async</a:t>
            </a:r>
            <a:r>
              <a:rPr lang="de-DE" sz="1200" kern="0" dirty="0"/>
              <a:t> </a:t>
            </a:r>
            <a:r>
              <a:rPr lang="de-DE" sz="1200" kern="0" dirty="0" err="1"/>
              <a:t>call</a:t>
            </a:r>
            <a:r>
              <a:rPr lang="de-DE" sz="1200" kern="0" dirty="0"/>
              <a:t> </a:t>
            </a:r>
            <a:r>
              <a:rPr lang="de-DE" sz="1200" kern="0" dirty="0" err="1"/>
              <a:t>context</a:t>
            </a:r>
            <a:r>
              <a:rPr lang="de-DE" sz="1200" kern="0" dirty="0"/>
              <a:t> </a:t>
            </a:r>
            <a:r>
              <a:rPr lang="de-DE" sz="1200" kern="0" dirty="0" err="1"/>
              <a:t>before</a:t>
            </a:r>
            <a:r>
              <a:rPr lang="de-DE" sz="1200" kern="0" dirty="0"/>
              <a:t> </a:t>
            </a:r>
            <a:r>
              <a:rPr lang="de-DE" sz="1200" kern="0" dirty="0" err="1"/>
              <a:t>forwarding</a:t>
            </a:r>
            <a:r>
              <a:rPr lang="de-DE" sz="1200" kern="0" dirty="0"/>
              <a:t> </a:t>
            </a:r>
            <a:r>
              <a:rPr lang="de-DE" sz="1200" kern="0" dirty="0" err="1"/>
              <a:t>to</a:t>
            </a:r>
            <a:r>
              <a:rPr lang="de-DE" sz="1200" kern="0" dirty="0"/>
              <a:t> RTTI API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kern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object</a:t>
            </a:r>
            <a:r>
              <a:rPr lang="de-DE" sz="1200" baseline="0" dirty="0"/>
              <a:t> </a:t>
            </a:r>
            <a:r>
              <a:rPr lang="de-DE" sz="1200" baseline="0" dirty="0" err="1"/>
              <a:t>access</a:t>
            </a:r>
            <a:endParaRPr lang="de-DE" sz="1200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0" dirty="0" err="1"/>
              <a:t>direct</a:t>
            </a:r>
            <a:r>
              <a:rPr lang="de-DE" sz="1200" kern="0" dirty="0"/>
              <a:t> </a:t>
            </a:r>
            <a:r>
              <a:rPr lang="de-DE" sz="1200" kern="0" dirty="0" err="1"/>
              <a:t>access</a:t>
            </a:r>
            <a:r>
              <a:rPr lang="de-DE" sz="1200" kern="0" dirty="0"/>
              <a:t> </a:t>
            </a:r>
            <a:r>
              <a:rPr lang="de-DE" sz="1200" kern="0" dirty="0" err="1"/>
              <a:t>to</a:t>
            </a:r>
            <a:r>
              <a:rPr lang="de-DE" sz="1200" kern="0" dirty="0"/>
              <a:t> C++ </a:t>
            </a:r>
            <a:r>
              <a:rPr lang="de-DE" sz="1200" kern="0" dirty="0" err="1"/>
              <a:t>objects</a:t>
            </a:r>
            <a:r>
              <a:rPr lang="de-DE" sz="1200" kern="0" dirty="0"/>
              <a:t> in </a:t>
            </a:r>
            <a:r>
              <a:rPr lang="de-DE" sz="1200" kern="0" dirty="0" err="1"/>
              <a:t>memory</a:t>
            </a:r>
            <a:r>
              <a:rPr lang="de-DE" sz="1200" kern="0" dirty="0"/>
              <a:t> via </a:t>
            </a:r>
            <a:r>
              <a:rPr lang="de-DE" sz="1200" kern="0" dirty="0" err="1"/>
              <a:t>corresponding</a:t>
            </a:r>
            <a:r>
              <a:rPr lang="de-DE" sz="1200" kern="0" dirty="0"/>
              <a:t> </a:t>
            </a:r>
            <a:r>
              <a:rPr lang="de-DE" sz="1200" kern="0" dirty="0" err="1"/>
              <a:t>proxy</a:t>
            </a:r>
            <a:r>
              <a:rPr lang="de-DE" sz="1200" kern="0" dirty="0"/>
              <a:t> </a:t>
            </a:r>
            <a:r>
              <a:rPr lang="de-DE" sz="1200" kern="0" dirty="0" err="1"/>
              <a:t>object</a:t>
            </a:r>
            <a:endParaRPr lang="de-DE" sz="1200" kern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object</a:t>
            </a:r>
            <a:r>
              <a:rPr lang="de-DE" sz="1200" dirty="0"/>
              <a:t> </a:t>
            </a:r>
            <a:r>
              <a:rPr lang="de-DE" sz="1200" dirty="0" err="1"/>
              <a:t>creation</a:t>
            </a:r>
            <a:endParaRPr lang="de-DE" sz="1400" kern="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kern="0" dirty="0" err="1"/>
              <a:t>forward</a:t>
            </a:r>
            <a:r>
              <a:rPr lang="de-DE" sz="1400" kern="0" dirty="0"/>
              <a:t> </a:t>
            </a:r>
            <a:r>
              <a:rPr lang="de-DE" sz="1400" kern="0" dirty="0" err="1"/>
              <a:t>constructor</a:t>
            </a:r>
            <a:r>
              <a:rPr lang="de-DE" sz="1400" kern="0" dirty="0"/>
              <a:t> </a:t>
            </a:r>
            <a:r>
              <a:rPr lang="de-DE" sz="1400" kern="0" dirty="0" err="1"/>
              <a:t>calls</a:t>
            </a:r>
            <a:endParaRPr lang="de-DE" sz="1400" kern="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400" kern="0" dirty="0" err="1"/>
              <a:t>encapsulate</a:t>
            </a:r>
            <a:r>
              <a:rPr lang="de-DE" sz="1400" kern="0" dirty="0"/>
              <a:t> </a:t>
            </a:r>
            <a:r>
              <a:rPr lang="de-DE" sz="1400" kern="0" dirty="0" err="1"/>
              <a:t>construced</a:t>
            </a:r>
            <a:r>
              <a:rPr lang="de-DE" sz="1400" kern="0" dirty="0"/>
              <a:t> </a:t>
            </a:r>
            <a:r>
              <a:rPr lang="de-DE" sz="1400" kern="0" dirty="0" err="1"/>
              <a:t>objects</a:t>
            </a:r>
            <a:r>
              <a:rPr lang="de-DE" sz="1400" kern="0" dirty="0"/>
              <a:t> </a:t>
            </a:r>
            <a:r>
              <a:rPr lang="de-DE" sz="1400" kern="0" dirty="0" err="1"/>
              <a:t>for</a:t>
            </a:r>
            <a:r>
              <a:rPr lang="de-DE" sz="1400" kern="0" dirty="0"/>
              <a:t> </a:t>
            </a:r>
            <a:r>
              <a:rPr lang="de-DE" sz="1400" kern="0" dirty="0" err="1"/>
              <a:t>exposure</a:t>
            </a:r>
            <a:endParaRPr lang="de-DE" sz="1400" kern="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400" kern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/>
              <a:t>Proxy</a:t>
            </a:r>
            <a:r>
              <a:rPr lang="de-DE" sz="1400" kern="0" baseline="0" dirty="0"/>
              <a:t> </a:t>
            </a:r>
            <a:r>
              <a:rPr lang="de-DE" sz="1400" kern="0" baseline="0" dirty="0" err="1"/>
              <a:t>encapsulation</a:t>
            </a:r>
            <a:r>
              <a:rPr lang="de-DE" sz="1400" kern="0" baseline="0" dirty="0"/>
              <a:t> </a:t>
            </a:r>
            <a:r>
              <a:rPr lang="de-DE" sz="1400" kern="0" baseline="0" dirty="0" err="1"/>
              <a:t>concept</a:t>
            </a:r>
            <a:endParaRPr lang="de-DE" sz="1400" kern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784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:</a:t>
            </a:r>
          </a:p>
          <a:p>
            <a:r>
              <a:rPr lang="de-DE" dirty="0" err="1"/>
              <a:t>FunctionProxyFactory</a:t>
            </a:r>
            <a:endParaRPr lang="de-DE" dirty="0"/>
          </a:p>
          <a:p>
            <a:r>
              <a:rPr lang="de-DE" dirty="0"/>
              <a:t> -&gt; find</a:t>
            </a:r>
            <a:r>
              <a:rPr lang="de-DE" baseline="0" dirty="0"/>
              <a:t> </a:t>
            </a:r>
            <a:r>
              <a:rPr lang="de-DE" baseline="0" dirty="0" err="1"/>
              <a:t>overloaded</a:t>
            </a:r>
            <a:r>
              <a:rPr lang="de-DE" baseline="0" dirty="0"/>
              <a:t> / </a:t>
            </a:r>
            <a:r>
              <a:rPr lang="de-DE" baseline="0" dirty="0" err="1"/>
              <a:t>overwritten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arguments</a:t>
            </a:r>
            <a:r>
              <a:rPr lang="de-DE" baseline="0" dirty="0"/>
              <a:t> </a:t>
            </a:r>
          </a:p>
          <a:p>
            <a:r>
              <a:rPr lang="de-DE" baseline="0" dirty="0"/>
              <a:t>                   -&gt; </a:t>
            </a:r>
            <a:r>
              <a:rPr lang="de-DE" baseline="0" dirty="0" err="1"/>
              <a:t>create</a:t>
            </a:r>
            <a:r>
              <a:rPr lang="de-DE" baseline="0" dirty="0"/>
              <a:t> a </a:t>
            </a:r>
            <a:r>
              <a:rPr lang="de-DE" baseline="0" dirty="0" err="1"/>
              <a:t>Function</a:t>
            </a:r>
            <a:r>
              <a:rPr lang="de-DE" baseline="0" dirty="0"/>
              <a:t> Proxy -&gt; </a:t>
            </a:r>
            <a:r>
              <a:rPr lang="de-DE" baseline="0" dirty="0" err="1"/>
              <a:t>call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(</a:t>
            </a:r>
            <a:r>
              <a:rPr lang="de-DE" baseline="0" dirty="0" err="1"/>
              <a:t>async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 err="1"/>
              <a:t>object</a:t>
            </a:r>
            <a:r>
              <a:rPr lang="de-DE" baseline="0" dirty="0"/>
              <a:t> </a:t>
            </a:r>
            <a:r>
              <a:rPr lang="de-DE" baseline="0" dirty="0" err="1"/>
              <a:t>access</a:t>
            </a:r>
            <a:r>
              <a:rPr lang="de-DE" baseline="0" dirty="0"/>
              <a:t>:</a:t>
            </a:r>
          </a:p>
          <a:p>
            <a:r>
              <a:rPr lang="de-DE" baseline="0" dirty="0" err="1"/>
              <a:t>Object</a:t>
            </a:r>
            <a:r>
              <a:rPr lang="de-DE" baseline="0" dirty="0"/>
              <a:t> Proxy</a:t>
            </a:r>
          </a:p>
          <a:p>
            <a:r>
              <a:rPr lang="de-DE" baseline="0" dirty="0"/>
              <a:t>-&gt; </a:t>
            </a:r>
            <a:r>
              <a:rPr lang="de-DE" baseline="0" dirty="0" err="1"/>
              <a:t>read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write</a:t>
            </a:r>
            <a:r>
              <a:rPr lang="de-DE" baseline="0" dirty="0"/>
              <a:t> </a:t>
            </a:r>
            <a:r>
              <a:rPr lang="de-DE" baseline="0" dirty="0" err="1"/>
              <a:t>directly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memory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 err="1"/>
              <a:t>object</a:t>
            </a:r>
            <a:r>
              <a:rPr lang="de-DE" baseline="0" dirty="0"/>
              <a:t> </a:t>
            </a:r>
            <a:r>
              <a:rPr lang="de-DE" baseline="0" dirty="0" err="1"/>
              <a:t>creation</a:t>
            </a:r>
            <a:r>
              <a:rPr lang="de-DE" baseline="0" dirty="0"/>
              <a:t>:</a:t>
            </a:r>
          </a:p>
          <a:p>
            <a:r>
              <a:rPr lang="de-DE" baseline="0" dirty="0" err="1"/>
              <a:t>ObjectProxyFactory</a:t>
            </a:r>
            <a:endParaRPr lang="de-DE" baseline="0" dirty="0"/>
          </a:p>
          <a:p>
            <a:r>
              <a:rPr lang="de-DE" baseline="0" dirty="0"/>
              <a:t>-&gt; </a:t>
            </a:r>
            <a:r>
              <a:rPr lang="de-DE" baseline="0" dirty="0" err="1"/>
              <a:t>encapsualte</a:t>
            </a:r>
            <a:r>
              <a:rPr lang="de-DE" baseline="0" dirty="0"/>
              <a:t>  </a:t>
            </a:r>
            <a:r>
              <a:rPr lang="de-DE" baseline="0" dirty="0" err="1"/>
              <a:t>recursively</a:t>
            </a:r>
            <a:r>
              <a:rPr lang="de-DE" baseline="0" dirty="0"/>
              <a:t>  -&gt; </a:t>
            </a:r>
            <a:r>
              <a:rPr lang="de-DE" baseline="0" dirty="0" err="1"/>
              <a:t>rely</a:t>
            </a:r>
            <a:r>
              <a:rPr lang="de-DE" baseline="0" dirty="0"/>
              <a:t> on </a:t>
            </a:r>
            <a:r>
              <a:rPr lang="de-DE" baseline="0" dirty="0" err="1"/>
              <a:t>cache</a:t>
            </a:r>
            <a:endParaRPr lang="de-DE" baseline="0" dirty="0"/>
          </a:p>
          <a:p>
            <a:r>
              <a:rPr lang="de-DE" dirty="0"/>
              <a:t>-&gt;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proxy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18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4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84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75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29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7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50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8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5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34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5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8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61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25CD-33D8-4368-9287-C13ACC0F895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99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6" y="6598803"/>
            <a:ext cx="3670300" cy="6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450" dirty="0"/>
              <a:t>KIT –  The Research University in the Helmholtz Association</a:t>
            </a:r>
            <a:r>
              <a:rPr lang="de-DE" altLang="de-DE" sz="450" dirty="0"/>
              <a:t> </a:t>
            </a:r>
            <a:endParaRPr lang="en-US" altLang="de-DE" sz="45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5" y="3399975"/>
            <a:ext cx="4537075" cy="8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563" dirty="0">
                <a:solidFill>
                  <a:schemeClr val="bg1"/>
                </a:solidFill>
              </a:rPr>
              <a:t>STEINBUCH CENTRE FOR COMPUTING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7" y="6497640"/>
            <a:ext cx="17272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9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9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" y="3667427"/>
            <a:ext cx="8940380" cy="26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5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38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440A-D287-4C1D-A9F4-9FC77770E586}" type="datetimeFigureOut">
              <a:rPr lang="de-DE" smtClean="0"/>
              <a:t>29.03.2016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0E8-AC6D-4CF6-886A-AF9D41BFC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5000"/>
              </a:lnSpc>
              <a:defRPr/>
            </a:lvl1pPr>
            <a:lvl2pPr>
              <a:lnSpc>
                <a:spcPct val="135000"/>
              </a:lnSpc>
              <a:defRPr/>
            </a:lvl2pPr>
            <a:lvl3pPr>
              <a:lnSpc>
                <a:spcPct val="135000"/>
              </a:lnSpc>
              <a:defRPr/>
            </a:lvl3pPr>
            <a:lvl4pPr>
              <a:lnSpc>
                <a:spcPct val="135000"/>
              </a:lnSpc>
              <a:defRPr/>
            </a:lvl4pPr>
            <a:lvl5pPr>
              <a:lnSpc>
                <a:spcPct val="135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2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84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4" y="1198563"/>
            <a:ext cx="4102100" cy="48942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21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07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5000"/>
              </a:lnSpc>
              <a:defRPr/>
            </a:lvl1pPr>
            <a:lvl2pPr>
              <a:lnSpc>
                <a:spcPct val="135000"/>
              </a:lnSpc>
              <a:defRPr/>
            </a:lvl2pPr>
            <a:lvl3pPr>
              <a:lnSpc>
                <a:spcPct val="135000"/>
              </a:lnSpc>
              <a:defRPr/>
            </a:lvl3pPr>
            <a:lvl4pPr>
              <a:lnSpc>
                <a:spcPct val="135000"/>
              </a:lnSpc>
              <a:defRPr/>
            </a:lvl4pPr>
            <a:lvl5pPr>
              <a:lnSpc>
                <a:spcPct val="135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016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6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77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14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103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5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36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440A-D287-4C1D-A9F4-9FC77770E586}" type="datetimeFigureOut">
              <a:rPr lang="de-DE" smtClean="0"/>
              <a:t>29.03.2016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0E8-AC6D-4CF6-886A-AF9D41BFC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5000"/>
              </a:lnSpc>
              <a:defRPr/>
            </a:lvl1pPr>
            <a:lvl2pPr>
              <a:lnSpc>
                <a:spcPct val="135000"/>
              </a:lnSpc>
              <a:defRPr/>
            </a:lvl2pPr>
            <a:lvl3pPr>
              <a:lnSpc>
                <a:spcPct val="135000"/>
              </a:lnSpc>
              <a:defRPr/>
            </a:lvl3pPr>
            <a:lvl4pPr>
              <a:lnSpc>
                <a:spcPct val="135000"/>
              </a:lnSpc>
              <a:defRPr/>
            </a:lvl4pPr>
            <a:lvl5pPr>
              <a:lnSpc>
                <a:spcPct val="135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4" y="1198563"/>
            <a:ext cx="4102100" cy="48942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9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7" y="333379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5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5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800" baseline="-25000" dirty="0"/>
              <a:t>Steinbuch Centre for Computing</a:t>
            </a:r>
            <a:endParaRPr lang="en-US" altLang="de-DE" sz="8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7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506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506" b="1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4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506"/>
            </a:lvl1pPr>
          </a:lstStyle>
          <a:p>
            <a:endParaRPr lang="de-DE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7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9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8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9pPr>
    </p:titleStyle>
    <p:bodyStyle>
      <a:lvl1pPr marL="176808" indent="-176808" algn="l" rtl="0" eaLnBrk="1" fontAlgn="base" hangingPunct="1">
        <a:lnSpc>
          <a:spcPct val="135000"/>
        </a:lnSpc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698" indent="-176808" algn="l" rtl="0" eaLnBrk="1" fontAlgn="base" hangingPunct="1">
        <a:lnSpc>
          <a:spcPct val="135000"/>
        </a:lnSpc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chemeClr val="tx1"/>
          </a:solidFill>
          <a:latin typeface="+mn-lt"/>
        </a:defRPr>
      </a:lvl2pPr>
      <a:lvl3pPr marL="680442" indent="-155377" algn="l" rtl="0" eaLnBrk="1" fontAlgn="base" hangingPunct="1">
        <a:lnSpc>
          <a:spcPct val="135000"/>
        </a:lnSpc>
        <a:spcBef>
          <a:spcPct val="20000"/>
        </a:spcBef>
        <a:spcAft>
          <a:spcPct val="0"/>
        </a:spcAft>
        <a:buBlip>
          <a:blip r:embed="rId20"/>
        </a:buBlip>
        <a:defRPr sz="1200">
          <a:solidFill>
            <a:schemeClr val="tx1"/>
          </a:solidFill>
          <a:latin typeface="+mn-lt"/>
        </a:defRPr>
      </a:lvl3pPr>
      <a:lvl4pPr marL="932260" indent="-155377" algn="l" rtl="0" eaLnBrk="1" fontAlgn="base" hangingPunct="1">
        <a:lnSpc>
          <a:spcPct val="135000"/>
        </a:lnSpc>
        <a:spcBef>
          <a:spcPct val="20000"/>
        </a:spcBef>
        <a:spcAft>
          <a:spcPct val="0"/>
        </a:spcAft>
        <a:buBlip>
          <a:blip r:embed="rId20"/>
        </a:buBlip>
        <a:defRPr sz="1200">
          <a:solidFill>
            <a:schemeClr val="tx1"/>
          </a:solidFill>
          <a:latin typeface="+mn-lt"/>
        </a:defRPr>
      </a:lvl4pPr>
      <a:lvl5pPr marL="1178719" indent="-155377" algn="l" rtl="0" eaLnBrk="1" fontAlgn="base" hangingPunct="1">
        <a:lnSpc>
          <a:spcPct val="135000"/>
        </a:lnSpc>
        <a:spcBef>
          <a:spcPct val="20000"/>
        </a:spcBef>
        <a:spcAft>
          <a:spcPct val="0"/>
        </a:spcAft>
        <a:buBlip>
          <a:blip r:embed="rId20"/>
        </a:buBlip>
        <a:defRPr sz="12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1"/>
        </a:buBlip>
        <a:defRPr sz="788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1"/>
        </a:buBlip>
        <a:defRPr sz="788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1"/>
        </a:buBlip>
        <a:defRPr sz="788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1"/>
        </a:buBlip>
        <a:defRPr sz="78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7" y="333379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5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5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800" baseline="-25000" dirty="0" err="1"/>
              <a:t>Steinbuch</a:t>
            </a:r>
            <a:r>
              <a:rPr lang="en-US" altLang="de-DE" sz="800" baseline="-25000" dirty="0"/>
              <a:t> Centre for Computing</a:t>
            </a:r>
            <a:endParaRPr lang="en-US" altLang="de-DE" sz="8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7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506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506" b="1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4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506"/>
            </a:lvl1pPr>
          </a:lstStyle>
          <a:p>
            <a:endParaRPr lang="de-DE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7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440A-D287-4C1D-A9F4-9FC77770E586}" type="datetimeFigureOut">
              <a:rPr lang="de-DE" smtClean="0"/>
              <a:t>29.03.2016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5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tx2"/>
          </a:solidFill>
          <a:latin typeface="Arial" charset="0"/>
        </a:defRPr>
      </a:lvl9pPr>
    </p:titleStyle>
    <p:bodyStyle>
      <a:lvl1pPr marL="176808" indent="-17680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698" indent="-17680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2pPr>
      <a:lvl3pPr marL="680442" indent="-15537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</a:defRPr>
      </a:lvl3pPr>
      <a:lvl4pPr marL="932260" indent="-15537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</a:defRPr>
      </a:lvl4pPr>
      <a:lvl5pPr marL="1178719" indent="-15537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788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788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788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78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nugh.de:8080/" TargetMode="External"/><Relationship Id="rId2" Type="http://schemas.openxmlformats.org/officeDocument/2006/relationships/hyperlink" Target="https://github.com/rootj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otj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uxrepo.com/icon/database-by-linecons" TargetMode="External"/><Relationship Id="rId3" Type="http://schemas.openxmlformats.org/officeDocument/2006/relationships/hyperlink" Target="https://indico.cern.ch/event/395198/attachments/791523/1084984/ROOT_Summer_Student_Tutorial_2015.pdf" TargetMode="External"/><Relationship Id="rId7" Type="http://schemas.openxmlformats.org/officeDocument/2006/relationships/hyperlink" Target="https://root.cern.ch/rootshower00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exortech/presentations/blob/master/promise_of_node/img/v8.png" TargetMode="External"/><Relationship Id="rId11" Type="http://schemas.openxmlformats.org/officeDocument/2006/relationships/hyperlink" Target="http://axel.web.cern.ch/axel/images/portfolio/modals/logo_full-plus-text-hor.png" TargetMode="External"/><Relationship Id="rId5" Type="http://schemas.openxmlformats.org/officeDocument/2006/relationships/hyperlink" Target="https://upload.wikimedia.org/wikipedia/commons/d/d9/Node.js_logo.svg" TargetMode="External"/><Relationship Id="rId10" Type="http://schemas.openxmlformats.org/officeDocument/2006/relationships/hyperlink" Target="http://jestingstock.com/image-computer-icon.html" TargetMode="External"/><Relationship Id="rId4" Type="http://schemas.openxmlformats.org/officeDocument/2006/relationships/hyperlink" Target="https://root.cern.ch/application-domains" TargetMode="External"/><Relationship Id="rId9" Type="http://schemas.openxmlformats.org/officeDocument/2006/relationships/hyperlink" Target="http://www.iconarchive.com/show/outline-icons-by-iconsmind/Server-icon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Logo" TargetMode="External"/><Relationship Id="rId2" Type="http://schemas.openxmlformats.org/officeDocument/2006/relationships/hyperlink" Target="https://octodex.github.com/images/octobiwan.jp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s.libuv.org/en/v1.x/_static/logo.png" TargetMode="External"/><Relationship Id="rId4" Type="http://schemas.openxmlformats.org/officeDocument/2006/relationships/hyperlink" Target="http://www.geekherocomic.com/2008/11/10/the-price-of-continuous-integr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39467" y="1759949"/>
            <a:ext cx="6292453" cy="4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1650" b="1" dirty="0" err="1">
                <a:solidFill>
                  <a:schemeClr val="tx2"/>
                </a:solidFill>
              </a:rPr>
              <a:t>rootJS</a:t>
            </a:r>
            <a:r>
              <a:rPr lang="de-DE" sz="1650" b="1" dirty="0">
                <a:solidFill>
                  <a:schemeClr val="tx2"/>
                </a:solidFill>
              </a:rPr>
              <a:t> – Node.js </a:t>
            </a:r>
            <a:r>
              <a:rPr lang="de-DE" sz="1650" b="1" dirty="0" err="1">
                <a:solidFill>
                  <a:schemeClr val="tx2"/>
                </a:solidFill>
              </a:rPr>
              <a:t>bindings</a:t>
            </a:r>
            <a:r>
              <a:rPr lang="de-DE" sz="1650" b="1" dirty="0">
                <a:solidFill>
                  <a:schemeClr val="tx2"/>
                </a:solidFill>
              </a:rPr>
              <a:t> </a:t>
            </a:r>
            <a:r>
              <a:rPr lang="de-DE" sz="1650" b="1" dirty="0" err="1">
                <a:solidFill>
                  <a:schemeClr val="tx2"/>
                </a:solidFill>
              </a:rPr>
              <a:t>for</a:t>
            </a:r>
            <a:r>
              <a:rPr lang="de-DE" sz="1650" b="1" dirty="0">
                <a:solidFill>
                  <a:schemeClr val="tx2"/>
                </a:solidFill>
              </a:rPr>
              <a:t> ROOT 6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40656" y="2220889"/>
            <a:ext cx="6278166" cy="60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200" dirty="0">
                <a:solidFill>
                  <a:srgbClr val="000000"/>
                </a:solidFill>
              </a:rPr>
              <a:t>PSE – Software Engineering Practice</a:t>
            </a:r>
          </a:p>
          <a:p>
            <a:endParaRPr lang="de-DE" sz="1200" dirty="0">
              <a:solidFill>
                <a:srgbClr val="000000"/>
              </a:solidFill>
            </a:endParaRPr>
          </a:p>
          <a:p>
            <a:r>
              <a:rPr lang="de-DE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J. Schwabe, C. Haas, T. Beffart, M. Früh, S. Rajgopal, C. Wolff</a:t>
            </a:r>
          </a:p>
        </p:txBody>
      </p:sp>
    </p:spTree>
    <p:extLst>
      <p:ext uri="{BB962C8B-B14F-4D97-AF65-F5344CB8AC3E}">
        <p14:creationId xmlns:p14="http://schemas.microsoft.com/office/powerpoint/2010/main" val="412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</a:t>
            </a:r>
            <a:r>
              <a:rPr lang="de-DE" dirty="0" err="1"/>
              <a:t>Recap</a:t>
            </a:r>
            <a:r>
              <a:rPr lang="de-DE" dirty="0"/>
              <a:t> –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Elicitation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viewer</a:t>
            </a:r>
            <a:endParaRPr lang="de-DE" dirty="0"/>
          </a:p>
          <a:p>
            <a:pPr lvl="1"/>
            <a:r>
              <a:rPr lang="de-DE" sz="1425" dirty="0" err="1"/>
              <a:t>Visualizes</a:t>
            </a:r>
            <a:r>
              <a:rPr lang="de-DE" sz="1425" dirty="0"/>
              <a:t> experimental </a:t>
            </a:r>
            <a:r>
              <a:rPr lang="de-DE" sz="1425" dirty="0" err="1"/>
              <a:t>data</a:t>
            </a:r>
            <a:endParaRPr lang="de-DE" sz="1425" dirty="0"/>
          </a:p>
          <a:p>
            <a:pPr lvl="1"/>
            <a:r>
              <a:rPr lang="de-DE" sz="1425" dirty="0" err="1"/>
              <a:t>Standalone</a:t>
            </a:r>
            <a:r>
              <a:rPr lang="de-DE" sz="1425" dirty="0"/>
              <a:t> ROOT </a:t>
            </a:r>
            <a:r>
              <a:rPr lang="de-DE" sz="1425" dirty="0" err="1"/>
              <a:t>application</a:t>
            </a:r>
            <a:endParaRPr lang="de-DE" sz="1425" dirty="0"/>
          </a:p>
          <a:p>
            <a:pPr lvl="1"/>
            <a:r>
              <a:rPr lang="de-DE" sz="1425" dirty="0"/>
              <a:t>Needs ROOT </a:t>
            </a:r>
            <a:r>
              <a:rPr lang="de-DE" sz="1425" dirty="0" err="1"/>
              <a:t>and</a:t>
            </a:r>
            <a:r>
              <a:rPr lang="de-DE" sz="1425" dirty="0"/>
              <a:t> </a:t>
            </a:r>
            <a:r>
              <a:rPr lang="de-DE" sz="1425" dirty="0" err="1"/>
              <a:t>dependencies</a:t>
            </a:r>
            <a:r>
              <a:rPr lang="de-DE" sz="1425" dirty="0"/>
              <a:t> </a:t>
            </a:r>
            <a:r>
              <a:rPr lang="de-DE" sz="1425" dirty="0" err="1"/>
              <a:t>installed</a:t>
            </a:r>
            <a:endParaRPr lang="de-DE" sz="1425" dirty="0"/>
          </a:p>
          <a:p>
            <a:pPr lvl="1"/>
            <a:r>
              <a:rPr lang="de-DE" sz="1425" dirty="0"/>
              <a:t>Needs </a:t>
            </a:r>
            <a:r>
              <a:rPr lang="de-DE" sz="1425" dirty="0" err="1"/>
              <a:t>access</a:t>
            </a:r>
            <a:r>
              <a:rPr lang="de-DE" sz="1425" dirty="0"/>
              <a:t> </a:t>
            </a:r>
            <a:r>
              <a:rPr lang="de-DE" sz="1425" dirty="0" err="1"/>
              <a:t>to</a:t>
            </a:r>
            <a:r>
              <a:rPr lang="de-DE" sz="1425" dirty="0"/>
              <a:t> </a:t>
            </a:r>
            <a:r>
              <a:rPr lang="de-DE" sz="1425" dirty="0" err="1"/>
              <a:t>data</a:t>
            </a:r>
            <a:r>
              <a:rPr lang="de-DE" sz="1425" dirty="0"/>
              <a:t> </a:t>
            </a:r>
            <a:r>
              <a:rPr lang="de-DE" sz="1425" dirty="0" err="1"/>
              <a:t>sources</a:t>
            </a:r>
            <a:endParaRPr lang="de-DE" sz="1425" dirty="0"/>
          </a:p>
          <a:p>
            <a:pPr marL="267890" lvl="1" indent="0">
              <a:buNone/>
            </a:pPr>
            <a:r>
              <a:rPr lang="de-DE" sz="1425" dirty="0">
                <a:sym typeface="Wingdings" panose="05000000000000000000" pitchFamily="2" charset="2"/>
              </a:rPr>
              <a:t> Limited </a:t>
            </a:r>
            <a:r>
              <a:rPr lang="de-DE" sz="1425" dirty="0" err="1">
                <a:sym typeface="Wingdings" panose="05000000000000000000" pitchFamily="2" charset="2"/>
              </a:rPr>
              <a:t>portability</a:t>
            </a:r>
            <a:endParaRPr lang="de-DE" sz="1425" dirty="0"/>
          </a:p>
          <a:p>
            <a:pPr lvl="1"/>
            <a:endParaRPr lang="de-DE" sz="1425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55" y="1629000"/>
            <a:ext cx="4536715" cy="37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</a:t>
            </a:r>
            <a:r>
              <a:rPr lang="de-DE" dirty="0" err="1"/>
              <a:t>Recap</a:t>
            </a:r>
            <a:r>
              <a:rPr lang="de-DE" dirty="0"/>
              <a:t> –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Elicitation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/ Server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rootJS</a:t>
            </a:r>
            <a:endParaRPr lang="de-DE" dirty="0"/>
          </a:p>
          <a:p>
            <a:pPr lvl="1"/>
            <a:r>
              <a:rPr lang="de-DE" dirty="0"/>
              <a:t>Server </a:t>
            </a:r>
            <a:r>
              <a:rPr lang="en-US" dirty="0"/>
              <a:t>runs</a:t>
            </a:r>
            <a:r>
              <a:rPr lang="de-DE" dirty="0"/>
              <a:t> ROOT and dependencies, rootJS</a:t>
            </a:r>
          </a:p>
          <a:p>
            <a:pPr lvl="1"/>
            <a:r>
              <a:rPr lang="de-DE" dirty="0"/>
              <a:t>Client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modern web </a:t>
            </a:r>
            <a:r>
              <a:rPr lang="de-DE" dirty="0" err="1"/>
              <a:t>browser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heavy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on </a:t>
            </a:r>
            <a:r>
              <a:rPr lang="de-DE" dirty="0" err="1"/>
              <a:t>client</a:t>
            </a:r>
            <a:endParaRPr lang="de-DE" dirty="0"/>
          </a:p>
          <a:p>
            <a:pPr lvl="1"/>
            <a:endParaRPr lang="de-DE" sz="1425" dirty="0"/>
          </a:p>
        </p:txBody>
      </p:sp>
      <p:pic>
        <p:nvPicPr>
          <p:cNvPr id="1026" name="Picture 2" descr="http://uxrepo.com/static/icon-sets/linecons/png32/256/000000/database-256-0000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3249000"/>
            <a:ext cx="716100" cy="8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668" y="4067400"/>
            <a:ext cx="1350962" cy="1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rodd.com/images12/computer-icon2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81" y="3958699"/>
            <a:ext cx="2658242" cy="15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92297" y="5418362"/>
            <a:ext cx="267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ROOT + </a:t>
            </a:r>
            <a:r>
              <a:rPr lang="de-DE" dirty="0" err="1"/>
              <a:t>dependencies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rootJS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32502" y="5415481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Clients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1561" y="4067400"/>
            <a:ext cx="159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sources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512000" y="3609000"/>
            <a:ext cx="1044668" cy="6430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1028" idx="3"/>
            <a:endCxn id="1032" idx="1"/>
          </p:cNvCxnSpPr>
          <p:nvPr/>
        </p:nvCxnSpPr>
        <p:spPr>
          <a:xfrm>
            <a:off x="3907630" y="4742881"/>
            <a:ext cx="206575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79"/>
          <p:cNvGrpSpPr/>
          <p:nvPr/>
        </p:nvGrpSpPr>
        <p:grpSpPr>
          <a:xfrm>
            <a:off x="982541" y="1003690"/>
            <a:ext cx="7178919" cy="4850621"/>
            <a:chOff x="252000" y="1269000"/>
            <a:chExt cx="5823499" cy="4088825"/>
          </a:xfrm>
        </p:grpSpPr>
        <p:sp>
          <p:nvSpPr>
            <p:cNvPr id="17" name="Abgerundetes Rechteck 8"/>
            <p:cNvSpPr/>
            <p:nvPr/>
          </p:nvSpPr>
          <p:spPr>
            <a:xfrm>
              <a:off x="2952000" y="3429000"/>
              <a:ext cx="1323499" cy="488825"/>
            </a:xfrm>
            <a:prstGeom prst="roundRect">
              <a:avLst/>
            </a:prstGeom>
            <a:ln>
              <a:solidFill>
                <a:srgbClr val="006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Implementation</a:t>
              </a:r>
            </a:p>
          </p:txBody>
        </p:sp>
        <p:sp>
          <p:nvSpPr>
            <p:cNvPr id="18" name="Abgerundetes Rechteck 38"/>
            <p:cNvSpPr/>
            <p:nvPr/>
          </p:nvSpPr>
          <p:spPr>
            <a:xfrm>
              <a:off x="3852000" y="4149000"/>
              <a:ext cx="1323499" cy="488825"/>
            </a:xfrm>
            <a:prstGeom prst="roundRect">
              <a:avLst/>
            </a:prstGeom>
            <a:ln>
              <a:solidFill>
                <a:srgbClr val="006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Testing</a:t>
              </a:r>
              <a:r>
                <a:rPr lang="de-DE" sz="1600" dirty="0"/>
                <a:t> &amp; Integration</a:t>
              </a:r>
            </a:p>
          </p:txBody>
        </p:sp>
        <p:sp>
          <p:nvSpPr>
            <p:cNvPr id="19" name="Abgerundetes Rechteck 39"/>
            <p:cNvSpPr/>
            <p:nvPr/>
          </p:nvSpPr>
          <p:spPr>
            <a:xfrm>
              <a:off x="4752000" y="48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Operation &amp; Maintenance</a:t>
              </a:r>
            </a:p>
          </p:txBody>
        </p:sp>
        <p:sp>
          <p:nvSpPr>
            <p:cNvPr id="20" name="Abgerundetes Rechteck 40"/>
            <p:cNvSpPr/>
            <p:nvPr/>
          </p:nvSpPr>
          <p:spPr>
            <a:xfrm>
              <a:off x="2052000" y="2709000"/>
              <a:ext cx="1323499" cy="48882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 Design</a:t>
              </a:r>
            </a:p>
          </p:txBody>
        </p:sp>
        <p:sp>
          <p:nvSpPr>
            <p:cNvPr id="21" name="Abgerundetes Rechteck 41"/>
            <p:cNvSpPr/>
            <p:nvPr/>
          </p:nvSpPr>
          <p:spPr>
            <a:xfrm>
              <a:off x="1152000" y="198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Requirement</a:t>
              </a:r>
              <a:r>
                <a:rPr lang="de-DE" sz="1600" dirty="0"/>
                <a:t> </a:t>
              </a:r>
              <a:r>
                <a:rPr lang="de-DE" sz="1600" dirty="0" err="1"/>
                <a:t>Elicitation</a:t>
              </a:r>
              <a:endParaRPr lang="de-DE" sz="1600" dirty="0"/>
            </a:p>
          </p:txBody>
        </p:sp>
        <p:sp>
          <p:nvSpPr>
            <p:cNvPr id="22" name="Abgerundetes Rechteck 42"/>
            <p:cNvSpPr/>
            <p:nvPr/>
          </p:nvSpPr>
          <p:spPr>
            <a:xfrm>
              <a:off x="252000" y="12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Analysis</a:t>
              </a:r>
            </a:p>
          </p:txBody>
        </p:sp>
        <p:cxnSp>
          <p:nvCxnSpPr>
            <p:cNvPr id="23" name="Gewinkelter Verbinder 45"/>
            <p:cNvCxnSpPr>
              <a:stCxn id="22" idx="3"/>
              <a:endCxn id="21" idx="0"/>
            </p:cNvCxnSpPr>
            <p:nvPr/>
          </p:nvCxnSpPr>
          <p:spPr>
            <a:xfrm>
              <a:off x="1575499" y="151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r Verbinder 66"/>
            <p:cNvCxnSpPr>
              <a:stCxn id="21" idx="3"/>
              <a:endCxn id="20" idx="0"/>
            </p:cNvCxnSpPr>
            <p:nvPr/>
          </p:nvCxnSpPr>
          <p:spPr>
            <a:xfrm>
              <a:off x="2475499" y="223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r Verbinder 70"/>
            <p:cNvCxnSpPr>
              <a:stCxn id="20" idx="3"/>
              <a:endCxn id="17" idx="0"/>
            </p:cNvCxnSpPr>
            <p:nvPr/>
          </p:nvCxnSpPr>
          <p:spPr>
            <a:xfrm>
              <a:off x="3375499" y="295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r Verbinder 73"/>
            <p:cNvCxnSpPr>
              <a:stCxn id="17" idx="3"/>
              <a:endCxn id="18" idx="0"/>
            </p:cNvCxnSpPr>
            <p:nvPr/>
          </p:nvCxnSpPr>
          <p:spPr>
            <a:xfrm>
              <a:off x="4275499" y="367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winkelter Verbinder 76"/>
            <p:cNvCxnSpPr>
              <a:stCxn id="18" idx="3"/>
              <a:endCxn id="19" idx="0"/>
            </p:cNvCxnSpPr>
            <p:nvPr/>
          </p:nvCxnSpPr>
          <p:spPr>
            <a:xfrm>
              <a:off x="5175499" y="439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2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Phase </a:t>
            </a:r>
            <a:r>
              <a:rPr lang="en-US" sz="2400" dirty="0"/>
              <a:t>Recap</a:t>
            </a:r>
            <a:r>
              <a:rPr lang="de-DE" sz="2400" dirty="0"/>
              <a:t> –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242" y="942973"/>
            <a:ext cx="4827907" cy="5313484"/>
          </a:xfrm>
        </p:spPr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encapsulation</a:t>
            </a:r>
            <a:endParaRPr lang="de-DE" dirty="0"/>
          </a:p>
          <a:p>
            <a:pPr lvl="1"/>
            <a:r>
              <a:rPr lang="de-DE" dirty="0"/>
              <a:t>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via </a:t>
            </a:r>
            <a:r>
              <a:rPr lang="de-DE" dirty="0" err="1"/>
              <a:t>callbacks</a:t>
            </a:r>
            <a:endParaRPr lang="de-DE" dirty="0"/>
          </a:p>
          <a:p>
            <a:r>
              <a:rPr lang="de-DE" dirty="0"/>
              <a:t>fundamental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  <a:p>
            <a:pPr lvl="1"/>
            <a:r>
              <a:rPr lang="de-DE" dirty="0"/>
              <a:t>different type </a:t>
            </a:r>
            <a:r>
              <a:rPr lang="de-DE" dirty="0" err="1"/>
              <a:t>systems</a:t>
            </a:r>
            <a:r>
              <a:rPr lang="de-DE" dirty="0"/>
              <a:t> (</a:t>
            </a:r>
            <a:r>
              <a:rPr lang="de-DE" dirty="0" err="1"/>
              <a:t>dynamic</a:t>
            </a:r>
            <a:r>
              <a:rPr lang="de-DE" dirty="0"/>
              <a:t> vs. </a:t>
            </a:r>
            <a:r>
              <a:rPr lang="de-DE" dirty="0" err="1"/>
              <a:t>static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prototype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?</a:t>
            </a:r>
          </a:p>
          <a:p>
            <a:r>
              <a:rPr lang="de-DE" dirty="0"/>
              <a:t>Task: „</a:t>
            </a:r>
            <a:r>
              <a:rPr lang="de-DE" dirty="0" err="1"/>
              <a:t>write</a:t>
            </a:r>
            <a:r>
              <a:rPr lang="de-DE" dirty="0"/>
              <a:t> an </a:t>
            </a:r>
            <a:r>
              <a:rPr lang="de-DE" dirty="0" err="1"/>
              <a:t>adapter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software</a:t>
            </a:r>
            <a:r>
              <a:rPr lang="de-DE" dirty="0"/>
              <a:t> design </a:t>
            </a:r>
            <a:r>
              <a:rPr lang="de-DE" dirty="0" err="1"/>
              <a:t>pattern</a:t>
            </a:r>
            <a:endParaRPr lang="de-DE" dirty="0"/>
          </a:p>
          <a:p>
            <a:pPr lvl="1"/>
            <a:r>
              <a:rPr lang="en-US" dirty="0"/>
              <a:t>help incompatible interfaces to work together</a:t>
            </a:r>
            <a:endParaRPr lang="de-DE" dirty="0"/>
          </a:p>
          <a:p>
            <a:r>
              <a:rPr lang="de-DE" dirty="0"/>
              <a:t>Environment:</a:t>
            </a:r>
          </a:p>
          <a:p>
            <a:pPr lvl="1"/>
            <a:r>
              <a:rPr lang="de-DE" dirty="0"/>
              <a:t>v8 API:</a:t>
            </a:r>
          </a:p>
          <a:p>
            <a:pPr lvl="2"/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exposure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callback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ROOT RTTI-interface</a:t>
            </a:r>
          </a:p>
          <a:p>
            <a:pPr lvl="2"/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namespace</a:t>
            </a:r>
            <a:r>
              <a:rPr lang="de-DE" dirty="0"/>
              <a:t>, global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member</a:t>
            </a:r>
            <a:r>
              <a:rPr lang="de-DE" dirty="0"/>
              <a:t> variable </a:t>
            </a:r>
            <a:r>
              <a:rPr lang="de-DE" dirty="0" err="1"/>
              <a:t>information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509" y="5409000"/>
            <a:ext cx="2284832" cy="69238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23" y="840095"/>
            <a:ext cx="2002209" cy="541221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6011998" y="1523092"/>
            <a:ext cx="1719762" cy="3626021"/>
            <a:chOff x="6510247" y="1594404"/>
            <a:chExt cx="1533103" cy="3508929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3531" y="2176773"/>
              <a:ext cx="1177941" cy="1177561"/>
            </a:xfrm>
            <a:prstGeom prst="rect">
              <a:avLst/>
            </a:prstGeom>
          </p:spPr>
        </p:pic>
        <p:sp>
          <p:nvSpPr>
            <p:cNvPr id="17" name="Abgerundetes Rechteck 16"/>
            <p:cNvSpPr/>
            <p:nvPr/>
          </p:nvSpPr>
          <p:spPr>
            <a:xfrm>
              <a:off x="6510247" y="4037473"/>
              <a:ext cx="1533103" cy="3573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RTTI</a:t>
              </a:r>
            </a:p>
            <a:p>
              <a:pPr algn="ctr"/>
              <a:r>
                <a:rPr lang="de-DE" sz="900" dirty="0"/>
                <a:t>CLING | CINT</a:t>
              </a:r>
            </a:p>
          </p:txBody>
        </p:sp>
        <p:sp>
          <p:nvSpPr>
            <p:cNvPr id="22" name="Pfeil nach oben und unten 21"/>
            <p:cNvSpPr/>
            <p:nvPr/>
          </p:nvSpPr>
          <p:spPr>
            <a:xfrm>
              <a:off x="7105348" y="3307662"/>
              <a:ext cx="342900" cy="5926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3" name="Pfeil nach oben und unten 22"/>
            <p:cNvSpPr/>
            <p:nvPr/>
          </p:nvSpPr>
          <p:spPr>
            <a:xfrm>
              <a:off x="7115196" y="4510720"/>
              <a:ext cx="342900" cy="5926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4" name="Pfeil nach oben und unten 23"/>
            <p:cNvSpPr/>
            <p:nvPr/>
          </p:nvSpPr>
          <p:spPr>
            <a:xfrm>
              <a:off x="7104405" y="1594404"/>
              <a:ext cx="342900" cy="5926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858045" y="1523092"/>
            <a:ext cx="2025549" cy="3626021"/>
            <a:chOff x="5854742" y="1566028"/>
            <a:chExt cx="2825558" cy="3576612"/>
          </a:xfrm>
        </p:grpSpPr>
        <p:sp>
          <p:nvSpPr>
            <p:cNvPr id="33" name="Legende mit Pfeil nach links und rechts 32"/>
            <p:cNvSpPr/>
            <p:nvPr/>
          </p:nvSpPr>
          <p:spPr>
            <a:xfrm rot="5400000">
              <a:off x="5479215" y="1941555"/>
              <a:ext cx="3576612" cy="2825558"/>
            </a:xfrm>
            <a:prstGeom prst="leftRightArrowCallout">
              <a:avLst>
                <a:gd name="adj1" fmla="val 20965"/>
                <a:gd name="adj2" fmla="val 24364"/>
                <a:gd name="adj3" fmla="val 13473"/>
                <a:gd name="adj4" fmla="val 592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922297" y="2328732"/>
              <a:ext cx="2690446" cy="2081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de-DE" sz="2000" dirty="0"/>
                <a:t>JavaScript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de-DE" sz="2000" dirty="0"/>
                <a:t>↑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de-DE" sz="2000" b="1" dirty="0"/>
                <a:t>rootJS</a:t>
              </a:r>
              <a:endParaRPr lang="de-DE" sz="1100" b="1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de-DE" sz="2000" dirty="0"/>
                <a:t>↓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de-DE" sz="2000" dirty="0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2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Design – Requirements Realization</a:t>
            </a: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386485" y="4593672"/>
            <a:ext cx="2748467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5744" indent="-235744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931" indent="-235744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907256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3pPr>
            <a:lvl4pPr marL="1243013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4pPr>
            <a:lvl5pPr marL="1571625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/>
              <a:t>provide</a:t>
            </a:r>
            <a:r>
              <a:rPr lang="de-DE" sz="1400" kern="0" dirty="0"/>
              <a:t> </a:t>
            </a:r>
            <a:r>
              <a:rPr lang="de-DE" sz="1400" kern="0" dirty="0" err="1"/>
              <a:t>async</a:t>
            </a:r>
            <a:r>
              <a:rPr lang="de-DE" sz="1400" kern="0" dirty="0"/>
              <a:t> </a:t>
            </a:r>
            <a:r>
              <a:rPr lang="de-DE" sz="1400" kern="0" dirty="0" err="1"/>
              <a:t>call</a:t>
            </a:r>
            <a:r>
              <a:rPr lang="de-DE" sz="1400" kern="0" dirty="0"/>
              <a:t> </a:t>
            </a:r>
            <a:r>
              <a:rPr lang="de-DE" sz="1400" kern="0" dirty="0" err="1"/>
              <a:t>context</a:t>
            </a:r>
            <a:r>
              <a:rPr lang="de-DE" sz="1400" kern="0" dirty="0"/>
              <a:t> </a:t>
            </a:r>
            <a:r>
              <a:rPr lang="de-DE" sz="1400" kern="0" dirty="0" err="1"/>
              <a:t>before</a:t>
            </a:r>
            <a:r>
              <a:rPr lang="de-DE" sz="1400" kern="0" dirty="0"/>
              <a:t> </a:t>
            </a:r>
            <a:r>
              <a:rPr lang="de-DE" sz="1400" kern="0" dirty="0" err="1"/>
              <a:t>forwarding</a:t>
            </a:r>
            <a:r>
              <a:rPr lang="de-DE" sz="1400" kern="0" dirty="0"/>
              <a:t> </a:t>
            </a:r>
            <a:r>
              <a:rPr lang="de-DE" sz="1400" kern="0" dirty="0" err="1"/>
              <a:t>to</a:t>
            </a:r>
            <a:r>
              <a:rPr lang="de-DE" sz="1400" kern="0" dirty="0"/>
              <a:t> RTTI API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432000" y="1457998"/>
            <a:ext cx="1491971" cy="398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init</a:t>
            </a:r>
            <a:endParaRPr lang="de-DE" sz="16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844444" y="1357870"/>
            <a:ext cx="1455100" cy="59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callback</a:t>
            </a:r>
            <a:endParaRPr lang="de-DE" sz="1400" dirty="0"/>
          </a:p>
          <a:p>
            <a:pPr algn="ctr"/>
            <a:r>
              <a:rPr lang="de-DE" sz="1400" dirty="0" err="1"/>
              <a:t>handling</a:t>
            </a:r>
            <a:endParaRPr lang="de-DE" sz="1400" dirty="0"/>
          </a:p>
        </p:txBody>
      </p:sp>
      <p:cxnSp>
        <p:nvCxnSpPr>
          <p:cNvPr id="37" name="Gerade Verbindung mit Pfeil 36"/>
          <p:cNvCxnSpPr>
            <a:stCxn id="35" idx="3"/>
            <a:endCxn id="36" idx="1"/>
          </p:cNvCxnSpPr>
          <p:nvPr/>
        </p:nvCxnSpPr>
        <p:spPr>
          <a:xfrm flipV="1">
            <a:off x="1923971" y="1656908"/>
            <a:ext cx="1920472" cy="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432000" y="3980267"/>
            <a:ext cx="1687987" cy="42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calls</a:t>
            </a:r>
            <a:endParaRPr lang="de-DE" sz="14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609060" y="3980271"/>
            <a:ext cx="1925867" cy="4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object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endParaRPr lang="de-DE" sz="14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6795449" y="4008057"/>
            <a:ext cx="1793914" cy="398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object</a:t>
            </a:r>
            <a:r>
              <a:rPr lang="de-DE" sz="1400" dirty="0"/>
              <a:t> </a:t>
            </a:r>
            <a:r>
              <a:rPr lang="de-DE" sz="1400" dirty="0" err="1"/>
              <a:t>creation</a:t>
            </a:r>
            <a:endParaRPr lang="de-DE" sz="1400" dirty="0"/>
          </a:p>
        </p:txBody>
      </p:sp>
      <p:cxnSp>
        <p:nvCxnSpPr>
          <p:cNvPr id="42" name="Gerade Verbindung mit Pfeil 41"/>
          <p:cNvCxnSpPr>
            <a:stCxn id="40" idx="0"/>
            <a:endCxn id="36" idx="2"/>
          </p:cNvCxnSpPr>
          <p:nvPr/>
        </p:nvCxnSpPr>
        <p:spPr>
          <a:xfrm flipV="1">
            <a:off x="4571994" y="1955945"/>
            <a:ext cx="0" cy="2024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r Verbinder 42"/>
          <p:cNvCxnSpPr>
            <a:stCxn id="38" idx="0"/>
            <a:endCxn id="36" idx="1"/>
          </p:cNvCxnSpPr>
          <p:nvPr/>
        </p:nvCxnSpPr>
        <p:spPr>
          <a:xfrm rot="5400000" flipH="1" flipV="1">
            <a:off x="1398540" y="1534363"/>
            <a:ext cx="2323359" cy="25684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krümmter Verbinder 43"/>
          <p:cNvCxnSpPr>
            <a:stCxn id="36" idx="3"/>
            <a:endCxn id="41" idx="0"/>
          </p:cNvCxnSpPr>
          <p:nvPr/>
        </p:nvCxnSpPr>
        <p:spPr>
          <a:xfrm>
            <a:off x="5299544" y="1656908"/>
            <a:ext cx="2392863" cy="235114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732000" y="4593672"/>
            <a:ext cx="2160000" cy="65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5744" indent="-235744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931" indent="-235744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907256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3pPr>
            <a:lvl4pPr marL="1243013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4pPr>
            <a:lvl5pPr marL="1571625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9pPr>
          </a:lstStyle>
          <a:p>
            <a:pPr marL="235744" lvl="1">
              <a:buBlip>
                <a:blip r:embed="rId3"/>
              </a:buBlip>
            </a:pPr>
            <a:r>
              <a:rPr lang="de-DE" sz="1400" kern="0" dirty="0" err="1"/>
              <a:t>forward</a:t>
            </a:r>
            <a:r>
              <a:rPr lang="de-DE" sz="1400" kern="0" dirty="0"/>
              <a:t> </a:t>
            </a:r>
            <a:r>
              <a:rPr lang="de-DE" sz="1400" kern="0" dirty="0" err="1"/>
              <a:t>constructor</a:t>
            </a:r>
            <a:r>
              <a:rPr lang="de-DE" sz="1400" kern="0" dirty="0"/>
              <a:t> </a:t>
            </a:r>
            <a:r>
              <a:rPr lang="de-DE" sz="1400" kern="0" dirty="0" err="1"/>
              <a:t>calls</a:t>
            </a:r>
            <a:endParaRPr lang="de-DE" sz="1400" kern="0" dirty="0"/>
          </a:p>
          <a:p>
            <a:r>
              <a:rPr lang="de-DE" sz="1400" kern="0" dirty="0" err="1"/>
              <a:t>encapsulate</a:t>
            </a:r>
            <a:r>
              <a:rPr lang="de-DE" sz="1400" kern="0" dirty="0"/>
              <a:t> </a:t>
            </a:r>
            <a:r>
              <a:rPr lang="de-DE" sz="1400" kern="0" dirty="0" err="1"/>
              <a:t>construced</a:t>
            </a:r>
            <a:r>
              <a:rPr lang="de-DE" sz="1400" kern="0" dirty="0"/>
              <a:t> </a:t>
            </a:r>
            <a:r>
              <a:rPr lang="de-DE" sz="1400" kern="0" dirty="0" err="1"/>
              <a:t>objects</a:t>
            </a:r>
            <a:r>
              <a:rPr lang="de-DE" sz="1400" kern="0" dirty="0"/>
              <a:t> </a:t>
            </a:r>
            <a:r>
              <a:rPr lang="de-DE" sz="1400" kern="0" dirty="0" err="1"/>
              <a:t>for</a:t>
            </a:r>
            <a:r>
              <a:rPr lang="de-DE" sz="1400" kern="0" dirty="0"/>
              <a:t> </a:t>
            </a:r>
            <a:r>
              <a:rPr lang="de-DE" sz="1400" kern="0" dirty="0" err="1"/>
              <a:t>exposure</a:t>
            </a:r>
            <a:endParaRPr lang="de-DE" sz="1400" kern="0" dirty="0"/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386485" y="1976200"/>
            <a:ext cx="2304492" cy="6305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808" indent="-176808" algn="l" rtl="0" eaLnBrk="1" fontAlgn="base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698" indent="-176808" algn="l" rtl="0" eaLnBrk="1" fontAlgn="base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2pPr>
            <a:lvl3pPr marL="680442" indent="-155377" algn="l" rtl="0" eaLnBrk="1" fontAlgn="base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3pPr>
            <a:lvl4pPr marL="932260" indent="-155377" algn="l" rtl="0" eaLnBrk="1" fontAlgn="base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4pPr>
            <a:lvl5pPr marL="1178719" indent="-155377" algn="l" rtl="0" eaLnBrk="1" fontAlgn="base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788">
                <a:solidFill>
                  <a:schemeClr val="tx1"/>
                </a:solidFill>
                <a:latin typeface="+mn-lt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788">
                <a:solidFill>
                  <a:schemeClr val="tx1"/>
                </a:solidFill>
                <a:latin typeface="+mn-lt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788">
                <a:solidFill>
                  <a:schemeClr val="tx1"/>
                </a:solidFill>
                <a:latin typeface="+mn-lt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788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/>
              <a:t>recursively</a:t>
            </a:r>
            <a:r>
              <a:rPr lang="de-DE" sz="1400" kern="0" dirty="0"/>
              <a:t> </a:t>
            </a:r>
            <a:r>
              <a:rPr lang="de-DE" sz="1400" kern="0" dirty="0" err="1"/>
              <a:t>seek</a:t>
            </a:r>
            <a:r>
              <a:rPr lang="de-DE" sz="1400" kern="0" dirty="0"/>
              <a:t> &amp; </a:t>
            </a:r>
            <a:r>
              <a:rPr lang="de-DE" sz="1400" kern="0" dirty="0" err="1"/>
              <a:t>expose</a:t>
            </a:r>
            <a:r>
              <a:rPr lang="de-DE" sz="1400" kern="0" dirty="0"/>
              <a:t> </a:t>
            </a:r>
            <a:r>
              <a:rPr lang="de-DE" sz="1400" kern="0" dirty="0" err="1"/>
              <a:t>classes</a:t>
            </a:r>
            <a:r>
              <a:rPr lang="de-DE" sz="1400" kern="0" dirty="0"/>
              <a:t> </a:t>
            </a:r>
            <a:r>
              <a:rPr lang="de-DE" sz="1400" kern="0" dirty="0" err="1"/>
              <a:t>and</a:t>
            </a:r>
            <a:r>
              <a:rPr lang="de-DE" sz="1400" kern="0" dirty="0"/>
              <a:t> </a:t>
            </a:r>
            <a:r>
              <a:rPr lang="de-DE" sz="1400" kern="0" dirty="0" err="1"/>
              <a:t>namespaces</a:t>
            </a:r>
            <a:endParaRPr lang="de-DE" sz="1400" kern="0" dirty="0"/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3217024" y="4593672"/>
            <a:ext cx="3132977" cy="67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5744" indent="-235744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931" indent="-235744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907256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3pPr>
            <a:lvl4pPr marL="1243013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4pPr>
            <a:lvl5pPr marL="1571625" indent="-207169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2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05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/>
              <a:t>direct</a:t>
            </a:r>
            <a:r>
              <a:rPr lang="de-DE" sz="1400" kern="0" dirty="0"/>
              <a:t> </a:t>
            </a:r>
            <a:r>
              <a:rPr lang="de-DE" sz="1400" kern="0" dirty="0" err="1"/>
              <a:t>access</a:t>
            </a:r>
            <a:r>
              <a:rPr lang="de-DE" sz="1400" kern="0" dirty="0"/>
              <a:t> </a:t>
            </a:r>
            <a:r>
              <a:rPr lang="de-DE" sz="1400" kern="0" dirty="0" err="1"/>
              <a:t>to</a:t>
            </a:r>
            <a:r>
              <a:rPr lang="de-DE" sz="1400" kern="0" dirty="0"/>
              <a:t> C++ </a:t>
            </a:r>
            <a:r>
              <a:rPr lang="de-DE" sz="1400" kern="0" dirty="0" err="1"/>
              <a:t>objects</a:t>
            </a:r>
            <a:r>
              <a:rPr lang="de-DE" sz="1400" kern="0" dirty="0"/>
              <a:t> in </a:t>
            </a:r>
            <a:r>
              <a:rPr lang="de-DE" sz="1400" kern="0" dirty="0" err="1"/>
              <a:t>memory</a:t>
            </a:r>
            <a:r>
              <a:rPr lang="de-DE" sz="1400" kern="0" dirty="0"/>
              <a:t> via </a:t>
            </a:r>
            <a:r>
              <a:rPr lang="de-DE" sz="1400" kern="0" dirty="0" err="1"/>
              <a:t>corresponding</a:t>
            </a:r>
            <a:r>
              <a:rPr lang="de-DE" sz="1400" kern="0" dirty="0"/>
              <a:t> </a:t>
            </a:r>
            <a:r>
              <a:rPr lang="de-DE" sz="1400" kern="0" dirty="0" err="1"/>
              <a:t>proxy</a:t>
            </a:r>
            <a:r>
              <a:rPr lang="de-DE" sz="1400" kern="0" dirty="0"/>
              <a:t> </a:t>
            </a:r>
            <a:r>
              <a:rPr lang="de-DE" sz="1400" kern="0" dirty="0" err="1"/>
              <a:t>object</a:t>
            </a:r>
            <a:endParaRPr lang="de-DE" sz="1400" kern="0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3649493" y="2241553"/>
            <a:ext cx="1845000" cy="1453107"/>
            <a:chOff x="3143642" y="3429000"/>
            <a:chExt cx="1980000" cy="1697476"/>
          </a:xfrm>
        </p:grpSpPr>
        <p:sp>
          <p:nvSpPr>
            <p:cNvPr id="70" name="Rechteck 69"/>
            <p:cNvSpPr/>
            <p:nvPr/>
          </p:nvSpPr>
          <p:spPr>
            <a:xfrm>
              <a:off x="3143642" y="3429000"/>
              <a:ext cx="1980000" cy="1697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350" dirty="0"/>
                <a:t>JavaScript </a:t>
              </a:r>
              <a:r>
                <a:rPr lang="de-DE" sz="1350" dirty="0" err="1"/>
                <a:t>object</a:t>
              </a:r>
              <a:endParaRPr lang="de-DE" sz="1350" dirty="0"/>
            </a:p>
            <a:p>
              <a:pPr algn="ctr"/>
              <a:endParaRPr lang="de-DE" sz="1350" dirty="0"/>
            </a:p>
            <a:p>
              <a:pPr algn="ctr"/>
              <a:endParaRPr lang="de-DE" sz="1350" dirty="0"/>
            </a:p>
            <a:p>
              <a:pPr algn="ctr"/>
              <a:endParaRPr lang="de-DE" sz="1350" dirty="0"/>
            </a:p>
            <a:p>
              <a:pPr algn="ctr"/>
              <a:endParaRPr lang="de-DE" sz="1350" dirty="0"/>
            </a:p>
            <a:p>
              <a:pPr algn="ctr"/>
              <a:endParaRPr lang="de-DE" sz="1350" dirty="0"/>
            </a:p>
          </p:txBody>
        </p:sp>
        <p:grpSp>
          <p:nvGrpSpPr>
            <p:cNvPr id="71" name="Gruppieren 70"/>
            <p:cNvGrpSpPr/>
            <p:nvPr/>
          </p:nvGrpSpPr>
          <p:grpSpPr>
            <a:xfrm>
              <a:off x="3323641" y="3845728"/>
              <a:ext cx="1620000" cy="977477"/>
              <a:chOff x="3386530" y="3755728"/>
              <a:chExt cx="1494222" cy="1208738"/>
            </a:xfrm>
          </p:grpSpPr>
          <p:sp>
            <p:nvSpPr>
              <p:cNvPr id="72" name="Rechteck 71"/>
              <p:cNvSpPr/>
              <p:nvPr/>
            </p:nvSpPr>
            <p:spPr>
              <a:xfrm>
                <a:off x="3386530" y="3755728"/>
                <a:ext cx="1494222" cy="12087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50" dirty="0"/>
                  <a:t>Proxy </a:t>
                </a:r>
                <a:r>
                  <a:rPr lang="de-DE" sz="1350" dirty="0" err="1"/>
                  <a:t>object</a:t>
                </a:r>
                <a:endParaRPr lang="de-DE" sz="1350" dirty="0"/>
              </a:p>
              <a:p>
                <a:pPr algn="ctr"/>
                <a:endParaRPr lang="de-DE" sz="1350" dirty="0"/>
              </a:p>
              <a:p>
                <a:pPr algn="ctr"/>
                <a:endParaRPr lang="de-DE" sz="1350" dirty="0"/>
              </a:p>
            </p:txBody>
          </p:sp>
          <p:sp>
            <p:nvSpPr>
              <p:cNvPr id="73" name="Rechteck 72"/>
              <p:cNvSpPr/>
              <p:nvPr/>
            </p:nvSpPr>
            <p:spPr>
              <a:xfrm>
                <a:off x="3440751" y="4246751"/>
                <a:ext cx="1385779" cy="50820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50" dirty="0"/>
                  <a:t>C++ </a:t>
                </a:r>
                <a:r>
                  <a:rPr lang="de-DE" sz="1350" dirty="0" err="1"/>
                  <a:t>object</a:t>
                </a:r>
                <a:endParaRPr lang="de-DE" sz="1350" dirty="0"/>
              </a:p>
            </p:txBody>
          </p:sp>
        </p:grpSp>
      </p:grp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5673990" y="1347406"/>
            <a:ext cx="2161306" cy="608539"/>
          </a:xfrm>
          <a:solidFill>
            <a:schemeClr val="bg1"/>
          </a:solidFill>
        </p:spPr>
        <p:txBody>
          <a:bodyPr/>
          <a:lstStyle/>
          <a:p>
            <a:r>
              <a:rPr lang="de-DE" sz="1400" dirty="0" err="1"/>
              <a:t>entry</a:t>
            </a:r>
            <a:r>
              <a:rPr lang="de-DE" sz="1400" dirty="0"/>
              <a:t> </a:t>
            </a:r>
            <a:r>
              <a:rPr lang="de-DE" sz="1400" dirty="0" err="1"/>
              <a:t>point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client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14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5" grpId="0" animBg="1"/>
      <p:bldP spid="36" grpId="0" animBg="1"/>
      <p:bldP spid="38" grpId="0" animBg="1"/>
      <p:bldP spid="40" grpId="0" animBg="1"/>
      <p:bldP spid="41" grpId="0" animBg="1"/>
      <p:bldP spid="45" grpId="0"/>
      <p:bldP spid="46" grpId="0" animBg="1"/>
      <p:bldP spid="47" grpId="0"/>
      <p:bldP spid="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feil nach unten 98"/>
          <p:cNvSpPr/>
          <p:nvPr/>
        </p:nvSpPr>
        <p:spPr>
          <a:xfrm flipV="1">
            <a:off x="5801826" y="3091786"/>
            <a:ext cx="261926" cy="1696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Design – Architecture Concept</a:t>
            </a:r>
          </a:p>
        </p:txBody>
      </p:sp>
      <p:sp>
        <p:nvSpPr>
          <p:cNvPr id="34" name="Pfeil nach unten 33"/>
          <p:cNvSpPr/>
          <p:nvPr/>
        </p:nvSpPr>
        <p:spPr>
          <a:xfrm flipV="1">
            <a:off x="1373565" y="3091786"/>
            <a:ext cx="261926" cy="1696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" name="Abgerundetes Rechteck 4"/>
          <p:cNvSpPr/>
          <p:nvPr/>
        </p:nvSpPr>
        <p:spPr>
          <a:xfrm>
            <a:off x="460679" y="1355293"/>
            <a:ext cx="1345329" cy="34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init</a:t>
            </a:r>
            <a:endParaRPr lang="de-DE" sz="16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41606" y="1269000"/>
            <a:ext cx="1312082" cy="51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callback</a:t>
            </a:r>
            <a:endParaRPr lang="de-DE" sz="1400" dirty="0"/>
          </a:p>
          <a:p>
            <a:pPr algn="ctr"/>
            <a:r>
              <a:rPr lang="de-DE" sz="1400" dirty="0" err="1"/>
              <a:t>handling</a:t>
            </a:r>
            <a:endParaRPr lang="de-DE" sz="1400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06008" y="1527879"/>
            <a:ext cx="1035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460679" y="2652832"/>
            <a:ext cx="1522079" cy="36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calls</a:t>
            </a:r>
            <a:endParaRPr lang="de-DE" sz="14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626508" y="2628830"/>
            <a:ext cx="1736578" cy="369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object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endParaRPr lang="de-DE" sz="14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754404" y="2660725"/>
            <a:ext cx="1617595" cy="34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object</a:t>
            </a:r>
            <a:r>
              <a:rPr lang="de-DE" sz="1400" dirty="0"/>
              <a:t> </a:t>
            </a:r>
            <a:r>
              <a:rPr lang="de-DE" sz="1400" dirty="0" err="1"/>
              <a:t>creation</a:t>
            </a:r>
            <a:endParaRPr lang="de-DE" sz="1400" dirty="0"/>
          </a:p>
        </p:txBody>
      </p:sp>
      <p:cxnSp>
        <p:nvCxnSpPr>
          <p:cNvPr id="39" name="Gerade Verbindung mit Pfeil 38"/>
          <p:cNvCxnSpPr>
            <a:stCxn id="22" idx="0"/>
            <a:endCxn id="7" idx="2"/>
          </p:cNvCxnSpPr>
          <p:nvPr/>
        </p:nvCxnSpPr>
        <p:spPr>
          <a:xfrm flipV="1">
            <a:off x="3494797" y="1786760"/>
            <a:ext cx="2850" cy="842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r Verbinder 49"/>
          <p:cNvCxnSpPr>
            <a:stCxn id="21" idx="0"/>
            <a:endCxn id="7" idx="1"/>
          </p:cNvCxnSpPr>
          <p:nvPr/>
        </p:nvCxnSpPr>
        <p:spPr>
          <a:xfrm rot="5400000" flipH="1" flipV="1">
            <a:off x="1469186" y="1280413"/>
            <a:ext cx="1124952" cy="16198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r Verbinder 50"/>
          <p:cNvCxnSpPr>
            <a:stCxn id="7" idx="3"/>
            <a:endCxn id="23" idx="0"/>
          </p:cNvCxnSpPr>
          <p:nvPr/>
        </p:nvCxnSpPr>
        <p:spPr>
          <a:xfrm>
            <a:off x="4153688" y="1527880"/>
            <a:ext cx="1409514" cy="11328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 nach oben und unten 18"/>
          <p:cNvSpPr/>
          <p:nvPr/>
        </p:nvSpPr>
        <p:spPr>
          <a:xfrm>
            <a:off x="3371458" y="3051286"/>
            <a:ext cx="246678" cy="4831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" name="Pfeil nach links und rechts 19"/>
          <p:cNvSpPr/>
          <p:nvPr/>
        </p:nvSpPr>
        <p:spPr>
          <a:xfrm>
            <a:off x="6696282" y="3777030"/>
            <a:ext cx="529880" cy="2671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7" name="Gewinkelter Verbinder 26"/>
          <p:cNvCxnSpPr>
            <a:cxnSpLocks/>
            <a:stCxn id="5" idx="0"/>
            <a:endCxn id="97" idx="0"/>
          </p:cNvCxnSpPr>
          <p:nvPr/>
        </p:nvCxnSpPr>
        <p:spPr>
          <a:xfrm rot="16200000" flipH="1">
            <a:off x="3510269" y="-1021633"/>
            <a:ext cx="2238349" cy="6992200"/>
          </a:xfrm>
          <a:prstGeom prst="bentConnector3">
            <a:avLst>
              <a:gd name="adj1" fmla="val -10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feil nach unten 51"/>
          <p:cNvSpPr/>
          <p:nvPr/>
        </p:nvSpPr>
        <p:spPr>
          <a:xfrm>
            <a:off x="713489" y="4341800"/>
            <a:ext cx="251900" cy="434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61" name="Gruppieren 60"/>
          <p:cNvGrpSpPr/>
          <p:nvPr/>
        </p:nvGrpSpPr>
        <p:grpSpPr>
          <a:xfrm>
            <a:off x="252000" y="3593642"/>
            <a:ext cx="2071807" cy="620278"/>
            <a:chOff x="3492000" y="2169000"/>
            <a:chExt cx="1620000" cy="720000"/>
          </a:xfrm>
        </p:grpSpPr>
        <p:sp>
          <p:nvSpPr>
            <p:cNvPr id="81" name="Rechteck 80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FunctionProxyFactory</a:t>
              </a:r>
              <a:endParaRPr lang="de-DE" sz="1600" b="1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fromArgs</a:t>
              </a:r>
              <a:r>
                <a:rPr lang="de-DE" sz="1400" dirty="0"/>
                <a:t>()</a:t>
              </a: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252000" y="4903823"/>
            <a:ext cx="2071807" cy="620521"/>
            <a:chOff x="3250622" y="2169000"/>
            <a:chExt cx="1620000" cy="720000"/>
          </a:xfrm>
        </p:grpSpPr>
        <p:sp>
          <p:nvSpPr>
            <p:cNvPr id="84" name="Rechteck 83"/>
            <p:cNvSpPr/>
            <p:nvPr/>
          </p:nvSpPr>
          <p:spPr>
            <a:xfrm>
              <a:off x="3250622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FunctionProxy</a:t>
              </a:r>
              <a:endParaRPr lang="de-DE" sz="1600" b="1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250622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call</a:t>
              </a:r>
              <a:r>
                <a:rPr lang="de-DE" sz="1400" dirty="0"/>
                <a:t>()</a:t>
              </a:r>
            </a:p>
          </p:txBody>
        </p:sp>
      </p:grpSp>
      <p:sp>
        <p:nvSpPr>
          <p:cNvPr id="86" name="Pfeil nach unten 85"/>
          <p:cNvSpPr/>
          <p:nvPr/>
        </p:nvSpPr>
        <p:spPr>
          <a:xfrm>
            <a:off x="719072" y="3091786"/>
            <a:ext cx="251900" cy="434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87" name="Gruppieren 86"/>
          <p:cNvGrpSpPr/>
          <p:nvPr/>
        </p:nvGrpSpPr>
        <p:grpSpPr>
          <a:xfrm>
            <a:off x="2765382" y="3602013"/>
            <a:ext cx="1458829" cy="1125100"/>
            <a:chOff x="3492000" y="2168999"/>
            <a:chExt cx="1620002" cy="1312493"/>
          </a:xfrm>
        </p:grpSpPr>
        <p:sp>
          <p:nvSpPr>
            <p:cNvPr id="88" name="Rechteck 87"/>
            <p:cNvSpPr/>
            <p:nvPr/>
          </p:nvSpPr>
          <p:spPr>
            <a:xfrm>
              <a:off x="3492002" y="2168999"/>
              <a:ext cx="1620000" cy="360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ObjectProxy</a:t>
              </a:r>
              <a:endParaRPr lang="de-DE" sz="1600" b="1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3492000" y="2529001"/>
              <a:ext cx="1620000" cy="95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readValue</a:t>
              </a:r>
              <a:r>
                <a:rPr lang="de-DE" sz="1400" dirty="0"/>
                <a:t>()</a:t>
              </a:r>
            </a:p>
            <a:p>
              <a:pPr algn="ctr"/>
              <a:endParaRPr lang="de-DE" sz="1400" dirty="0"/>
            </a:p>
            <a:p>
              <a:pPr algn="ctr"/>
              <a:r>
                <a:rPr lang="de-DE" sz="1400" dirty="0"/>
                <a:t>+ </a:t>
              </a:r>
              <a:r>
                <a:rPr lang="de-DE" sz="1400" dirty="0" err="1" smtClean="0"/>
                <a:t>writeValue</a:t>
              </a:r>
              <a:r>
                <a:rPr lang="de-DE" sz="1400" dirty="0" smtClean="0"/>
                <a:t>()</a:t>
              </a:r>
              <a:endParaRPr lang="de-DE" sz="14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4663744" y="3593644"/>
            <a:ext cx="1956199" cy="620276"/>
            <a:chOff x="3492000" y="2169000"/>
            <a:chExt cx="1620000" cy="720000"/>
          </a:xfrm>
        </p:grpSpPr>
        <p:sp>
          <p:nvSpPr>
            <p:cNvPr id="91" name="Rechteck 90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ObjectProxyFactory</a:t>
              </a:r>
              <a:endParaRPr lang="de-DE" sz="1600" b="1" dirty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createCapsule</a:t>
              </a:r>
              <a:r>
                <a:rPr lang="de-DE" sz="1400" dirty="0"/>
                <a:t>()</a:t>
              </a: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4663744" y="4907145"/>
            <a:ext cx="1956200" cy="617200"/>
            <a:chOff x="3492000" y="2169000"/>
            <a:chExt cx="1620001" cy="720000"/>
          </a:xfrm>
        </p:grpSpPr>
        <p:sp>
          <p:nvSpPr>
            <p:cNvPr id="94" name="Rechteck 93"/>
            <p:cNvSpPr/>
            <p:nvPr/>
          </p:nvSpPr>
          <p:spPr>
            <a:xfrm>
              <a:off x="3492001" y="2169000"/>
              <a:ext cx="1620000" cy="360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ObjectProxy</a:t>
              </a:r>
              <a:endParaRPr lang="de-DE" sz="1600" b="1" dirty="0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- </a:t>
              </a:r>
              <a:r>
                <a:rPr lang="de-DE" sz="1400"/>
                <a:t>address</a:t>
              </a:r>
              <a:endParaRPr lang="de-DE" sz="1400" dirty="0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7291207" y="3593642"/>
            <a:ext cx="1668673" cy="620278"/>
            <a:chOff x="3492000" y="2169000"/>
            <a:chExt cx="1620000" cy="720000"/>
          </a:xfrm>
        </p:grpSpPr>
        <p:sp>
          <p:nvSpPr>
            <p:cNvPr id="97" name="Rechteck 96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TemplateFactory</a:t>
              </a:r>
              <a:endParaRPr lang="de-DE" sz="1600" b="1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createTmplt</a:t>
              </a:r>
              <a:r>
                <a:rPr lang="de-DE" sz="1400" dirty="0"/>
                <a:t>()</a:t>
              </a:r>
            </a:p>
          </p:txBody>
        </p:sp>
      </p:grpSp>
      <p:sp>
        <p:nvSpPr>
          <p:cNvPr id="100" name="Pfeil nach unten 99"/>
          <p:cNvSpPr/>
          <p:nvPr/>
        </p:nvSpPr>
        <p:spPr>
          <a:xfrm>
            <a:off x="5141750" y="4341800"/>
            <a:ext cx="251900" cy="434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1" name="Pfeil nach unten 100"/>
          <p:cNvSpPr/>
          <p:nvPr/>
        </p:nvSpPr>
        <p:spPr>
          <a:xfrm>
            <a:off x="5147333" y="3091786"/>
            <a:ext cx="251900" cy="434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3117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34" grpId="0" animBg="1"/>
      <p:bldP spid="19" grpId="0" animBg="1"/>
      <p:bldP spid="20" grpId="0" animBg="1"/>
      <p:bldP spid="52" grpId="0" animBg="1"/>
      <p:bldP spid="86" grpId="0" animBg="1"/>
      <p:bldP spid="100" grpId="0" animBg="1"/>
      <p:bldP spid="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Design – Core Architecture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2556517" y="1394202"/>
            <a:ext cx="1764393" cy="622436"/>
            <a:chOff x="3492000" y="2169000"/>
            <a:chExt cx="1620000" cy="720000"/>
          </a:xfrm>
        </p:grpSpPr>
        <p:sp>
          <p:nvSpPr>
            <p:cNvPr id="8" name="Rechteck 7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CallbackHandler</a:t>
              </a:r>
              <a:endParaRPr lang="de-DE" sz="1600" b="1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onAccess</a:t>
              </a:r>
              <a:r>
                <a:rPr lang="de-DE" sz="1400" dirty="0"/>
                <a:t>()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49804" y="3796157"/>
            <a:ext cx="1777821" cy="620278"/>
            <a:chOff x="3785366" y="2191040"/>
            <a:chExt cx="1620000" cy="686020"/>
          </a:xfrm>
        </p:grpSpPr>
        <p:sp>
          <p:nvSpPr>
            <p:cNvPr id="15" name="Rechteck 14"/>
            <p:cNvSpPr/>
            <p:nvPr/>
          </p:nvSpPr>
          <p:spPr>
            <a:xfrm>
              <a:off x="3785366" y="219104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/>
                <a:t>Proxy</a:t>
              </a:r>
              <a:endParaRPr lang="de-DE" sz="1600" b="1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785366" y="251706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- </a:t>
              </a:r>
              <a:r>
                <a:rPr lang="de-DE" sz="1400" dirty="0" err="1"/>
                <a:t>address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327625" y="5225678"/>
            <a:ext cx="1956200" cy="617200"/>
            <a:chOff x="3492000" y="2169000"/>
            <a:chExt cx="1620001" cy="720000"/>
          </a:xfrm>
        </p:grpSpPr>
        <p:sp>
          <p:nvSpPr>
            <p:cNvPr id="21" name="Rechteck 20"/>
            <p:cNvSpPr/>
            <p:nvPr/>
          </p:nvSpPr>
          <p:spPr>
            <a:xfrm>
              <a:off x="3492001" y="2169000"/>
              <a:ext cx="1620000" cy="360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ObjectProxy</a:t>
              </a:r>
              <a:endParaRPr lang="de-DE" sz="1600" b="1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read</a:t>
              </a:r>
              <a:r>
                <a:rPr lang="de-DE" sz="1400" dirty="0"/>
                <a:t>() / </a:t>
              </a:r>
              <a:r>
                <a:rPr lang="de-DE" sz="1400" dirty="0" err="1"/>
                <a:t>write</a:t>
              </a:r>
              <a:r>
                <a:rPr lang="de-DE" sz="1400" dirty="0"/>
                <a:t>()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05101" y="5225684"/>
            <a:ext cx="2144163" cy="620522"/>
            <a:chOff x="3250622" y="2169000"/>
            <a:chExt cx="1620000" cy="720000"/>
          </a:xfrm>
        </p:grpSpPr>
        <p:sp>
          <p:nvSpPr>
            <p:cNvPr id="24" name="Rechteck 23"/>
            <p:cNvSpPr/>
            <p:nvPr/>
          </p:nvSpPr>
          <p:spPr>
            <a:xfrm>
              <a:off x="3250622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FunctionProxy</a:t>
              </a:r>
              <a:endParaRPr lang="de-DE" sz="1600" b="1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250622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call</a:t>
              </a:r>
              <a:r>
                <a:rPr lang="de-DE" sz="1400" dirty="0"/>
                <a:t>()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27625" y="2864332"/>
            <a:ext cx="1949485" cy="620276"/>
            <a:chOff x="3492000" y="2169000"/>
            <a:chExt cx="1620000" cy="720000"/>
          </a:xfrm>
        </p:grpSpPr>
        <p:sp>
          <p:nvSpPr>
            <p:cNvPr id="27" name="Rechteck 26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ObjectProxyFactory</a:t>
              </a:r>
              <a:endParaRPr lang="de-DE" sz="1600" b="1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createCapsule</a:t>
              </a:r>
              <a:r>
                <a:rPr lang="de-DE" sz="1400" dirty="0"/>
                <a:t>()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403860" y="1395669"/>
            <a:ext cx="1465974" cy="624044"/>
            <a:chOff x="3492000" y="2169000"/>
            <a:chExt cx="1620000" cy="720000"/>
          </a:xfrm>
        </p:grpSpPr>
        <p:sp>
          <p:nvSpPr>
            <p:cNvPr id="36" name="Rechteck 35"/>
            <p:cNvSpPr/>
            <p:nvPr/>
          </p:nvSpPr>
          <p:spPr>
            <a:xfrm>
              <a:off x="3492000" y="2169000"/>
              <a:ext cx="1620000" cy="360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NodeHandler</a:t>
              </a:r>
              <a:endParaRPr lang="de-DE" sz="1600" b="1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+ </a:t>
              </a:r>
              <a:r>
                <a:rPr lang="de-DE" sz="1200" dirty="0" err="1"/>
                <a:t>exposeROOT</a:t>
              </a:r>
              <a:r>
                <a:rPr lang="de-DE" sz="1200" dirty="0"/>
                <a:t>()</a:t>
              </a:r>
            </a:p>
          </p:txBody>
        </p:sp>
      </p:grpSp>
      <p:sp>
        <p:nvSpPr>
          <p:cNvPr id="49" name="Rechteck 48"/>
          <p:cNvSpPr/>
          <p:nvPr/>
        </p:nvSpPr>
        <p:spPr>
          <a:xfrm>
            <a:off x="6777614" y="5225681"/>
            <a:ext cx="1852793" cy="31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PrimitiveProxy</a:t>
            </a:r>
            <a:endParaRPr lang="de-DE" sz="1600" b="1" dirty="0"/>
          </a:p>
        </p:txBody>
      </p:sp>
      <p:cxnSp>
        <p:nvCxnSpPr>
          <p:cNvPr id="87" name="Gewinkelter Verbinder 86"/>
          <p:cNvCxnSpPr>
            <a:cxnSpLocks/>
            <a:endCxn id="16" idx="2"/>
          </p:cNvCxnSpPr>
          <p:nvPr/>
        </p:nvCxnSpPr>
        <p:spPr>
          <a:xfrm rot="5400000" flipH="1" flipV="1">
            <a:off x="2053326" y="3840292"/>
            <a:ext cx="809246" cy="1961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r Verbinder 89"/>
          <p:cNvCxnSpPr>
            <a:cxnSpLocks/>
            <a:endCxn id="16" idx="2"/>
          </p:cNvCxnSpPr>
          <p:nvPr/>
        </p:nvCxnSpPr>
        <p:spPr>
          <a:xfrm rot="16200000" flipV="1">
            <a:off x="3967598" y="3887552"/>
            <a:ext cx="809246" cy="1867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149" idx="2"/>
            <a:endCxn id="24" idx="0"/>
          </p:cNvCxnSpPr>
          <p:nvPr/>
        </p:nvCxnSpPr>
        <p:spPr>
          <a:xfrm flipH="1">
            <a:off x="1477183" y="3484606"/>
            <a:ext cx="1" cy="17410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cxnSpLocks/>
          </p:cNvCxnSpPr>
          <p:nvPr/>
        </p:nvCxnSpPr>
        <p:spPr>
          <a:xfrm>
            <a:off x="5302368" y="3484605"/>
            <a:ext cx="3358" cy="17410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777614" y="2864326"/>
            <a:ext cx="1852793" cy="620278"/>
            <a:chOff x="3492000" y="2169000"/>
            <a:chExt cx="1620000" cy="720000"/>
          </a:xfrm>
        </p:grpSpPr>
        <p:sp>
          <p:nvSpPr>
            <p:cNvPr id="113" name="Rechteck 112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TemplateFactory</a:t>
              </a:r>
              <a:endParaRPr lang="de-DE" sz="1600" b="1" dirty="0"/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createTmplt</a:t>
              </a:r>
              <a:r>
                <a:rPr lang="de-DE" sz="1400" dirty="0"/>
                <a:t>()</a:t>
              </a:r>
            </a:p>
          </p:txBody>
        </p:sp>
      </p:grpSp>
      <p:cxnSp>
        <p:nvCxnSpPr>
          <p:cNvPr id="121" name="Gerade Verbindung mit Pfeil 120"/>
          <p:cNvCxnSpPr>
            <a:cxnSpLocks/>
            <a:stCxn id="49" idx="1"/>
          </p:cNvCxnSpPr>
          <p:nvPr/>
        </p:nvCxnSpPr>
        <p:spPr>
          <a:xfrm flipH="1" flipV="1">
            <a:off x="6283825" y="5379982"/>
            <a:ext cx="493789" cy="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winkelter Verbinder 131"/>
          <p:cNvCxnSpPr>
            <a:cxnSpLocks/>
            <a:stCxn id="9" idx="2"/>
            <a:endCxn id="148" idx="0"/>
          </p:cNvCxnSpPr>
          <p:nvPr/>
        </p:nvCxnSpPr>
        <p:spPr>
          <a:xfrm rot="5400000">
            <a:off x="2034104" y="1459718"/>
            <a:ext cx="847690" cy="196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403860" y="2864328"/>
            <a:ext cx="2146647" cy="620278"/>
            <a:chOff x="3492000" y="2169000"/>
            <a:chExt cx="1620000" cy="720000"/>
          </a:xfrm>
        </p:grpSpPr>
        <p:sp>
          <p:nvSpPr>
            <p:cNvPr id="148" name="Rechteck 147"/>
            <p:cNvSpPr/>
            <p:nvPr/>
          </p:nvSpPr>
          <p:spPr>
            <a:xfrm>
              <a:off x="3492000" y="216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/>
                <a:t>FunctionProxyFactory</a:t>
              </a:r>
              <a:endParaRPr lang="de-DE" sz="1600" b="1" dirty="0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3492000" y="2529000"/>
              <a:ext cx="162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+ </a:t>
              </a:r>
              <a:r>
                <a:rPr lang="de-DE" sz="1400" dirty="0" err="1"/>
                <a:t>fromArgs</a:t>
              </a:r>
              <a:r>
                <a:rPr lang="de-DE" sz="1400" dirty="0"/>
                <a:t>()</a:t>
              </a:r>
            </a:p>
          </p:txBody>
        </p:sp>
      </p:grpSp>
      <p:cxnSp>
        <p:nvCxnSpPr>
          <p:cNvPr id="153" name="Gewinkelter Verbinder 152"/>
          <p:cNvCxnSpPr>
            <a:cxnSpLocks/>
          </p:cNvCxnSpPr>
          <p:nvPr/>
        </p:nvCxnSpPr>
        <p:spPr>
          <a:xfrm rot="16200000" flipH="1">
            <a:off x="3946694" y="1508655"/>
            <a:ext cx="847694" cy="1863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cxnSpLocks/>
          </p:cNvCxnSpPr>
          <p:nvPr/>
        </p:nvCxnSpPr>
        <p:spPr>
          <a:xfrm flipV="1">
            <a:off x="1869834" y="1706354"/>
            <a:ext cx="686683" cy="4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cxnSpLocks/>
            <a:stCxn id="113" idx="1"/>
          </p:cNvCxnSpPr>
          <p:nvPr/>
        </p:nvCxnSpPr>
        <p:spPr>
          <a:xfrm flipH="1">
            <a:off x="6277110" y="3019396"/>
            <a:ext cx="500504" cy="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r Verbinder 101"/>
          <p:cNvCxnSpPr>
            <a:cxnSpLocks/>
            <a:stCxn id="36" idx="0"/>
            <a:endCxn id="113" idx="3"/>
          </p:cNvCxnSpPr>
          <p:nvPr/>
        </p:nvCxnSpPr>
        <p:spPr>
          <a:xfrm rot="16200000" flipH="1">
            <a:off x="4071763" y="-1539248"/>
            <a:ext cx="1623727" cy="7493560"/>
          </a:xfrm>
          <a:prstGeom prst="bentConnector4">
            <a:avLst>
              <a:gd name="adj1" fmla="val -14079"/>
              <a:gd name="adj2" fmla="val 10305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/>
          <p:cNvGrpSpPr/>
          <p:nvPr/>
        </p:nvGrpSpPr>
        <p:grpSpPr>
          <a:xfrm>
            <a:off x="982541" y="1003690"/>
            <a:ext cx="7178919" cy="4850621"/>
            <a:chOff x="252000" y="1269000"/>
            <a:chExt cx="5823499" cy="4088825"/>
          </a:xfrm>
        </p:grpSpPr>
        <p:sp>
          <p:nvSpPr>
            <p:cNvPr id="9" name="Abgerundetes Rechteck 8"/>
            <p:cNvSpPr/>
            <p:nvPr/>
          </p:nvSpPr>
          <p:spPr>
            <a:xfrm>
              <a:off x="2952000" y="3429000"/>
              <a:ext cx="1323499" cy="48882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Implementation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852000" y="4149000"/>
              <a:ext cx="1323499" cy="48882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Testing</a:t>
              </a:r>
              <a:r>
                <a:rPr lang="de-DE" sz="1600" dirty="0"/>
                <a:t> &amp; Integration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4752000" y="48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Operation &amp; Maintenance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2052000" y="270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 Design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1152000" y="198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Requirement</a:t>
              </a:r>
              <a:r>
                <a:rPr lang="de-DE" sz="1600" dirty="0"/>
                <a:t> </a:t>
              </a:r>
              <a:r>
                <a:rPr lang="de-DE" sz="1600" dirty="0" err="1"/>
                <a:t>Elicitation</a:t>
              </a:r>
              <a:endParaRPr lang="de-DE" sz="1600" dirty="0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252000" y="12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Analysis</a:t>
              </a:r>
            </a:p>
          </p:txBody>
        </p:sp>
        <p:cxnSp>
          <p:nvCxnSpPr>
            <p:cNvPr id="46" name="Gewinkelter Verbinder 45"/>
            <p:cNvCxnSpPr>
              <a:stCxn id="43" idx="3"/>
              <a:endCxn id="42" idx="0"/>
            </p:cNvCxnSpPr>
            <p:nvPr/>
          </p:nvCxnSpPr>
          <p:spPr>
            <a:xfrm>
              <a:off x="1575499" y="151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r Verbinder 66"/>
            <p:cNvCxnSpPr>
              <a:stCxn id="42" idx="3"/>
              <a:endCxn id="41" idx="0"/>
            </p:cNvCxnSpPr>
            <p:nvPr/>
          </p:nvCxnSpPr>
          <p:spPr>
            <a:xfrm>
              <a:off x="2475499" y="223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winkelter Verbinder 70"/>
            <p:cNvCxnSpPr>
              <a:stCxn id="41" idx="3"/>
              <a:endCxn id="9" idx="0"/>
            </p:cNvCxnSpPr>
            <p:nvPr/>
          </p:nvCxnSpPr>
          <p:spPr>
            <a:xfrm>
              <a:off x="3375499" y="295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winkelter Verbinder 73"/>
            <p:cNvCxnSpPr>
              <a:stCxn id="9" idx="3"/>
              <a:endCxn id="39" idx="0"/>
            </p:cNvCxnSpPr>
            <p:nvPr/>
          </p:nvCxnSpPr>
          <p:spPr>
            <a:xfrm>
              <a:off x="4275499" y="367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r Verbinder 76"/>
            <p:cNvCxnSpPr>
              <a:stCxn id="39" idx="3"/>
              <a:endCxn id="40" idx="0"/>
            </p:cNvCxnSpPr>
            <p:nvPr/>
          </p:nvCxnSpPr>
          <p:spPr>
            <a:xfrm>
              <a:off x="5175499" y="439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Principles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driven development</a:t>
            </a:r>
          </a:p>
          <a:p>
            <a:pPr lvl="1"/>
            <a:r>
              <a:rPr lang="de-DE" dirty="0"/>
              <a:t>Tests for features</a:t>
            </a:r>
          </a:p>
          <a:p>
            <a:pPr lvl="1"/>
            <a:r>
              <a:rPr lang="de-DE" dirty="0"/>
              <a:t>Test for encountered bugs</a:t>
            </a:r>
          </a:p>
          <a:p>
            <a:pPr lvl="1"/>
            <a:r>
              <a:rPr lang="de-DE" dirty="0"/>
              <a:t>Tests rely on ROOT behaviour</a:t>
            </a:r>
          </a:p>
          <a:p>
            <a:r>
              <a:rPr lang="de-DE" dirty="0"/>
              <a:t>Stable master branch</a:t>
            </a:r>
          </a:p>
          <a:p>
            <a:pPr lvl="1"/>
            <a:r>
              <a:rPr lang="de-DE" dirty="0"/>
              <a:t>Features / bug fixes on separate branches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5433" t="28261" r="26643" b="59490"/>
          <a:stretch/>
        </p:blipFill>
        <p:spPr>
          <a:xfrm>
            <a:off x="1236514" y="3968999"/>
            <a:ext cx="6935486" cy="12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7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Implementation – Our Setup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&amp; bug tracker hosted by GitHub</a:t>
            </a:r>
          </a:p>
          <a:p>
            <a:pPr lvl="1"/>
            <a:r>
              <a:rPr lang="de-DE" dirty="0">
                <a:hlinkClick r:id="rId2"/>
              </a:rPr>
              <a:t>https://github.com/rootjs</a:t>
            </a:r>
            <a:endParaRPr lang="de-DE" dirty="0"/>
          </a:p>
          <a:p>
            <a:r>
              <a:rPr lang="de-DE" dirty="0"/>
              <a:t>Continuous integration via Jenkins </a:t>
            </a:r>
            <a:r>
              <a:rPr lang="de-DE" dirty="0">
                <a:hlinkClick r:id="rId3"/>
              </a:rPr>
              <a:t>http://jnugh.de:8080/</a:t>
            </a:r>
            <a:endParaRPr lang="de-DE" dirty="0"/>
          </a:p>
          <a:p>
            <a:pPr lvl="1"/>
            <a:r>
              <a:rPr lang="de-DE" dirty="0"/>
              <a:t>Integration tests</a:t>
            </a:r>
          </a:p>
          <a:p>
            <a:pPr lvl="1"/>
            <a:r>
              <a:rPr lang="de-DE" dirty="0"/>
              <a:t>Code coverage</a:t>
            </a:r>
          </a:p>
          <a:p>
            <a:pPr lvl="1"/>
            <a:r>
              <a:rPr lang="de-DE" dirty="0"/>
              <a:t>Doxygen documentation on http://rootjsdocs.jnugh.de/annotated.html</a:t>
            </a:r>
          </a:p>
        </p:txBody>
      </p:sp>
    </p:spTree>
    <p:extLst>
      <p:ext uri="{BB962C8B-B14F-4D97-AF65-F5344CB8AC3E}">
        <p14:creationId xmlns:p14="http://schemas.microsoft.com/office/powerpoint/2010/main" val="900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7" y="1269000"/>
            <a:ext cx="7312818" cy="4144681"/>
          </a:xfrm>
        </p:spPr>
        <p:txBody>
          <a:bodyPr/>
          <a:lstStyle/>
          <a:p>
            <a:r>
              <a:rPr lang="en-US" dirty="0"/>
              <a:t>Computer Science students 3rd semester</a:t>
            </a:r>
          </a:p>
          <a:p>
            <a:r>
              <a:rPr lang="en-US" dirty="0"/>
              <a:t>Supervisor: Dr. Szuba</a:t>
            </a:r>
          </a:p>
          <a:p>
            <a:r>
              <a:rPr lang="de-DE" dirty="0"/>
              <a:t>Team </a:t>
            </a:r>
            <a:r>
              <a:rPr lang="de-DE" dirty="0" err="1"/>
              <a:t>members</a:t>
            </a:r>
            <a:endParaRPr lang="en-US" dirty="0"/>
          </a:p>
          <a:p>
            <a:pPr lvl="1"/>
            <a:r>
              <a:rPr lang="en-US" dirty="0"/>
              <a:t>Christoph Haas</a:t>
            </a:r>
          </a:p>
          <a:p>
            <a:pPr lvl="1"/>
            <a:r>
              <a:rPr lang="en-US" dirty="0"/>
              <a:t>Jonas Schwabe</a:t>
            </a:r>
          </a:p>
          <a:p>
            <a:pPr lvl="1"/>
            <a:r>
              <a:rPr lang="en-US" dirty="0"/>
              <a:t>Theo Beffart</a:t>
            </a:r>
          </a:p>
          <a:p>
            <a:pPr lvl="1"/>
            <a:r>
              <a:rPr lang="en-US" dirty="0"/>
              <a:t>Maximilian Fr</a:t>
            </a:r>
            <a:r>
              <a:rPr lang="de-DE" dirty="0" err="1"/>
              <a:t>üh</a:t>
            </a:r>
            <a:endParaRPr lang="en-US" dirty="0"/>
          </a:p>
          <a:p>
            <a:pPr lvl="1"/>
            <a:r>
              <a:rPr lang="de-DE" dirty="0"/>
              <a:t>Christoph Wolff</a:t>
            </a:r>
          </a:p>
          <a:p>
            <a:pPr lvl="1"/>
            <a:r>
              <a:rPr lang="de-DE" dirty="0"/>
              <a:t>Sachin Rajgopal </a:t>
            </a:r>
          </a:p>
        </p:txBody>
      </p:sp>
    </p:spTree>
    <p:extLst>
      <p:ext uri="{BB962C8B-B14F-4D97-AF65-F5344CB8AC3E}">
        <p14:creationId xmlns:p14="http://schemas.microsoft.com/office/powerpoint/2010/main" val="32871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 GitHub?</a:t>
            </a:r>
          </a:p>
          <a:p>
            <a:pPr lvl="1"/>
            <a:r>
              <a:rPr lang="de-DE" dirty="0"/>
              <a:t>Open source</a:t>
            </a:r>
          </a:p>
          <a:p>
            <a:pPr lvl="1"/>
            <a:r>
              <a:rPr lang="de-DE" dirty="0"/>
              <a:t>Everyone knows how to use it</a:t>
            </a:r>
          </a:p>
          <a:p>
            <a:pPr lvl="1"/>
            <a:r>
              <a:rPr lang="de-DE" dirty="0"/>
              <a:t>Always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1260000"/>
            <a:ext cx="4329000" cy="43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1260000"/>
            <a:ext cx="4329000" cy="43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 Jenkins?</a:t>
            </a:r>
          </a:p>
          <a:p>
            <a:pPr lvl="1"/>
            <a:r>
              <a:rPr lang="de-DE" dirty="0"/>
              <a:t>Originally wanted TravisCI</a:t>
            </a:r>
          </a:p>
          <a:p>
            <a:pPr lvl="2"/>
            <a:r>
              <a:rPr lang="de-DE" dirty="0"/>
              <a:t>Building ROOT times out</a:t>
            </a:r>
          </a:p>
          <a:p>
            <a:pPr lvl="1"/>
            <a:r>
              <a:rPr lang="de-DE" dirty="0"/>
              <a:t>On our own system timeouts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smtClean="0"/>
              <a:t>matter</a:t>
            </a:r>
            <a:endParaRPr lang="de-DE" dirty="0"/>
          </a:p>
          <a:p>
            <a:pPr lvl="2"/>
            <a:r>
              <a:rPr lang="de-DE" dirty="0"/>
              <a:t>Jenkins also gets the job done</a:t>
            </a:r>
          </a:p>
        </p:txBody>
      </p:sp>
    </p:spTree>
    <p:extLst>
      <p:ext uri="{BB962C8B-B14F-4D97-AF65-F5344CB8AC3E}">
        <p14:creationId xmlns:p14="http://schemas.microsoft.com/office/powerpoint/2010/main" val="29739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features are developed in separate branches</a:t>
            </a:r>
          </a:p>
          <a:p>
            <a:pPr lvl="1"/>
            <a:r>
              <a:rPr lang="de-DE" dirty="0"/>
              <a:t>Pull requests are only merged if all tests pass</a:t>
            </a:r>
          </a:p>
          <a:p>
            <a:pPr lvl="1"/>
            <a:r>
              <a:rPr lang="de-DE" dirty="0"/>
              <a:t>Pull requests tagged “help wanted“ are discussed during weekly meeting</a:t>
            </a:r>
          </a:p>
          <a:p>
            <a:r>
              <a:rPr lang="de-DE" dirty="0"/>
              <a:t>Easch bug in the issue tracker is assigned a new branch containing a test for that bug</a:t>
            </a:r>
          </a:p>
          <a:p>
            <a:pPr lvl="1"/>
            <a:r>
              <a:rPr lang="de-DE" dirty="0"/>
              <a:t>Bug is fixed in that branch</a:t>
            </a:r>
          </a:p>
          <a:p>
            <a:pPr lvl="1"/>
            <a:r>
              <a:rPr lang="de-DE" dirty="0"/>
              <a:t>When all tests pass it can be merged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3607371"/>
            <a:ext cx="7432127" cy="23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~4000 lines of code with 77% line coverage</a:t>
            </a:r>
          </a:p>
          <a:p>
            <a:pPr lvl="1"/>
            <a:r>
              <a:rPr lang="de-DE" dirty="0"/>
              <a:t>Missing lines are error handling or seldom used argument types (eg. ushort)</a:t>
            </a:r>
          </a:p>
          <a:p>
            <a:r>
              <a:rPr lang="de-DE" dirty="0"/>
              <a:t>89 tests used in continous integration at the end of implementation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2000" y="1989000"/>
            <a:ext cx="8636830" cy="3709091"/>
            <a:chOff x="252000" y="1791148"/>
            <a:chExt cx="8636830" cy="3709091"/>
          </a:xfrm>
        </p:grpSpPr>
        <p:grpSp>
          <p:nvGrpSpPr>
            <p:cNvPr id="11" name="Group 10"/>
            <p:cNvGrpSpPr/>
            <p:nvPr/>
          </p:nvGrpSpPr>
          <p:grpSpPr>
            <a:xfrm>
              <a:off x="252000" y="1791148"/>
              <a:ext cx="8636830" cy="3709091"/>
              <a:chOff x="252000" y="1519909"/>
              <a:chExt cx="8636830" cy="370909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" t="-4117" r="91484" b="34130"/>
              <a:stretch/>
            </p:blipFill>
            <p:spPr>
              <a:xfrm>
                <a:off x="252000" y="1519909"/>
                <a:ext cx="1440000" cy="3709091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1" t="7692" r="6174" b="30769"/>
              <a:stretch/>
            </p:blipFill>
            <p:spPr>
              <a:xfrm>
                <a:off x="865973" y="2349000"/>
                <a:ext cx="8022857" cy="288000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203" t="37427" r="-108" b="32631"/>
            <a:stretch/>
          </p:blipFill>
          <p:spPr>
            <a:xfrm>
              <a:off x="2052000" y="3249000"/>
              <a:ext cx="1085486" cy="1447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6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2433"/>
          <a:stretch/>
        </p:blipFill>
        <p:spPr>
          <a:xfrm>
            <a:off x="5830829" y="908611"/>
            <a:ext cx="3061171" cy="5400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7" y="333379"/>
            <a:ext cx="7241473" cy="561975"/>
          </a:xfrm>
        </p:spPr>
        <p:txBody>
          <a:bodyPr/>
          <a:lstStyle/>
          <a:p>
            <a:r>
              <a:rPr lang="de-DE" dirty="0"/>
              <a:t>Implementation – Talking to Node: NodeHandler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V8 provides an exports</a:t>
            </a:r>
          </a:p>
          <a:p>
            <a:pPr lvl="1"/>
            <a:r>
              <a:rPr lang="de-DE" dirty="0"/>
              <a:t>Expose everything using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de-DE" dirty="0">
                <a:cs typeface="Courier New" panose="02070309020205020404" pitchFamily="49" charset="0"/>
              </a:rPr>
              <a:t>on that object</a:t>
            </a:r>
            <a:endParaRPr lang="de-DE" dirty="0"/>
          </a:p>
          <a:p>
            <a:r>
              <a:rPr lang="de-DE" dirty="0"/>
              <a:t>Use ROOT‘s GetListofGLobals, gClassTable etc.</a:t>
            </a:r>
          </a:p>
          <a:p>
            <a:pPr lvl="1"/>
            <a:r>
              <a:rPr lang="de-DE" dirty="0"/>
              <a:t>Iterate those lists and create Templates/Proxies</a:t>
            </a:r>
          </a:p>
          <a:p>
            <a:pPr lvl="1"/>
            <a:r>
              <a:rPr lang="de-DE" dirty="0"/>
              <a:t>Set them as properties in the exports object</a:t>
            </a:r>
          </a:p>
          <a:p>
            <a:r>
              <a:rPr lang="de-DE" dirty="0"/>
              <a:t>How do we make sure ROOT‘s namepaces are preserved?</a:t>
            </a:r>
          </a:p>
          <a:p>
            <a:pPr lvl="1"/>
            <a:r>
              <a:rPr lang="de-DE" dirty="0"/>
              <a:t>Each namespace gets a template which is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dirty="0"/>
              <a:t> to the export object</a:t>
            </a:r>
          </a:p>
          <a:p>
            <a:pPr lvl="1"/>
            <a:r>
              <a:rPr lang="de-DE" dirty="0"/>
              <a:t>Classes are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dirty="0"/>
              <a:t> in their respective namespace‘s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000" y="5404334"/>
            <a:ext cx="16567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exposeNamespaces()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972000" y="4020094"/>
            <a:ext cx="3189606" cy="2053251"/>
            <a:chOff x="1202394" y="3895749"/>
            <a:chExt cx="3189606" cy="2053251"/>
          </a:xfrm>
        </p:grpSpPr>
        <p:sp>
          <p:nvSpPr>
            <p:cNvPr id="6" name="Rectangle 5"/>
            <p:cNvSpPr/>
            <p:nvPr/>
          </p:nvSpPr>
          <p:spPr>
            <a:xfrm>
              <a:off x="1836672" y="4842080"/>
              <a:ext cx="9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ROOT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2000" y="4842080"/>
              <a:ext cx="9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Math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1472" y="3895749"/>
              <a:ext cx="1260000" cy="36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export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2394" y="5589000"/>
              <a:ext cx="9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Fit</a:t>
              </a:r>
            </a:p>
          </p:txBody>
        </p:sp>
        <p:cxnSp>
          <p:nvCxnSpPr>
            <p:cNvPr id="15" name="Elbow Connector 14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2406004" y="4136612"/>
              <a:ext cx="586136" cy="824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7" idx="0"/>
              <a:endCxn id="9" idx="2"/>
            </p:cNvCxnSpPr>
            <p:nvPr/>
          </p:nvCxnSpPr>
          <p:spPr>
            <a:xfrm rot="16200000" flipV="1">
              <a:off x="3233668" y="4133748"/>
              <a:ext cx="586136" cy="8305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0" idx="0"/>
              <a:endCxn id="6" idx="2"/>
            </p:cNvCxnSpPr>
            <p:nvPr/>
          </p:nvCxnSpPr>
          <p:spPr>
            <a:xfrm rot="5400000" flipH="1" flipV="1">
              <a:off x="1776073" y="5078401"/>
              <a:ext cx="386920" cy="6342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544237" y="5589000"/>
              <a:ext cx="9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Math</a:t>
              </a:r>
            </a:p>
          </p:txBody>
        </p:sp>
        <p:cxnSp>
          <p:nvCxnSpPr>
            <p:cNvPr id="27" name="Elbow Connector 26"/>
            <p:cNvCxnSpPr>
              <a:stCxn id="26" idx="0"/>
              <a:endCxn id="6" idx="2"/>
            </p:cNvCxnSpPr>
            <p:nvPr/>
          </p:nvCxnSpPr>
          <p:spPr>
            <a:xfrm rot="16200000" flipV="1">
              <a:off x="2446995" y="5041757"/>
              <a:ext cx="386920" cy="7075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7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7" y="333379"/>
            <a:ext cx="7241473" cy="561975"/>
          </a:xfrm>
        </p:spPr>
        <p:txBody>
          <a:bodyPr/>
          <a:lstStyle/>
          <a:p>
            <a:r>
              <a:rPr lang="de-DE" dirty="0"/>
              <a:t>Implementation – Talking to Node: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Each exposed function is associated with a static method in the CallbackHandler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Functions “know“ whether they are static, a constructor...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Can handle them accordingly</a:t>
            </a:r>
          </a:p>
        </p:txBody>
      </p:sp>
    </p:spTree>
    <p:extLst>
      <p:ext uri="{BB962C8B-B14F-4D97-AF65-F5344CB8AC3E}">
        <p14:creationId xmlns:p14="http://schemas.microsoft.com/office/powerpoint/2010/main" val="30734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7" y="333379"/>
            <a:ext cx="7241473" cy="561975"/>
          </a:xfrm>
        </p:spPr>
        <p:txBody>
          <a:bodyPr/>
          <a:lstStyle/>
          <a:p>
            <a:r>
              <a:rPr lang="de-DE" dirty="0"/>
              <a:t>Implementation –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Factories create wrapper proxies for ROOT objects, primitive data and functions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Invoked whenever a constructor is called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Invoked whenever a function is called for the first time</a:t>
            </a:r>
          </a:p>
          <a:p>
            <a:r>
              <a:rPr lang="de-DE" dirty="0">
                <a:cs typeface="Courier New" panose="02070309020205020404" pitchFamily="49" charset="0"/>
              </a:rPr>
              <a:t>Template factory creates function templates for classes and namespaces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Iterates the class/namespace‘s ListOfPublicDataMembers etc.</a:t>
            </a:r>
          </a:p>
          <a:p>
            <a:pPr lvl="1"/>
            <a:r>
              <a:rPr lang="de-DE" dirty="0" err="1">
                <a:cs typeface="Courier New" panose="02070309020205020404" pitchFamily="49" charset="0"/>
              </a:rPr>
              <a:t>Creates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cs typeface="Courier New" panose="02070309020205020404" pitchFamily="49" charset="0"/>
              </a:rPr>
              <a:t>proxies</a:t>
            </a:r>
            <a:r>
              <a:rPr lang="de-DE" dirty="0" smtClean="0">
                <a:cs typeface="Courier New" panose="02070309020205020404" pitchFamily="49" charset="0"/>
              </a:rPr>
              <a:t> </a:t>
            </a:r>
            <a:r>
              <a:rPr lang="de-DE" dirty="0">
                <a:cs typeface="Courier New" panose="02070309020205020404" pitchFamily="49" charset="0"/>
              </a:rPr>
              <a:t>for those and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dirty="0">
                <a:cs typeface="Courier New" panose="02070309020205020404" pitchFamily="49" charset="0"/>
              </a:rPr>
              <a:t>s them as properties in the v8 template it is creating</a:t>
            </a:r>
          </a:p>
        </p:txBody>
      </p:sp>
    </p:spTree>
    <p:extLst>
      <p:ext uri="{BB962C8B-B14F-4D97-AF65-F5344CB8AC3E}">
        <p14:creationId xmlns:p14="http://schemas.microsoft.com/office/powerpoint/2010/main" val="313912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 smtClean="0"/>
              <a:t>proxy</a:t>
            </a:r>
            <a:r>
              <a:rPr lang="de-DE" dirty="0" smtClean="0"/>
              <a:t> </a:t>
            </a:r>
            <a:r>
              <a:rPr lang="de-DE" dirty="0"/>
              <a:t>to be used is selected using cling</a:t>
            </a:r>
          </a:p>
          <a:p>
            <a:r>
              <a:rPr lang="de-DE" dirty="0"/>
              <a:t>Read/Writes happen in ROOT memory space</a:t>
            </a:r>
          </a:p>
          <a:p>
            <a:pPr lvl="1"/>
            <a:r>
              <a:rPr lang="de-DE" dirty="0"/>
              <a:t>Everything is in </a:t>
            </a:r>
            <a:r>
              <a:rPr lang="de-DE" dirty="0" err="1" smtClean="0"/>
              <a:t>sync</a:t>
            </a:r>
            <a:r>
              <a:rPr lang="de-DE" dirty="0" smtClean="0"/>
              <a:t> </a:t>
            </a:r>
            <a:r>
              <a:rPr lang="de-DE" dirty="0"/>
              <a:t>all the time</a:t>
            </a:r>
          </a:p>
          <a:p>
            <a:r>
              <a:rPr lang="de-DE" dirty="0"/>
              <a:t>Memory addresses come from our MetaInfo implementation</a:t>
            </a:r>
          </a:p>
          <a:p>
            <a:endParaRPr lang="de-DE" dirty="0"/>
          </a:p>
          <a:p>
            <a:r>
              <a:rPr lang="de-DE" dirty="0"/>
              <a:t>What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 smtClean="0"/>
              <a:t>pointers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Or pointer pointers?</a:t>
            </a:r>
          </a:p>
          <a:p>
            <a:pPr lvl="1"/>
            <a:r>
              <a:rPr lang="de-DE" dirty="0"/>
              <a:t>Or pointer pointer pointers?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Normalize memory address by referencing/derefencing until it is a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void**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2000" y="3789000"/>
            <a:ext cx="90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r>
              <a:rPr lang="de-DE" sz="14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418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FunctionProxy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cling to get function pointers based on call signatures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gInterpreter-&gt;CallFunc_SetFuncProto</a:t>
            </a:r>
          </a:p>
          <a:p>
            <a:r>
              <a:rPr lang="de-DE" dirty="0"/>
              <a:t>Parameters are passed using a buffer</a:t>
            </a:r>
          </a:p>
          <a:p>
            <a:pPr lvl="1"/>
            <a:r>
              <a:rPr lang="de-DE" dirty="0"/>
              <a:t>Scalar values are copied into the buffer (converted from v8 objects)</a:t>
            </a:r>
          </a:p>
          <a:p>
            <a:pPr lvl="1"/>
            <a:r>
              <a:rPr lang="de-DE" dirty="0"/>
              <a:t>Objects are always passed by address</a:t>
            </a:r>
          </a:p>
          <a:p>
            <a:r>
              <a:rPr lang="de-DE" dirty="0"/>
              <a:t>Creation of buffer and call of function are separated to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/>
              <a:t>calling</a:t>
            </a:r>
          </a:p>
        </p:txBody>
      </p:sp>
    </p:spTree>
    <p:extLst>
      <p:ext uri="{BB962C8B-B14F-4D97-AF65-F5344CB8AC3E}">
        <p14:creationId xmlns:p14="http://schemas.microsoft.com/office/powerpoint/2010/main" val="320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FunctionProxy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was hard:</a:t>
            </a:r>
          </a:p>
          <a:p>
            <a:pPr lvl="1"/>
            <a:r>
              <a:rPr lang="de-DE" dirty="0"/>
              <a:t>Very little documentation for cling API</a:t>
            </a:r>
          </a:p>
          <a:p>
            <a:pPr lvl="1"/>
            <a:r>
              <a:rPr lang="de-DE" dirty="0"/>
              <a:t>Had to guess how to use some of the functionality</a:t>
            </a:r>
          </a:p>
          <a:p>
            <a:pPr lvl="1"/>
            <a:r>
              <a:rPr lang="de-DE" dirty="0"/>
              <a:t>PyROOT was a helpful reference</a:t>
            </a:r>
          </a:p>
          <a:p>
            <a:pPr lvl="1"/>
            <a:endParaRPr lang="de-DE" dirty="0"/>
          </a:p>
          <a:p>
            <a:r>
              <a:rPr lang="de-DE" dirty="0"/>
              <a:t>What we didn‘t think of:</a:t>
            </a:r>
          </a:p>
          <a:p>
            <a:pPr lvl="1"/>
            <a:r>
              <a:rPr lang="de-DE" dirty="0"/>
              <a:t>Overloaded methods that support different types of floating point numbers</a:t>
            </a:r>
          </a:p>
          <a:p>
            <a:pPr lvl="2"/>
            <a:r>
              <a:rPr lang="de-DE" dirty="0"/>
              <a:t>If number fits into type, overloaded version is selected</a:t>
            </a:r>
          </a:p>
          <a:p>
            <a:pPr lvl="2"/>
            <a:r>
              <a:rPr lang="de-DE" dirty="0"/>
              <a:t>Problem because for example</a:t>
            </a:r>
          </a:p>
          <a:p>
            <a:pPr lvl="3"/>
            <a:r>
              <a:rPr lang="de-DE" dirty="0"/>
              <a:t>First variant uses float</a:t>
            </a:r>
          </a:p>
          <a:p>
            <a:pPr lvl="3"/>
            <a:r>
              <a:rPr lang="de-DE" dirty="0"/>
              <a:t>We have a small number</a:t>
            </a:r>
          </a:p>
          <a:p>
            <a:pPr lvl="3"/>
            <a:r>
              <a:rPr lang="de-DE" dirty="0"/>
              <a:t>Number has many decimal places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3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– ROOT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7" y="1269000"/>
            <a:ext cx="7961473" cy="1326888"/>
          </a:xfrm>
        </p:spPr>
        <p:txBody>
          <a:bodyPr/>
          <a:lstStyle/>
          <a:p>
            <a:r>
              <a:rPr lang="en-US" dirty="0"/>
              <a:t>Process and visualize large amounts of scientific data (CERN)</a:t>
            </a:r>
          </a:p>
          <a:p>
            <a:r>
              <a:rPr lang="en-US" dirty="0"/>
              <a:t>Features a </a:t>
            </a:r>
            <a:r>
              <a:rPr lang="en-US" dirty="0">
                <a:solidFill>
                  <a:srgbClr val="FF0000"/>
                </a:solidFill>
              </a:rPr>
              <a:t>C++ interpreter</a:t>
            </a:r>
            <a:r>
              <a:rPr lang="en-US" dirty="0"/>
              <a:t> (CLING) - i.e. used for rapid and efficient prototyping</a:t>
            </a:r>
          </a:p>
          <a:p>
            <a:r>
              <a:rPr lang="en-US" dirty="0"/>
              <a:t>Persistency mechanism for C++ objects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67" y="2595888"/>
            <a:ext cx="6120000" cy="33007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67" y="2595888"/>
            <a:ext cx="5400000" cy="34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Asynchronous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During design we were uncertain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/>
              <a:t>calling would work</a:t>
            </a:r>
          </a:p>
          <a:p>
            <a:pPr lvl="1"/>
            <a:r>
              <a:rPr lang="de-DE" dirty="0"/>
              <a:t>Planned to use </a:t>
            </a:r>
            <a:r>
              <a:rPr lang="de-DE" dirty="0" err="1"/>
              <a:t>ROOT‘s</a:t>
            </a:r>
            <a:r>
              <a:rPr lang="de-DE" dirty="0"/>
              <a:t> </a:t>
            </a:r>
            <a:r>
              <a:rPr lang="de-DE" dirty="0" err="1" smtClean="0"/>
              <a:t>TThread</a:t>
            </a:r>
            <a:endParaRPr lang="de-DE" dirty="0"/>
          </a:p>
          <a:p>
            <a:r>
              <a:rPr lang="de-DE" dirty="0"/>
              <a:t>V8 does not work in a multithreaded environment</a:t>
            </a:r>
          </a:p>
          <a:p>
            <a:pPr lvl="1"/>
            <a:r>
              <a:rPr lang="de-DE" dirty="0"/>
              <a:t>Interactions with node need to be done from main thread</a:t>
            </a:r>
          </a:p>
        </p:txBody>
      </p:sp>
    </p:spTree>
    <p:extLst>
      <p:ext uri="{BB962C8B-B14F-4D97-AF65-F5344CB8AC3E}">
        <p14:creationId xmlns:p14="http://schemas.microsoft.com/office/powerpoint/2010/main" val="8822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Asynchronous Calls </a:t>
            </a:r>
            <a:r>
              <a:rPr lang="de-DE" dirty="0">
                <a:sym typeface="Wingdings" panose="05000000000000000000" pitchFamily="2" charset="2"/>
              </a:rPr>
              <a:t> libuv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Libuv‘s message passing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/>
              <a:t>workers and v8</a:t>
            </a:r>
          </a:p>
          <a:p>
            <a:r>
              <a:rPr lang="de-DE" dirty="0"/>
              <a:t>We use libuv because it integrates great with node</a:t>
            </a:r>
          </a:p>
          <a:p>
            <a:pPr lvl="1"/>
            <a:r>
              <a:rPr lang="de-DE" dirty="0"/>
              <a:t>No need to wait for threads actively</a:t>
            </a:r>
          </a:p>
          <a:p>
            <a:pPr lvl="1"/>
            <a:r>
              <a:rPr lang="de-DE" dirty="0"/>
              <a:t>Handled by signals </a:t>
            </a:r>
            <a:r>
              <a:rPr lang="de-DE" dirty="0">
                <a:sym typeface="Wingdings" panose="05000000000000000000" pitchFamily="2" charset="2"/>
              </a:rPr>
              <a:t> non-blocking &amp; no waste of CPU time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59" y="2709000"/>
            <a:ext cx="3439682" cy="34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ObjectProxyBuilder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V8 does not work with libuv workers</a:t>
            </a:r>
          </a:p>
          <a:p>
            <a:r>
              <a:rPr lang="de-DE" dirty="0"/>
              <a:t>ObjectProxy makes heavy use of v8</a:t>
            </a:r>
          </a:p>
          <a:p>
            <a:r>
              <a:rPr lang="de-DE" dirty="0"/>
              <a:t>When running a constructor ObjectProxy uses a v8 FunctionTemplate</a:t>
            </a:r>
          </a:p>
          <a:p>
            <a:pPr lvl="1"/>
            <a:r>
              <a:rPr lang="de-DE" dirty="0"/>
              <a:t>Can not create ObjectProxies in worker threads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ObjectProxyBuilder contains meta data to be used in the main thread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Differences between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Interfaces of ROOT classes we have to wrap in a proxy are incosistent</a:t>
            </a:r>
          </a:p>
          <a:p>
            <a:pPr lvl="1"/>
            <a:r>
              <a:rPr lang="de-DE" dirty="0"/>
              <a:t>Want to have unified interface for all Proxies</a:t>
            </a:r>
          </a:p>
          <a:p>
            <a:endParaRPr lang="de-DE" dirty="0"/>
          </a:p>
          <a:p>
            <a:r>
              <a:rPr lang="de-DE" dirty="0"/>
              <a:t>Another layer of indirection saves the day:</a:t>
            </a:r>
          </a:p>
          <a:p>
            <a:pPr lvl="1"/>
            <a:r>
              <a:rPr lang="de-DE" dirty="0"/>
              <a:t>MetaInfo encapsulates differences</a:t>
            </a:r>
          </a:p>
          <a:p>
            <a:pPr lvl="1"/>
            <a:r>
              <a:rPr lang="de-DE" dirty="0"/>
              <a:t>Each Proxy instance has a MetaInfo object associated that contains the needed implementations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32000" y="3969000"/>
            <a:ext cx="8235000" cy="1800000"/>
            <a:chOff x="432000" y="3609000"/>
            <a:chExt cx="8235000" cy="1800000"/>
          </a:xfrm>
        </p:grpSpPr>
        <p:grpSp>
          <p:nvGrpSpPr>
            <p:cNvPr id="10" name="Group 9"/>
            <p:cNvGrpSpPr/>
            <p:nvPr/>
          </p:nvGrpSpPr>
          <p:grpSpPr>
            <a:xfrm>
              <a:off x="432000" y="4869000"/>
              <a:ext cx="8235000" cy="540000"/>
              <a:chOff x="252000" y="4869000"/>
              <a:chExt cx="8235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82000" y="4869000"/>
                <a:ext cx="1575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GlobalInfo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17000" y="4869000"/>
                <a:ext cx="1575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MemberInfo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2000" y="4869000"/>
                <a:ext cx="1575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PointerInfo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47000" y="4869000"/>
                <a:ext cx="1575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EnumInfo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12000" y="4869000"/>
                <a:ext cx="1575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FunctionInfo</a:t>
                </a:r>
              </a:p>
            </p:txBody>
          </p:sp>
        </p:grpSp>
        <p:cxnSp>
          <p:nvCxnSpPr>
            <p:cNvPr id="12" name="Straight Arrow Connector 11"/>
            <p:cNvCxnSpPr>
              <a:stCxn id="7" idx="0"/>
              <a:endCxn id="4" idx="2"/>
            </p:cNvCxnSpPr>
            <p:nvPr/>
          </p:nvCxnSpPr>
          <p:spPr>
            <a:xfrm flipV="1">
              <a:off x="1219500" y="4149000"/>
              <a:ext cx="3352500" cy="72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0"/>
              <a:endCxn id="4" idx="2"/>
            </p:cNvCxnSpPr>
            <p:nvPr/>
          </p:nvCxnSpPr>
          <p:spPr>
            <a:xfrm flipV="1">
              <a:off x="2884500" y="4149000"/>
              <a:ext cx="1687500" cy="72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0"/>
              <a:endCxn id="4" idx="2"/>
            </p:cNvCxnSpPr>
            <p:nvPr/>
          </p:nvCxnSpPr>
          <p:spPr>
            <a:xfrm flipV="1">
              <a:off x="4549500" y="4149000"/>
              <a:ext cx="22500" cy="72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4" idx="2"/>
            </p:cNvCxnSpPr>
            <p:nvPr/>
          </p:nvCxnSpPr>
          <p:spPr>
            <a:xfrm flipH="1" flipV="1">
              <a:off x="4572000" y="4149000"/>
              <a:ext cx="1642500" cy="72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0"/>
              <a:endCxn id="4" idx="2"/>
            </p:cNvCxnSpPr>
            <p:nvPr/>
          </p:nvCxnSpPr>
          <p:spPr>
            <a:xfrm flipH="1" flipV="1">
              <a:off x="4572000" y="4149000"/>
              <a:ext cx="3307500" cy="72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942000" y="3609000"/>
              <a:ext cx="126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MetaInfo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8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Want more Libraries?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gSystem can load additional shared libraries</a:t>
            </a:r>
          </a:p>
          <a:p>
            <a:pPr lvl="1"/>
            <a:r>
              <a:rPr lang="de-DE" dirty="0"/>
              <a:t>We have to updae our bindings whenever new classes are added</a:t>
            </a:r>
          </a:p>
          <a:p>
            <a:r>
              <a:rPr lang="de-DE" dirty="0"/>
              <a:t>Provide an additional function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loadlibrary() </a:t>
            </a:r>
            <a:r>
              <a:rPr lang="de-DE" dirty="0"/>
              <a:t>and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refreshExports()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Loads a library and updates or just updates repsectively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Simply reexecutes exposure process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Traverses gClassTable etc and adds any new classes, globals ..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Fast because v8 properties are stored in a hashtable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Allows for library loading during runtime and even creation of new global variables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6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de-DE" sz="44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64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Review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Fulfills all required criteria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Runs on Linux and Mac OS 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Supports asynchronous execution for all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Supports C++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Supports loading ROOT libraries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Open issues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function pointer as return value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Encapsulation of anonymous types</a:t>
            </a:r>
          </a:p>
        </p:txBody>
      </p:sp>
    </p:spTree>
    <p:extLst>
      <p:ext uri="{BB962C8B-B14F-4D97-AF65-F5344CB8AC3E}">
        <p14:creationId xmlns:p14="http://schemas.microsoft.com/office/powerpoint/2010/main" val="7174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Review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performance</a:t>
            </a:r>
          </a:p>
          <a:p>
            <a:pPr lvl="1"/>
            <a:r>
              <a:rPr lang="en-US" dirty="0"/>
              <a:t>It went really well </a:t>
            </a:r>
          </a:p>
          <a:p>
            <a:pPr lvl="2"/>
            <a:r>
              <a:rPr lang="en-US" dirty="0"/>
              <a:t>Especially considering it was the first collaborated software project for most of us</a:t>
            </a:r>
          </a:p>
          <a:p>
            <a:pPr lvl="2"/>
            <a:r>
              <a:rPr lang="en-US" dirty="0"/>
              <a:t>Especially considering most of us didn't know any or very little C++ or JavaScript</a:t>
            </a:r>
            <a:endParaRPr lang="de-DE" dirty="0"/>
          </a:p>
          <a:p>
            <a:r>
              <a:rPr lang="de-DE" dirty="0"/>
              <a:t>What could be improved?</a:t>
            </a:r>
          </a:p>
          <a:p>
            <a:pPr lvl="1"/>
            <a:r>
              <a:rPr lang="en-US" dirty="0"/>
              <a:t>Time management </a:t>
            </a:r>
          </a:p>
          <a:p>
            <a:pPr lvl="2"/>
            <a:r>
              <a:rPr lang="en-US" dirty="0"/>
              <a:t>Often difficult because of </a:t>
            </a:r>
            <a:r>
              <a:rPr lang="en-US" dirty="0" smtClean="0"/>
              <a:t>university/work </a:t>
            </a:r>
            <a:r>
              <a:rPr lang="en-US" dirty="0"/>
              <a:t>commitments</a:t>
            </a:r>
          </a:p>
          <a:p>
            <a:pPr lvl="1"/>
            <a:r>
              <a:rPr lang="en-US" dirty="0"/>
              <a:t>Task management </a:t>
            </a:r>
          </a:p>
          <a:p>
            <a:pPr lvl="2"/>
            <a:r>
              <a:rPr lang="en-US" dirty="0"/>
              <a:t>Difficult at first to coordinate who does what</a:t>
            </a:r>
          </a:p>
          <a:p>
            <a:pPr lvl="2"/>
            <a:r>
              <a:rPr lang="en-US" dirty="0"/>
              <a:t>Got better towards the end with </a:t>
            </a:r>
            <a:r>
              <a:rPr lang="en-US" dirty="0" err="1"/>
              <a:t>Github</a:t>
            </a:r>
            <a:r>
              <a:rPr lang="en-US" dirty="0"/>
              <a:t> issues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4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is awesome!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has a steep learning curve</a:t>
            </a:r>
          </a:p>
          <a:p>
            <a:pPr lvl="1"/>
            <a:r>
              <a:rPr lang="en-US" dirty="0"/>
              <a:t>Testing is effective!</a:t>
            </a:r>
          </a:p>
          <a:p>
            <a:pPr lvl="1"/>
            <a:r>
              <a:rPr lang="en-US" dirty="0"/>
              <a:t>A lot about the Google v8 engine</a:t>
            </a:r>
          </a:p>
          <a:p>
            <a:pPr lvl="1"/>
            <a:r>
              <a:rPr lang="en-US" dirty="0"/>
              <a:t>Old projects may have a somewhat chaotic code base</a:t>
            </a:r>
          </a:p>
        </p:txBody>
      </p:sp>
    </p:spTree>
    <p:extLst>
      <p:ext uri="{BB962C8B-B14F-4D97-AF65-F5344CB8AC3E}">
        <p14:creationId xmlns:p14="http://schemas.microsoft.com/office/powerpoint/2010/main" val="12663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7086" y="1756173"/>
            <a:ext cx="6267450" cy="187828"/>
          </a:xfrm>
        </p:spPr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rootJS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https://github.com/rootjs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52000" y="1833893"/>
            <a:ext cx="245424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5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52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Node.js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7" y="1269000"/>
            <a:ext cx="7314009" cy="1863859"/>
          </a:xfrm>
        </p:spPr>
        <p:txBody>
          <a:bodyPr/>
          <a:lstStyle/>
          <a:p>
            <a:r>
              <a:rPr lang="en-US" dirty="0"/>
              <a:t>Open source runtime environment</a:t>
            </a:r>
          </a:p>
          <a:p>
            <a:pPr lvl="1"/>
            <a:r>
              <a:rPr lang="en-US" dirty="0"/>
              <a:t>Develop server side web applications</a:t>
            </a:r>
          </a:p>
          <a:p>
            <a:pPr lvl="1"/>
            <a:r>
              <a:rPr lang="en-US" dirty="0"/>
              <a:t>Act as a stand alone web server</a:t>
            </a:r>
          </a:p>
          <a:p>
            <a:r>
              <a:rPr lang="en-US" dirty="0"/>
              <a:t>Google V8 engine to execute JavaScript code</a:t>
            </a:r>
          </a:p>
          <a:p>
            <a:r>
              <a:rPr lang="en-US" dirty="0"/>
              <a:t>rootJS bindings realized as native Node.js module written in C++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00" y="3609000"/>
            <a:ext cx="1845016" cy="18444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14" y="3969000"/>
            <a:ext cx="3101015" cy="8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48" y="895354"/>
            <a:ext cx="8681473" cy="5220000"/>
          </a:xfrm>
        </p:spPr>
        <p:txBody>
          <a:bodyPr/>
          <a:lstStyle/>
          <a:p>
            <a:r>
              <a:rPr lang="en-US" dirty="0" err="1"/>
              <a:t>Danilo</a:t>
            </a:r>
            <a:r>
              <a:rPr lang="en-US"/>
              <a:t> </a:t>
            </a:r>
            <a:r>
              <a:rPr lang="en-US" dirty="0" err="1"/>
              <a:t>Piparo</a:t>
            </a:r>
            <a:r>
              <a:rPr lang="en-US" dirty="0"/>
              <a:t> and Olivier </a:t>
            </a:r>
            <a:r>
              <a:rPr lang="en-US" dirty="0" err="1"/>
              <a:t>Couet</a:t>
            </a:r>
            <a:r>
              <a:rPr lang="en-US" dirty="0"/>
              <a:t>. ROOT Tutorial for Summer </a:t>
            </a:r>
            <a:r>
              <a:rPr lang="de-DE" dirty="0" err="1"/>
              <a:t>Students</a:t>
            </a:r>
            <a:endParaRPr lang="de-DE" dirty="0"/>
          </a:p>
          <a:p>
            <a:pPr lvl="1"/>
            <a:r>
              <a:rPr lang="de-DE" sz="1200">
                <a:hlinkClick r:id="rId3"/>
              </a:rPr>
              <a:t>https</a:t>
            </a:r>
            <a:r>
              <a:rPr lang="de-DE" sz="1200" dirty="0">
                <a:hlinkClick r:id="rId3"/>
              </a:rPr>
              <a:t>://indico.cern.ch/event/395198/attachments/791523/1084984/ROOT_Summer_Student_Tutorial_2015.pdf</a:t>
            </a:r>
            <a:endParaRPr lang="de-DE" dirty="0"/>
          </a:p>
          <a:p>
            <a:r>
              <a:rPr lang="de-DE"/>
              <a:t>CERN</a:t>
            </a:r>
            <a:r>
              <a:rPr lang="de-DE" dirty="0"/>
              <a:t>. ROOT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  <a:p>
            <a:pPr lvl="1"/>
            <a:r>
              <a:rPr lang="de-DE">
                <a:hlinkClick r:id="rId4"/>
              </a:rPr>
              <a:t>https</a:t>
            </a:r>
            <a:r>
              <a:rPr lang="de-DE" dirty="0">
                <a:hlinkClick r:id="rId4"/>
              </a:rPr>
              <a:t>://root.cern.ch/application-domains</a:t>
            </a:r>
            <a:endParaRPr lang="de-DE" dirty="0"/>
          </a:p>
          <a:p>
            <a:r>
              <a:rPr lang="de-DE"/>
              <a:t>Wiki</a:t>
            </a:r>
            <a:r>
              <a:rPr lang="de-DE" dirty="0"/>
              <a:t>. Node.js logo</a:t>
            </a:r>
          </a:p>
          <a:p>
            <a:pPr lvl="1"/>
            <a:r>
              <a:rPr lang="de-DE">
                <a:hlinkClick r:id="rId5"/>
              </a:rPr>
              <a:t>https</a:t>
            </a:r>
            <a:r>
              <a:rPr lang="de-DE" dirty="0">
                <a:hlinkClick r:id="rId5"/>
              </a:rPr>
              <a:t>://upload.wikimedia.org/wikipedia/commons/d/d9/Node.js_logo.svg</a:t>
            </a:r>
            <a:endParaRPr lang="de-DE" dirty="0"/>
          </a:p>
          <a:p>
            <a:r>
              <a:rPr lang="de-DE"/>
              <a:t>exortech</a:t>
            </a:r>
            <a:r>
              <a:rPr lang="de-DE" dirty="0"/>
              <a:t>. v8 logo</a:t>
            </a:r>
          </a:p>
          <a:p>
            <a:pPr lvl="1"/>
            <a:r>
              <a:rPr lang="de-DE">
                <a:hlinkClick r:id="rId6"/>
              </a:rPr>
              <a:t>https</a:t>
            </a:r>
            <a:r>
              <a:rPr lang="de-DE" dirty="0">
                <a:hlinkClick r:id="rId6"/>
              </a:rPr>
              <a:t>://github.com/exortech/presentations/blob/master/promise_of_node/img/v8.png</a:t>
            </a:r>
            <a:endParaRPr lang="de-DE" dirty="0"/>
          </a:p>
          <a:p>
            <a:r>
              <a:rPr lang="en-US"/>
              <a:t>CERN</a:t>
            </a:r>
            <a:r>
              <a:rPr lang="en-US" dirty="0"/>
              <a:t>. ROOT Shower Event Display</a:t>
            </a:r>
          </a:p>
          <a:p>
            <a:pPr lvl="1"/>
            <a:r>
              <a:rPr lang="de-DE">
                <a:hlinkClick r:id="rId7"/>
              </a:rPr>
              <a:t>https</a:t>
            </a:r>
            <a:r>
              <a:rPr lang="de-DE" dirty="0">
                <a:hlinkClick r:id="rId7"/>
              </a:rPr>
              <a:t>://root.cern.ch/rootshower00png</a:t>
            </a:r>
            <a:endParaRPr lang="de-DE" dirty="0"/>
          </a:p>
          <a:p>
            <a:r>
              <a:rPr lang="de-DE">
                <a:hlinkClick r:id="rId8"/>
              </a:rPr>
              <a:t>http</a:t>
            </a:r>
            <a:r>
              <a:rPr lang="de-DE" dirty="0">
                <a:hlinkClick r:id="rId8"/>
              </a:rPr>
              <a:t>://uxrepo.com/icon/database-by-linecons</a:t>
            </a:r>
            <a:endParaRPr lang="de-DE" dirty="0"/>
          </a:p>
          <a:p>
            <a:r>
              <a:rPr lang="de-DE" dirty="0">
                <a:hlinkClick r:id="rId9"/>
              </a:rPr>
              <a:t>http://www.iconarchive.com/show/outline-icons-by-iconsmind/Server-icon.html</a:t>
            </a:r>
            <a:endParaRPr lang="de-DE" dirty="0"/>
          </a:p>
          <a:p>
            <a:r>
              <a:rPr lang="de-DE" dirty="0">
                <a:hlinkClick r:id="rId10"/>
              </a:rPr>
              <a:t>http</a:t>
            </a:r>
            <a:r>
              <a:rPr lang="de-DE">
                <a:hlinkClick r:id="rId10"/>
              </a:rPr>
              <a:t>://jestingstock.com/image-computer-icon.html</a:t>
            </a:r>
            <a:endParaRPr lang="de-DE" dirty="0"/>
          </a:p>
          <a:p>
            <a:r>
              <a:rPr lang="de-DE"/>
              <a:t>Axel </a:t>
            </a:r>
            <a:r>
              <a:rPr lang="de-DE" dirty="0"/>
              <a:t>Naumann. ROOT logo</a:t>
            </a:r>
          </a:p>
          <a:p>
            <a:pPr lvl="1"/>
            <a:r>
              <a:rPr lang="de-DE">
                <a:hlinkClick r:id="rId11"/>
              </a:rPr>
              <a:t>http</a:t>
            </a:r>
            <a:r>
              <a:rPr lang="de-DE" dirty="0">
                <a:hlinkClick r:id="rId11"/>
              </a:rPr>
              <a:t>://</a:t>
            </a:r>
            <a:r>
              <a:rPr lang="de-DE">
                <a:hlinkClick r:id="rId11"/>
              </a:rPr>
              <a:t>axel.web.cern.ch/axel/images/portfolio/modals/logo_full-plus-text-hor.png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0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5" y="1198563"/>
            <a:ext cx="8356600" cy="4390437"/>
          </a:xfrm>
        </p:spPr>
        <p:txBody>
          <a:bodyPr/>
          <a:lstStyle/>
          <a:p>
            <a:r>
              <a:rPr lang="de-DE" dirty="0" err="1"/>
              <a:t>Octodex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. logo</a:t>
            </a:r>
          </a:p>
          <a:p>
            <a:pPr lvl="1"/>
            <a:r>
              <a:rPr lang="de-DE" dirty="0">
                <a:hlinkClick r:id="rId2"/>
              </a:rPr>
              <a:t>https://octodex.github.com/images/octobiwan.jpg</a:t>
            </a:r>
            <a:endParaRPr lang="de-DE" dirty="0"/>
          </a:p>
          <a:p>
            <a:r>
              <a:rPr lang="de-DE" dirty="0"/>
              <a:t>Jenkins-CI. </a:t>
            </a:r>
            <a:r>
              <a:rPr lang="de-DE" dirty="0" err="1"/>
              <a:t>jenkins</a:t>
            </a:r>
            <a:r>
              <a:rPr lang="de-DE" dirty="0"/>
              <a:t> logo</a:t>
            </a:r>
          </a:p>
          <a:p>
            <a:pPr lvl="1"/>
            <a:r>
              <a:rPr lang="de-DE" dirty="0">
                <a:hlinkClick r:id="rId3"/>
              </a:rPr>
              <a:t>https://wiki.jenkins-ci.org/display/JENKINS/Logo</a:t>
            </a:r>
            <a:endParaRPr lang="de-DE" dirty="0"/>
          </a:p>
          <a:p>
            <a:r>
              <a:rPr lang="de-DE" dirty="0" err="1"/>
              <a:t>geekherocomic</a:t>
            </a:r>
            <a:r>
              <a:rPr lang="de-DE" dirty="0"/>
              <a:t>. </a:t>
            </a:r>
            <a:r>
              <a:rPr lang="en-US" dirty="0"/>
              <a:t>The Price Of Continuous Integration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>
                <a:hlinkClick r:id="rId4"/>
              </a:rPr>
              <a:t>http://www.geekherocomic.com/2008/11/10/the-price-of-continuous-integration/</a:t>
            </a:r>
            <a:endParaRPr lang="de-DE" dirty="0"/>
          </a:p>
          <a:p>
            <a:r>
              <a:rPr lang="de-DE" dirty="0" err="1"/>
              <a:t>libuv</a:t>
            </a:r>
            <a:r>
              <a:rPr lang="de-DE" dirty="0"/>
              <a:t>. </a:t>
            </a:r>
            <a:r>
              <a:rPr lang="de-DE" dirty="0" err="1"/>
              <a:t>libuv</a:t>
            </a:r>
            <a:r>
              <a:rPr lang="de-DE" dirty="0"/>
              <a:t> logo</a:t>
            </a:r>
          </a:p>
          <a:p>
            <a:pPr lvl="1"/>
            <a:r>
              <a:rPr lang="de-DE" dirty="0">
                <a:hlinkClick r:id="rId5"/>
              </a:rPr>
              <a:t>http://docs.libuv.org/en/v1.x/_static/logo.png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6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- </a:t>
            </a:r>
            <a:r>
              <a:rPr lang="de-DE" dirty="0" err="1"/>
              <a:t>rootJS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7" y="1269000"/>
            <a:ext cx="7314009" cy="2485405"/>
          </a:xfrm>
        </p:spPr>
        <p:txBody>
          <a:bodyPr/>
          <a:lstStyle/>
          <a:p>
            <a:r>
              <a:rPr lang="en-US" dirty="0"/>
              <a:t>Node.js bindings for ROOT</a:t>
            </a:r>
          </a:p>
          <a:p>
            <a:pPr lvl="1"/>
            <a:r>
              <a:rPr lang="en-US" dirty="0"/>
              <a:t>Be able to write ROOT code in Node.js programs</a:t>
            </a:r>
          </a:p>
          <a:p>
            <a:pPr lvl="1"/>
            <a:r>
              <a:rPr lang="en-US" dirty="0"/>
              <a:t>Integrate ROOT into Node.js based web applications</a:t>
            </a:r>
          </a:p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Mac OS X and Linux</a:t>
            </a:r>
          </a:p>
          <a:p>
            <a:pPr lvl="1"/>
            <a:r>
              <a:rPr lang="en-US" dirty="0"/>
              <a:t>ROOT 6</a:t>
            </a:r>
          </a:p>
          <a:p>
            <a:pPr lvl="1"/>
            <a:r>
              <a:rPr lang="en-US" dirty="0"/>
              <a:t>Node.js </a:t>
            </a:r>
            <a:r>
              <a:rPr lang="en-US" dirty="0" smtClean="0"/>
              <a:t>versions</a:t>
            </a:r>
            <a:endParaRPr lang="en-US" dirty="0"/>
          </a:p>
          <a:p>
            <a:pPr lvl="2"/>
            <a:r>
              <a:rPr lang="en-US" sz="1200" dirty="0"/>
              <a:t>Stable on Node.js 4.4 (LTS)</a:t>
            </a:r>
          </a:p>
        </p:txBody>
      </p:sp>
    </p:spTree>
    <p:extLst>
      <p:ext uri="{BB962C8B-B14F-4D97-AF65-F5344CB8AC3E}">
        <p14:creationId xmlns:p14="http://schemas.microsoft.com/office/powerpoint/2010/main" val="33763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– What is PSE?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7" y="1227665"/>
            <a:ext cx="8321473" cy="2015318"/>
          </a:xfrm>
        </p:spPr>
        <p:txBody>
          <a:bodyPr/>
          <a:lstStyle/>
          <a:p>
            <a:r>
              <a:rPr lang="en-US" dirty="0"/>
              <a:t>Praxis der </a:t>
            </a:r>
            <a:r>
              <a:rPr lang="en-US" dirty="0" err="1"/>
              <a:t>Softwareentwicklung</a:t>
            </a:r>
            <a:r>
              <a:rPr lang="en-US" dirty="0"/>
              <a:t>(PSE)</a:t>
            </a:r>
          </a:p>
          <a:p>
            <a:r>
              <a:rPr lang="en-US" dirty="0"/>
              <a:t>Create software in a team in 5 months using object oriented software engineering</a:t>
            </a:r>
          </a:p>
          <a:p>
            <a:r>
              <a:rPr lang="en-US" dirty="0"/>
              <a:t>Design: UML</a:t>
            </a:r>
          </a:p>
          <a:p>
            <a:r>
              <a:rPr lang="en-US" dirty="0"/>
              <a:t>The final software: Maximum of 10k LOC, 250 hours/person</a:t>
            </a:r>
          </a:p>
          <a:p>
            <a:r>
              <a:rPr lang="en-US" dirty="0"/>
              <a:t>Weekly meetings</a:t>
            </a:r>
          </a:p>
          <a:p>
            <a:r>
              <a:rPr lang="en-US" dirty="0"/>
              <a:t>Development phases - waterfall model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390527" y="3429001"/>
            <a:ext cx="8099999" cy="2700000"/>
            <a:chOff x="252000" y="1269000"/>
            <a:chExt cx="5823499" cy="4088825"/>
          </a:xfrm>
        </p:grpSpPr>
        <p:sp>
          <p:nvSpPr>
            <p:cNvPr id="26" name="Abgerundetes Rechteck 25"/>
            <p:cNvSpPr/>
            <p:nvPr/>
          </p:nvSpPr>
          <p:spPr>
            <a:xfrm>
              <a:off x="2952000" y="342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Implementation</a:t>
              </a: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852000" y="414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Testing</a:t>
              </a:r>
              <a:r>
                <a:rPr lang="de-DE" sz="1100" dirty="0"/>
                <a:t> &amp; Integration</a:t>
              </a: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4752000" y="48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Operation &amp; Maintenance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2052000" y="270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System Design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1152000" y="198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Requirement</a:t>
              </a:r>
              <a:r>
                <a:rPr lang="de-DE" sz="1100" dirty="0"/>
                <a:t> </a:t>
              </a:r>
              <a:r>
                <a:rPr lang="de-DE" sz="1100" dirty="0" err="1"/>
                <a:t>Elicitation</a:t>
              </a:r>
              <a:endParaRPr lang="de-DE" sz="11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52000" y="12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Analysis</a:t>
              </a:r>
            </a:p>
          </p:txBody>
        </p:sp>
        <p:cxnSp>
          <p:nvCxnSpPr>
            <p:cNvPr id="32" name="Gewinkelter Verbinder 31"/>
            <p:cNvCxnSpPr>
              <a:stCxn id="31" idx="3"/>
              <a:endCxn id="30" idx="0"/>
            </p:cNvCxnSpPr>
            <p:nvPr/>
          </p:nvCxnSpPr>
          <p:spPr>
            <a:xfrm>
              <a:off x="1575499" y="151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r Verbinder 32"/>
            <p:cNvCxnSpPr>
              <a:stCxn id="30" idx="3"/>
              <a:endCxn id="29" idx="0"/>
            </p:cNvCxnSpPr>
            <p:nvPr/>
          </p:nvCxnSpPr>
          <p:spPr>
            <a:xfrm>
              <a:off x="2475499" y="223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r Verbinder 33"/>
            <p:cNvCxnSpPr>
              <a:stCxn id="29" idx="3"/>
              <a:endCxn id="26" idx="0"/>
            </p:cNvCxnSpPr>
            <p:nvPr/>
          </p:nvCxnSpPr>
          <p:spPr>
            <a:xfrm>
              <a:off x="3375499" y="295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winkelter Verbinder 34"/>
            <p:cNvCxnSpPr>
              <a:stCxn id="26" idx="3"/>
              <a:endCxn id="27" idx="0"/>
            </p:cNvCxnSpPr>
            <p:nvPr/>
          </p:nvCxnSpPr>
          <p:spPr>
            <a:xfrm>
              <a:off x="4275499" y="367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winkelter Verbinder 35"/>
            <p:cNvCxnSpPr>
              <a:stCxn id="27" idx="3"/>
              <a:endCxn id="28" idx="0"/>
            </p:cNvCxnSpPr>
            <p:nvPr/>
          </p:nvCxnSpPr>
          <p:spPr>
            <a:xfrm>
              <a:off x="5175499" y="439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6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79"/>
          <p:cNvGrpSpPr/>
          <p:nvPr/>
        </p:nvGrpSpPr>
        <p:grpSpPr>
          <a:xfrm>
            <a:off x="982541" y="1003690"/>
            <a:ext cx="7178919" cy="4850621"/>
            <a:chOff x="252000" y="1269000"/>
            <a:chExt cx="5823499" cy="4088825"/>
          </a:xfrm>
        </p:grpSpPr>
        <p:sp>
          <p:nvSpPr>
            <p:cNvPr id="16" name="Abgerundetes Rechteck 8"/>
            <p:cNvSpPr/>
            <p:nvPr/>
          </p:nvSpPr>
          <p:spPr>
            <a:xfrm>
              <a:off x="2952000" y="3429000"/>
              <a:ext cx="1323499" cy="488825"/>
            </a:xfrm>
            <a:prstGeom prst="roundRect">
              <a:avLst/>
            </a:prstGeom>
            <a:ln>
              <a:solidFill>
                <a:srgbClr val="006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Implementation</a:t>
              </a:r>
            </a:p>
          </p:txBody>
        </p:sp>
        <p:sp>
          <p:nvSpPr>
            <p:cNvPr id="17" name="Abgerundetes Rechteck 38"/>
            <p:cNvSpPr/>
            <p:nvPr/>
          </p:nvSpPr>
          <p:spPr>
            <a:xfrm>
              <a:off x="3852000" y="4149000"/>
              <a:ext cx="1323499" cy="488825"/>
            </a:xfrm>
            <a:prstGeom prst="roundRect">
              <a:avLst/>
            </a:prstGeom>
            <a:ln>
              <a:solidFill>
                <a:srgbClr val="006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Testing</a:t>
              </a:r>
              <a:r>
                <a:rPr lang="de-DE" sz="1600" dirty="0"/>
                <a:t> &amp; Integration</a:t>
              </a:r>
            </a:p>
          </p:txBody>
        </p:sp>
        <p:sp>
          <p:nvSpPr>
            <p:cNvPr id="18" name="Abgerundetes Rechteck 39"/>
            <p:cNvSpPr/>
            <p:nvPr/>
          </p:nvSpPr>
          <p:spPr>
            <a:xfrm>
              <a:off x="4752000" y="48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Operation &amp; Maintenance</a:t>
              </a:r>
            </a:p>
          </p:txBody>
        </p:sp>
        <p:sp>
          <p:nvSpPr>
            <p:cNvPr id="19" name="Abgerundetes Rechteck 40"/>
            <p:cNvSpPr/>
            <p:nvPr/>
          </p:nvSpPr>
          <p:spPr>
            <a:xfrm>
              <a:off x="2052000" y="270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 Design</a:t>
              </a:r>
            </a:p>
          </p:txBody>
        </p:sp>
        <p:sp>
          <p:nvSpPr>
            <p:cNvPr id="20" name="Abgerundetes Rechteck 41"/>
            <p:cNvSpPr/>
            <p:nvPr/>
          </p:nvSpPr>
          <p:spPr>
            <a:xfrm>
              <a:off x="1152000" y="1989000"/>
              <a:ext cx="1323499" cy="48882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Requirement</a:t>
              </a:r>
              <a:r>
                <a:rPr lang="de-DE" sz="1600" dirty="0"/>
                <a:t> Elicitation</a:t>
              </a:r>
            </a:p>
          </p:txBody>
        </p:sp>
        <p:sp>
          <p:nvSpPr>
            <p:cNvPr id="21" name="Abgerundetes Rechteck 42"/>
            <p:cNvSpPr/>
            <p:nvPr/>
          </p:nvSpPr>
          <p:spPr>
            <a:xfrm>
              <a:off x="252000" y="1269000"/>
              <a:ext cx="1323499" cy="48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Analysis</a:t>
              </a:r>
            </a:p>
          </p:txBody>
        </p:sp>
        <p:cxnSp>
          <p:nvCxnSpPr>
            <p:cNvPr id="22" name="Gewinkelter Verbinder 45"/>
            <p:cNvCxnSpPr>
              <a:stCxn id="21" idx="3"/>
              <a:endCxn id="20" idx="0"/>
            </p:cNvCxnSpPr>
            <p:nvPr/>
          </p:nvCxnSpPr>
          <p:spPr>
            <a:xfrm>
              <a:off x="1575499" y="151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winkelter Verbinder 66"/>
            <p:cNvCxnSpPr>
              <a:stCxn id="20" idx="3"/>
              <a:endCxn id="19" idx="0"/>
            </p:cNvCxnSpPr>
            <p:nvPr/>
          </p:nvCxnSpPr>
          <p:spPr>
            <a:xfrm>
              <a:off x="2475499" y="223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r Verbinder 70"/>
            <p:cNvCxnSpPr>
              <a:stCxn id="19" idx="3"/>
              <a:endCxn id="16" idx="0"/>
            </p:cNvCxnSpPr>
            <p:nvPr/>
          </p:nvCxnSpPr>
          <p:spPr>
            <a:xfrm>
              <a:off x="3375499" y="295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r Verbinder 73"/>
            <p:cNvCxnSpPr>
              <a:stCxn id="16" idx="3"/>
              <a:endCxn id="17" idx="0"/>
            </p:cNvCxnSpPr>
            <p:nvPr/>
          </p:nvCxnSpPr>
          <p:spPr>
            <a:xfrm>
              <a:off x="4275499" y="367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r Verbinder 76"/>
            <p:cNvCxnSpPr>
              <a:stCxn id="17" idx="3"/>
              <a:endCxn id="18" idx="0"/>
            </p:cNvCxnSpPr>
            <p:nvPr/>
          </p:nvCxnSpPr>
          <p:spPr>
            <a:xfrm>
              <a:off x="5175499" y="4393413"/>
              <a:ext cx="238251" cy="475587"/>
            </a:xfrm>
            <a:prstGeom prst="bentConnector2">
              <a:avLst/>
            </a:prstGeom>
            <a:ln>
              <a:solidFill>
                <a:srgbClr val="006D5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8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Recap – Requirement Elicitation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pPr lvl="1"/>
            <a:r>
              <a:rPr lang="de-DE" dirty="0"/>
              <a:t>Work on Linux</a:t>
            </a:r>
          </a:p>
          <a:p>
            <a:pPr lvl="1"/>
            <a:r>
              <a:rPr lang="de-DE" dirty="0" err="1"/>
              <a:t>Accept</a:t>
            </a:r>
            <a:r>
              <a:rPr lang="de-DE" dirty="0"/>
              <a:t> C++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JIT </a:t>
            </a:r>
            <a:r>
              <a:rPr lang="de-DE" dirty="0" err="1"/>
              <a:t>compilation</a:t>
            </a:r>
            <a:endParaRPr lang="de-DE" dirty="0"/>
          </a:p>
          <a:p>
            <a:pPr lvl="1"/>
            <a:r>
              <a:rPr lang="de-DE" dirty="0" err="1"/>
              <a:t>Dynamically</a:t>
            </a:r>
            <a:r>
              <a:rPr lang="de-DE" dirty="0"/>
              <a:t> update C++ </a:t>
            </a:r>
            <a:r>
              <a:rPr lang="de-DE" dirty="0" err="1"/>
              <a:t>internals</a:t>
            </a:r>
            <a:r>
              <a:rPr lang="de-DE" dirty="0"/>
              <a:t> on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wrappers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I/O </a:t>
            </a:r>
            <a:r>
              <a:rPr lang="de-DE" dirty="0" err="1"/>
              <a:t>operations</a:t>
            </a:r>
            <a:endParaRPr lang="de-DE" dirty="0"/>
          </a:p>
          <a:p>
            <a:r>
              <a:rPr lang="de-DE" dirty="0" err="1"/>
              <a:t>Limiting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ROOT </a:t>
            </a:r>
            <a:r>
              <a:rPr lang="de-DE" dirty="0" err="1"/>
              <a:t>functionality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ROOT </a:t>
            </a:r>
            <a:r>
              <a:rPr lang="de-DE" dirty="0" err="1"/>
              <a:t>versions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8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Phase Recap – Requirement Elicitation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 </a:t>
            </a:r>
            <a:r>
              <a:rPr lang="de-DE" dirty="0" err="1"/>
              <a:t>bindings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ROOT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ROOT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JIT </a:t>
            </a:r>
            <a:r>
              <a:rPr lang="de-DE" dirty="0" err="1"/>
              <a:t>compiler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JavaScript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22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1917</Words>
  <Application>Microsoft Office PowerPoint</Application>
  <PresentationFormat>Bildschirmpräsentation (4:3)</PresentationFormat>
  <Paragraphs>437</Paragraphs>
  <Slides>41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KIT-PPT_Master_en_2016</vt:lpstr>
      <vt:lpstr>KIT-PPT_Master_en_2016</vt:lpstr>
      <vt:lpstr>PowerPoint-Präsentation</vt:lpstr>
      <vt:lpstr>Introduction – the team</vt:lpstr>
      <vt:lpstr>Introduction – ROOT</vt:lpstr>
      <vt:lpstr>Introduction - Node.js</vt:lpstr>
      <vt:lpstr>Introduction - rootJS</vt:lpstr>
      <vt:lpstr>Introduction – What is PSE?</vt:lpstr>
      <vt:lpstr>PowerPoint-Präsentation</vt:lpstr>
      <vt:lpstr>Phase Recap – Requirement Elicitation</vt:lpstr>
      <vt:lpstr>Phase Recap – Requirement Elicitation</vt:lpstr>
      <vt:lpstr>Phase Recap – Requirement Elicitation</vt:lpstr>
      <vt:lpstr>Phase Recap – Requirement Elicitation</vt:lpstr>
      <vt:lpstr>PowerPoint-Präsentation</vt:lpstr>
      <vt:lpstr>Phase Recap – Design</vt:lpstr>
      <vt:lpstr>Design – Requirements Realization</vt:lpstr>
      <vt:lpstr>Design – Architecture Concept</vt:lpstr>
      <vt:lpstr>Design – Core Architecture</vt:lpstr>
      <vt:lpstr>PowerPoint-Präsentation</vt:lpstr>
      <vt:lpstr>Implementation – Principles</vt:lpstr>
      <vt:lpstr>Implementation – Our Setup</vt:lpstr>
      <vt:lpstr>Implementation – Our Setup</vt:lpstr>
      <vt:lpstr>Implementation – Our Setup</vt:lpstr>
      <vt:lpstr>Implementation – Our Workflow</vt:lpstr>
      <vt:lpstr>Implementation – Testing</vt:lpstr>
      <vt:lpstr>Implementation – Talking to Node: NodeHandler</vt:lpstr>
      <vt:lpstr>Implementation – Talking to Node: Callbacks</vt:lpstr>
      <vt:lpstr>Implementation – Factories</vt:lpstr>
      <vt:lpstr>Implementation – Proxies</vt:lpstr>
      <vt:lpstr>Implementation – FunctionProxy</vt:lpstr>
      <vt:lpstr>Implementation – FunctionProxy</vt:lpstr>
      <vt:lpstr>Implementation – Asynchronous Calls</vt:lpstr>
      <vt:lpstr>Implementation – Asynchronous Calls  libuv</vt:lpstr>
      <vt:lpstr>Implementation – ObjectProxyBuilder</vt:lpstr>
      <vt:lpstr>Implementation – Differences between Proxies</vt:lpstr>
      <vt:lpstr>Implementation – Want more Libraries?</vt:lpstr>
      <vt:lpstr>LIVE DEMONSTRATION</vt:lpstr>
      <vt:lpstr>Project Review</vt:lpstr>
      <vt:lpstr>Project Review</vt:lpstr>
      <vt:lpstr>Project Review</vt:lpstr>
      <vt:lpstr>Questions?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Haas</dc:creator>
  <cp:lastModifiedBy>Christoph Haas</cp:lastModifiedBy>
  <cp:revision>322</cp:revision>
  <dcterms:created xsi:type="dcterms:W3CDTF">2016-03-06T10:15:34Z</dcterms:created>
  <dcterms:modified xsi:type="dcterms:W3CDTF">2016-03-29T16:04:55Z</dcterms:modified>
</cp:coreProperties>
</file>