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34"/>
  </p:handoutMasterIdLst>
  <p:sldIdLst>
    <p:sldId id="262" r:id="rId10"/>
    <p:sldId id="263" r:id="rId11"/>
    <p:sldId id="264" r:id="rId12"/>
    <p:sldId id="268" r:id="rId13"/>
    <p:sldId id="269" r:id="rId14"/>
    <p:sldId id="270" r:id="rId15"/>
    <p:sldId id="271" r:id="rId16"/>
    <p:sldId id="286" r:id="rId17"/>
    <p:sldId id="272" r:id="rId18"/>
    <p:sldId id="273" r:id="rId19"/>
    <p:sldId id="284" r:id="rId20"/>
    <p:sldId id="275" r:id="rId21"/>
    <p:sldId id="283" r:id="rId22"/>
    <p:sldId id="289" r:id="rId23"/>
    <p:sldId id="274" r:id="rId24"/>
    <p:sldId id="279" r:id="rId25"/>
    <p:sldId id="278" r:id="rId26"/>
    <p:sldId id="287" r:id="rId27"/>
    <p:sldId id="277" r:id="rId28"/>
    <p:sldId id="276" r:id="rId29"/>
    <p:sldId id="288" r:id="rId30"/>
    <p:sldId id="282" r:id="rId31"/>
    <p:sldId id="285" r:id="rId32"/>
    <p:sldId id="281" r:id="rId3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howGuides="1">
      <p:cViewPr varScale="1">
        <p:scale>
          <a:sx n="76" d="100"/>
          <a:sy n="76" d="100"/>
        </p:scale>
        <p:origin x="198" y="768"/>
      </p:cViewPr>
      <p:guideLst>
        <p:guide orient="horz" pos="436"/>
        <p:guide orient="horz" pos="618"/>
        <p:guide orient="horz" pos="845"/>
        <p:guide orient="horz" pos="2840"/>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2017/7/17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175085"/>
            <a:ext cx="7488767" cy="586957"/>
          </a:xfrm>
        </p:spPr>
        <p:txBody>
          <a:bodyPr/>
          <a:lstStyle/>
          <a:p>
            <a:r>
              <a:rPr lang="en-US" altLang="zh-CN" smtClean="0"/>
              <a:t>Click to edit Master title style</a:t>
            </a:r>
            <a:endParaRPr lang="zh-CN" altLang="en-US" dirty="0"/>
          </a:p>
        </p:txBody>
      </p:sp>
      <p:sp>
        <p:nvSpPr>
          <p:cNvPr id="8" name="副标题 2"/>
          <p:cNvSpPr>
            <a:spLocks noGrp="1"/>
          </p:cNvSpPr>
          <p:nvPr>
            <p:ph type="subTitle" idx="11"/>
          </p:nvPr>
        </p:nvSpPr>
        <p:spPr>
          <a:xfrm>
            <a:off x="1007533" y="3068639"/>
            <a:ext cx="8534400" cy="461665"/>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0765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2018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0829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1" y="40116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3" y="2174291"/>
            <a:ext cx="81618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smtClean="0"/>
              <a:t>Click to edit Master subtitle style</a:t>
            </a: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dirty="0">
                <a:solidFill>
                  <a:srgbClr val="666666"/>
                </a:solidFill>
                <a:latin typeface="FrutigerNext LT Bold" pitchFamily="34" charset="0"/>
                <a:ea typeface="ＭＳ Ｐゴシック"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sp>
        <p:nvSpPr>
          <p:cNvPr id="1105" name="Text Box 81"/>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sp>
        <p:nvSpPr>
          <p:cNvPr id="11"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12"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FrutigerNext LT Medium" pitchFamily="34" charset="0"/>
          <a:ea typeface="黑体" pitchFamily="49" charset="-122"/>
          <a:cs typeface="+mj-cs"/>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a:solidFill>
            <a:schemeClr val="bg1"/>
          </a:solidFill>
          <a:latin typeface="FrutigerNext LT Medium" pitchFamily="34" charset="0"/>
          <a:ea typeface="黑体" pitchFamily="49" charset="-122"/>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58401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152" name="Text Box 5"/>
          <p:cNvSpPr txBox="1">
            <a:spLocks noChangeArrowheads="1"/>
          </p:cNvSpPr>
          <p:nvPr/>
        </p:nvSpPr>
        <p:spPr bwMode="auto">
          <a:xfrm>
            <a:off x="1007534" y="6230938"/>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1" y="4019551"/>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2127" name="Text Box 79"/>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11"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0"/>
            <a:ext cx="7871884" cy="57943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200"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5201" name="Picture 81"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806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dirty="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224"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6225" name="Picture 81"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835236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248"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7249" name="Picture 81"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844973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smtClean="0"/>
              <a:t>Click to edit Master title style</a:t>
            </a:r>
            <a:endParaRPr lang="zh-CN" altLang="en-US" smtClean="0"/>
          </a:p>
        </p:txBody>
      </p:sp>
      <p:sp>
        <p:nvSpPr>
          <p:cNvPr id="82" name="Text Box 5"/>
          <p:cNvSpPr txBox="1">
            <a:spLocks noChangeArrowheads="1"/>
          </p:cNvSpPr>
          <p:nvPr/>
        </p:nvSpPr>
        <p:spPr bwMode="auto">
          <a:xfrm>
            <a:off x="1007534" y="6219825"/>
            <a:ext cx="3121175"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ＭＳ Ｐゴシック"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72" name="Text Box 80"/>
          <p:cNvSpPr txBox="1">
            <a:spLocks noChangeArrowheads="1"/>
          </p:cNvSpPr>
          <p:nvPr/>
        </p:nvSpPr>
        <p:spPr bwMode="auto">
          <a:xfrm>
            <a:off x="-3845984" y="1330326"/>
            <a:ext cx="3702051" cy="17684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a:lnSpc>
                <a:spcPct val="125000"/>
              </a:lnSpc>
            </a:pPr>
            <a:r>
              <a:rPr lang="en-US" sz="1100" noProof="1">
                <a:solidFill>
                  <a:srgbClr val="FFFFFF"/>
                </a:solidFill>
                <a:latin typeface="FrutigerNext LT Regular" pitchFamily="34" charset="0"/>
                <a:ea typeface="ＭＳ Ｐゴシック" pitchFamily="34" charset="-128"/>
              </a:rPr>
              <a:t>Slide title</a:t>
            </a:r>
            <a:r>
              <a:rPr lang="en-US" altLang="zh-CN"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华文细黑" pitchFamily="2" charset="-122"/>
              </a:rPr>
              <a:t>:40-47pt  </a:t>
            </a:r>
          </a:p>
          <a:p>
            <a:pPr algn="r">
              <a:lnSpc>
                <a:spcPct val="125000"/>
              </a:lnSpc>
            </a:pPr>
            <a:r>
              <a:rPr lang="en-US" sz="1100" noProof="1">
                <a:solidFill>
                  <a:srgbClr val="FFFFFF"/>
                </a:solidFill>
                <a:latin typeface="FrutigerNext LT Regular" pitchFamily="34" charset="0"/>
                <a:ea typeface="ＭＳ Ｐゴシック" pitchFamily="34" charset="-128"/>
              </a:rPr>
              <a:t>Slide subtitle </a:t>
            </a:r>
            <a:r>
              <a:rPr lang="en-US" altLang="zh-CN" sz="1100">
                <a:solidFill>
                  <a:srgbClr val="FFFFFF"/>
                </a:solidFill>
                <a:latin typeface="FrutigerNext LT Regular" pitchFamily="34" charset="0"/>
                <a:ea typeface="华文细黑" pitchFamily="2" charset="-122"/>
              </a:rPr>
              <a:t>:26-30pt</a:t>
            </a:r>
          </a:p>
          <a:p>
            <a:pPr algn="r">
              <a:lnSpc>
                <a:spcPct val="125000"/>
              </a:lnSpc>
            </a:pPr>
            <a:r>
              <a:rPr lang="en-US" altLang="zh-CN" sz="1100">
                <a:solidFill>
                  <a:srgbClr val="FFFFFF"/>
                </a:solidFill>
                <a:latin typeface="FrutigerNext LT Regular" pitchFamily="34" charset="0"/>
                <a:ea typeface="华文细黑" pitchFamily="2" charset="-122"/>
              </a:rPr>
              <a:t>Color::white</a:t>
            </a:r>
          </a:p>
          <a:p>
            <a:pPr algn="r">
              <a:lnSpc>
                <a:spcPct val="125000"/>
              </a:lnSpc>
            </a:pPr>
            <a:r>
              <a:rPr lang="zh-CN" altLang="en-US" sz="1100">
                <a:solidFill>
                  <a:srgbClr val="FFFFFF"/>
                </a:solidFill>
                <a:latin typeface="FrutigerNext LT Regular" pitchFamily="34" charset="0"/>
                <a:ea typeface="ＭＳ Ｐゴシック" pitchFamily="34" charset="-128"/>
              </a:rPr>
              <a:t> </a:t>
            </a:r>
            <a:r>
              <a:rPr lang="en-US" altLang="zh-CN" sz="1100">
                <a:solidFill>
                  <a:srgbClr val="FFFFFF"/>
                </a:solidFill>
                <a:latin typeface="FrutigerNext LT Regular" pitchFamily="34" charset="0"/>
                <a:ea typeface="ＭＳ Ｐゴシック" pitchFamily="34" charset="-128"/>
              </a:rPr>
              <a:t>Corporate Font </a:t>
            </a:r>
            <a:r>
              <a:rPr lang="en-US" altLang="zh-CN" sz="1100">
                <a:solidFill>
                  <a:srgbClr val="FFFFFF"/>
                </a:solidFill>
                <a:latin typeface="FrutigerNext LT Regular" pitchFamily="34" charset="0"/>
                <a:ea typeface="华文细黑" pitchFamily="2" charset="-122"/>
              </a:rPr>
              <a:t>:</a:t>
            </a:r>
          </a:p>
          <a:p>
            <a:pPr algn="r">
              <a:lnSpc>
                <a:spcPct val="125000"/>
              </a:lnSpc>
            </a:pPr>
            <a:r>
              <a:rPr lang="en-US" altLang="zh-CN" sz="1100">
                <a:solidFill>
                  <a:srgbClr val="FFFFFF"/>
                </a:solidFill>
                <a:latin typeface="FrutigerNext LT Regular" pitchFamily="34" charset="0"/>
                <a:ea typeface="华文细黑" pitchFamily="2" charset="-122"/>
              </a:rPr>
              <a:t>FrutigerNext LT Medium</a:t>
            </a:r>
          </a:p>
          <a:p>
            <a:pPr algn="r">
              <a:lnSpc>
                <a:spcPct val="125000"/>
              </a:lnSpc>
            </a:pPr>
            <a:r>
              <a:rPr lang="en-US" altLang="zh-CN" sz="1100">
                <a:solidFill>
                  <a:srgbClr val="FFFFFF"/>
                </a:solidFill>
                <a:latin typeface="FrutigerNext LT Regular" pitchFamily="34" charset="0"/>
                <a:ea typeface="ＭＳ Ｐゴシック" pitchFamily="34" charset="-128"/>
              </a:rPr>
              <a:t>Font to be used by customers and </a:t>
            </a:r>
          </a:p>
          <a:p>
            <a:pPr algn="r">
              <a:lnSpc>
                <a:spcPct val="125000"/>
              </a:lnSpc>
            </a:pPr>
            <a:r>
              <a:rPr lang="en-US" altLang="zh-CN" sz="1100">
                <a:solidFill>
                  <a:srgbClr val="FFFFFF"/>
                </a:solidFill>
                <a:latin typeface="FrutigerNext LT Regular" pitchFamily="34" charset="0"/>
                <a:ea typeface="ＭＳ Ｐゴシック" pitchFamily="34" charset="-128"/>
              </a:rPr>
              <a:t>partners </a:t>
            </a:r>
            <a:r>
              <a:rPr lang="en-US" altLang="zh-CN" sz="1100">
                <a:solidFill>
                  <a:srgbClr val="FFFFFF"/>
                </a:solidFill>
                <a:latin typeface="FrutigerNext LT Regular" pitchFamily="34" charset="0"/>
                <a:ea typeface="华文细黑" pitchFamily="2" charset="-122"/>
              </a:rPr>
              <a:t>: </a:t>
            </a:r>
          </a:p>
          <a:p>
            <a:pPr algn="r">
              <a:lnSpc>
                <a:spcPct val="125000"/>
              </a:lnSpc>
            </a:pPr>
            <a:r>
              <a:rPr lang="en-US" altLang="zh-CN" sz="1100">
                <a:solidFill>
                  <a:srgbClr val="FFFFFF"/>
                </a:solidFill>
                <a:latin typeface="FrutigerNext LT Regular" pitchFamily="34" charset="0"/>
                <a:ea typeface="华文细黑" pitchFamily="2" charset="-122"/>
              </a:rPr>
              <a:t>Arial</a:t>
            </a:r>
          </a:p>
        </p:txBody>
      </p:sp>
      <p:pic>
        <p:nvPicPr>
          <p:cNvPr id="8273" name="Picture 81"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1" y="3795714"/>
            <a:ext cx="1180131"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smtClean="0"/>
              <a:t>Click to edit Master title style</a:t>
            </a:r>
            <a:endParaRPr lang="zh-CN" altLang="en-US" smtClean="0"/>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smtClean="0"/>
              <a:t>Click to edit Master text styles</a:t>
            </a:r>
          </a:p>
          <a:p>
            <a:pPr lvl="1"/>
            <a:r>
              <a:rPr lang="en-US" altLang="zh-CN" smtClean="0"/>
              <a:t>Second level</a:t>
            </a:r>
            <a:endParaRPr lang="zh-CN" altLang="en-US" smtClean="0"/>
          </a:p>
          <a:p>
            <a:pPr lvl="2"/>
            <a:r>
              <a:rPr lang="en-US" altLang="zh-CN" smtClean="0"/>
              <a:t>Third level</a:t>
            </a:r>
            <a:endParaRPr lang="zh-CN" altLang="en-US" smtClean="0"/>
          </a:p>
          <a:p>
            <a:pPr lvl="3"/>
            <a:r>
              <a:rPr lang="en-US" altLang="zh-CN" smtClean="0"/>
              <a:t>Fourth level</a:t>
            </a:r>
            <a:endParaRPr lang="zh-CN" altLang="en-US" smtClean="0"/>
          </a:p>
          <a:p>
            <a:pPr lvl="4"/>
            <a:r>
              <a:rPr lang="en-US" altLang="zh-CN" smtClean="0"/>
              <a:t>Fifth level</a:t>
            </a:r>
          </a:p>
        </p:txBody>
      </p:sp>
      <p:sp>
        <p:nvSpPr>
          <p:cNvPr id="9293" name="Text Box 77"/>
          <p:cNvSpPr txBox="1">
            <a:spLocks noChangeArrowheads="1"/>
          </p:cNvSpPr>
          <p:nvPr/>
        </p:nvSpPr>
        <p:spPr bwMode="auto">
          <a:xfrm>
            <a:off x="-3845984" y="1330326"/>
            <a:ext cx="3702051" cy="370163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en-US" sz="1100">
                <a:solidFill>
                  <a:schemeClr val="bg1"/>
                </a:solidFill>
                <a:latin typeface="FrutigerNext LT Regular" pitchFamily="34" charset="0"/>
              </a:rPr>
              <a:t> </a:t>
            </a:r>
            <a:r>
              <a:rPr lang="en-US" altLang="zh-CN" sz="1100">
                <a:solidFill>
                  <a:srgbClr val="FFFFFF"/>
                </a:solidFill>
                <a:latin typeface="FrutigerNext LT Regular" pitchFamily="34" charset="0"/>
              </a:rPr>
              <a:t>Content Page Title </a:t>
            </a:r>
          </a:p>
          <a:p>
            <a:pPr algn="r" eaLnBrk="1" hangingPunct="1">
              <a:spcBef>
                <a:spcPct val="20000"/>
              </a:spcBef>
            </a:pPr>
            <a:r>
              <a:rPr lang="en-US" altLang="zh-CN" sz="1100">
                <a:solidFill>
                  <a:srgbClr val="FFFFFF"/>
                </a:solidFill>
                <a:latin typeface="FrutigerNext LT Regular" pitchFamily="34" charset="0"/>
              </a:rPr>
              <a:t>35-40pt  </a:t>
            </a:r>
            <a:endParaRPr lang="zh-CN" altLang="en-US" sz="1100">
              <a:solidFill>
                <a:srgbClr val="FFFFFF"/>
              </a:solidFill>
              <a:latin typeface="FrutigerNext LT Regular" pitchFamily="34" charset="0"/>
            </a:endParaRPr>
          </a:p>
          <a:p>
            <a:pPr algn="r" eaLnBrk="1" hangingPunct="1">
              <a:spcBef>
                <a:spcPct val="20000"/>
              </a:spcBef>
            </a:pPr>
            <a:r>
              <a:rPr lang="en-US" altLang="zh-CN" sz="1100">
                <a:solidFill>
                  <a:srgbClr val="FFFFFF"/>
                </a:solidFill>
                <a:latin typeface="FrutigerNext LT Regular" pitchFamily="34" charset="0"/>
              </a:rPr>
              <a:t>Color: R153 G0 B0</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p>
          <a:p>
            <a:pPr algn="r" eaLnBrk="1" hangingPunct="1">
              <a:spcBef>
                <a:spcPct val="20000"/>
              </a:spcBef>
            </a:pPr>
            <a:endParaRPr lang="en-US" altLang="zh-CN" sz="1100">
              <a:solidFill>
                <a:srgbClr val="FFFFFF"/>
              </a:solidFill>
              <a:latin typeface="FrutigerNext LT Regular" pitchFamily="34" charset="0"/>
            </a:endParaRPr>
          </a:p>
          <a:p>
            <a:pPr algn="r" eaLnBrk="1" hangingPunct="1">
              <a:spcBef>
                <a:spcPct val="20000"/>
              </a:spcBef>
            </a:pPr>
            <a:endParaRPr lang="zh-CN" altLang="en-US" sz="1100">
              <a:solidFill>
                <a:srgbClr val="FFFFFF"/>
              </a:solidFill>
              <a:latin typeface="FrutigerNext LT Regular" pitchFamily="34" charset="0"/>
            </a:endParaRPr>
          </a:p>
          <a:p>
            <a:pPr algn="r" eaLnBrk="1" hangingPunct="1">
              <a:spcBef>
                <a:spcPct val="20000"/>
              </a:spcBef>
            </a:pPr>
            <a:r>
              <a:rPr lang="zh-CN" altLang="en-US" sz="1100">
                <a:solidFill>
                  <a:srgbClr val="FFFFFF"/>
                </a:solidFill>
                <a:latin typeface="FrutigerNext LT Regular" pitchFamily="34" charset="0"/>
              </a:rPr>
              <a:t> </a:t>
            </a:r>
            <a:r>
              <a:rPr lang="en-US" altLang="zh-CN" sz="1100">
                <a:solidFill>
                  <a:srgbClr val="FFFFFF"/>
                </a:solidFill>
                <a:latin typeface="FrutigerNext LT Regular" pitchFamily="34" charset="0"/>
              </a:rPr>
              <a:t>Content Page Text :</a:t>
            </a:r>
          </a:p>
          <a:p>
            <a:pPr algn="r" eaLnBrk="1" hangingPunct="1">
              <a:spcBef>
                <a:spcPct val="20000"/>
              </a:spcBef>
            </a:pPr>
            <a:r>
              <a:rPr lang="en-US" altLang="zh-CN" sz="1100">
                <a:solidFill>
                  <a:srgbClr val="FFFFFF"/>
                </a:solidFill>
                <a:latin typeface="FrutigerNext LT Regular" pitchFamily="34" charset="0"/>
              </a:rPr>
              <a:t>28-30pt</a:t>
            </a:r>
          </a:p>
          <a:p>
            <a:pPr algn="r">
              <a:spcBef>
                <a:spcPct val="20000"/>
              </a:spcBef>
            </a:pPr>
            <a:r>
              <a:rPr lang="en-US" sz="1100" noProof="1">
                <a:solidFill>
                  <a:srgbClr val="FFFFFF"/>
                </a:solidFill>
                <a:latin typeface="FrutigerNext LT Regular" pitchFamily="34" charset="0"/>
              </a:rPr>
              <a:t>Bullets level 2-5</a:t>
            </a:r>
          </a:p>
          <a:p>
            <a:pPr algn="r">
              <a:spcBef>
                <a:spcPct val="20000"/>
              </a:spcBef>
            </a:pPr>
            <a:r>
              <a:rPr lang="en-US" altLang="zh-CN" sz="1100">
                <a:solidFill>
                  <a:srgbClr val="FFFFFF"/>
                </a:solidFill>
                <a:latin typeface="FrutigerNext LT Regular" pitchFamily="34" charset="0"/>
              </a:rPr>
              <a:t>20-30pt  </a:t>
            </a:r>
          </a:p>
          <a:p>
            <a:pPr algn="r" eaLnBrk="1" hangingPunct="1">
              <a:spcBef>
                <a:spcPct val="20000"/>
              </a:spcBef>
            </a:pPr>
            <a:r>
              <a:rPr lang="en-US" altLang="zh-CN" sz="1100">
                <a:solidFill>
                  <a:srgbClr val="FFFFFF"/>
                </a:solidFill>
                <a:latin typeface="FrutigerNext LT Regular" pitchFamily="34" charset="0"/>
              </a:rPr>
              <a:t>Color:Black</a:t>
            </a:r>
          </a:p>
          <a:p>
            <a:pPr algn="r" eaLnBrk="1" hangingPunct="1">
              <a:spcBef>
                <a:spcPct val="20000"/>
              </a:spcBef>
            </a:pPr>
            <a:r>
              <a:rPr lang="en-US" altLang="zh-CN" sz="1100">
                <a:solidFill>
                  <a:srgbClr val="FFFFFF"/>
                </a:solidFill>
                <a:latin typeface="FrutigerNext LT Regular" pitchFamily="34" charset="0"/>
              </a:rPr>
              <a:t>Corporate Font: </a:t>
            </a:r>
          </a:p>
          <a:p>
            <a:pPr algn="r" eaLnBrk="1" hangingPunct="1">
              <a:spcBef>
                <a:spcPct val="20000"/>
              </a:spcBef>
            </a:pPr>
            <a:r>
              <a:rPr lang="en-US" altLang="zh-CN" sz="1100">
                <a:solidFill>
                  <a:srgbClr val="FFFFFF"/>
                </a:solidFill>
                <a:latin typeface="FrutigerNext LT Regular" pitchFamily="34" charset="0"/>
              </a:rPr>
              <a:t>FrutigerNext LT Medium</a:t>
            </a:r>
          </a:p>
          <a:p>
            <a:pPr algn="r" eaLnBrk="1" hangingPunct="1">
              <a:spcBef>
                <a:spcPct val="20000"/>
              </a:spcBef>
            </a:pPr>
            <a:r>
              <a:rPr lang="en-US" altLang="zh-CN" sz="1100">
                <a:solidFill>
                  <a:srgbClr val="FFFFFF"/>
                </a:solidFill>
                <a:latin typeface="FrutigerNext LT Regular" pitchFamily="34" charset="0"/>
              </a:rPr>
              <a:t>Font to be used by customers and partners:  </a:t>
            </a:r>
          </a:p>
          <a:p>
            <a:pPr algn="r" eaLnBrk="1" hangingPunct="1">
              <a:spcBef>
                <a:spcPct val="20000"/>
              </a:spcBef>
            </a:pPr>
            <a:r>
              <a:rPr lang="en-US" altLang="zh-CN" sz="1100">
                <a:solidFill>
                  <a:srgbClr val="FFFFFF"/>
                </a:solidFill>
                <a:latin typeface="FrutigerNext LT Regular" pitchFamily="34" charset="0"/>
              </a:rPr>
              <a:t>Arial</a:t>
            </a:r>
            <a:endParaRPr lang="zh-CN" altLang="en-US" sz="110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3" y="6451600"/>
            <a:ext cx="268032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smtClean="0"/>
              <a:t>Click to edit Master title style</a:t>
            </a:r>
            <a:endParaRPr lang="zh-CN" altLang="en-US" dirty="0" smtClean="0"/>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smtClean="0"/>
              <a:t>Click to edit Master text styles</a:t>
            </a:r>
            <a:endParaRPr lang="zh-CN" altLang="en-US" dirty="0" smtClean="0"/>
          </a:p>
          <a:p>
            <a:pPr lvl="1"/>
            <a:r>
              <a:rPr lang="en-US" altLang="zh-CN" dirty="0" smtClean="0"/>
              <a:t>Second level</a:t>
            </a:r>
            <a:endParaRPr lang="zh-CN" altLang="en-US" dirty="0" smtClean="0"/>
          </a:p>
          <a:p>
            <a:pPr lvl="2"/>
            <a:r>
              <a:rPr lang="en-US" altLang="zh-CN" dirty="0" smtClean="0"/>
              <a:t>Third level</a:t>
            </a:r>
            <a:endParaRPr lang="zh-CN" altLang="en-US" dirty="0" smtClean="0"/>
          </a:p>
          <a:p>
            <a:pPr lvl="3"/>
            <a:r>
              <a:rPr lang="en-US" altLang="zh-CN" dirty="0" smtClean="0"/>
              <a:t>Fourth level</a:t>
            </a:r>
            <a:endParaRPr lang="zh-CN" altLang="en-US" dirty="0" smtClean="0"/>
          </a:p>
          <a:p>
            <a:pPr lvl="4"/>
            <a:r>
              <a:rPr lang="en-US" altLang="zh-CN" dirty="0" smtClean="0"/>
              <a:t>Fifth level</a:t>
            </a:r>
            <a:endParaRPr lang="zh-CN" altLang="en-US" dirty="0" smtClean="0"/>
          </a:p>
        </p:txBody>
      </p:sp>
      <p:grpSp>
        <p:nvGrpSpPr>
          <p:cNvPr id="10328" name="Group 88"/>
          <p:cNvGrpSpPr>
            <a:grpSpLocks/>
          </p:cNvGrpSpPr>
          <p:nvPr/>
        </p:nvGrpSpPr>
        <p:grpSpPr bwMode="auto">
          <a:xfrm>
            <a:off x="12433300" y="3832226"/>
            <a:ext cx="1151467"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27" name="Group 87"/>
            <p:cNvGrpSpPr>
              <a:grpSpLocks/>
            </p:cNvGrpSpPr>
            <p:nvPr userDrawn="1"/>
          </p:nvGrpSpPr>
          <p:grpSpPr bwMode="auto">
            <a:xfrm>
              <a:off x="5941" y="2475"/>
              <a:ext cx="409" cy="1783"/>
              <a:chOff x="5921" y="2387"/>
              <a:chExt cx="409" cy="1783"/>
            </a:xfrm>
          </p:grpSpPr>
          <p:grpSp>
            <p:nvGrpSpPr>
              <p:cNvPr id="10254"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5"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6"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7"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8"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59"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0"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1"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2"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3"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4"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5"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nvGrpSpPr>
              <p:cNvPr id="10266"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grpSp>
      <p:sp>
        <p:nvSpPr>
          <p:cNvPr id="10321" name="Text Box 81"/>
          <p:cNvSpPr txBox="1">
            <a:spLocks noChangeArrowheads="1"/>
          </p:cNvSpPr>
          <p:nvPr/>
        </p:nvSpPr>
        <p:spPr bwMode="auto">
          <a:xfrm>
            <a:off x="-3845984" y="1330326"/>
            <a:ext cx="3702051" cy="38766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8345" tIns="39172" rIns="78345" bIns="39172">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pPr>
            <a:r>
              <a:rPr lang="zh-CN" altLang="zh-CN" sz="1100" dirty="0">
                <a:solidFill>
                  <a:srgbClr val="FFFFFF"/>
                </a:solidFill>
                <a:latin typeface="FrutigerNext LT Regular" pitchFamily="34" charset="0"/>
              </a:rPr>
              <a:t>Slide title :32-35pt  </a:t>
            </a:r>
          </a:p>
          <a:p>
            <a:pPr algn="r" eaLnBrk="1" hangingPunct="1">
              <a:spcBef>
                <a:spcPct val="20000"/>
              </a:spcBef>
            </a:pPr>
            <a:r>
              <a:rPr lang="zh-CN" altLang="zh-CN" sz="1100" dirty="0">
                <a:solidFill>
                  <a:srgbClr val="FFFFFF"/>
                </a:solidFill>
                <a:latin typeface="FrutigerNext LT Regular" pitchFamily="34" charset="0"/>
              </a:rPr>
              <a:t>Color: R153 G0 B0</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endParaRPr lang="zh-CN" altLang="zh-CN" sz="1100" dirty="0">
              <a:solidFill>
                <a:srgbClr val="FFFFFF"/>
              </a:solidFill>
              <a:latin typeface="FrutigerNext LT Regular" pitchFamily="34" charset="0"/>
            </a:endParaRPr>
          </a:p>
          <a:p>
            <a:pPr algn="r" eaLnBrk="1" hangingPunct="1">
              <a:spcBef>
                <a:spcPct val="20000"/>
              </a:spcBef>
            </a:pPr>
            <a:r>
              <a:rPr lang="zh-CN" altLang="zh-CN" sz="1100" dirty="0">
                <a:solidFill>
                  <a:srgbClr val="FFFFFF"/>
                </a:solidFill>
                <a:latin typeface="FrutigerNext LT Regular" pitchFamily="34" charset="0"/>
              </a:rPr>
              <a:t>Slide text :20-22pt</a:t>
            </a:r>
          </a:p>
          <a:p>
            <a:pPr algn="r" eaLnBrk="1" hangingPunct="1">
              <a:spcBef>
                <a:spcPct val="20000"/>
              </a:spcBef>
            </a:pPr>
            <a:r>
              <a:rPr lang="zh-CN" altLang="zh-CN" sz="1100" dirty="0">
                <a:solidFill>
                  <a:srgbClr val="FFFFFF"/>
                </a:solidFill>
                <a:latin typeface="FrutigerNext LT Regular" pitchFamily="34" charset="0"/>
              </a:rPr>
              <a:t>Bullets level 2-5:</a:t>
            </a:r>
          </a:p>
          <a:p>
            <a:pPr algn="r" eaLnBrk="1" hangingPunct="1">
              <a:spcBef>
                <a:spcPct val="20000"/>
              </a:spcBef>
            </a:pPr>
            <a:r>
              <a:rPr lang="zh-CN" altLang="zh-CN" sz="1100" dirty="0">
                <a:solidFill>
                  <a:srgbClr val="FFFFFF"/>
                </a:solidFill>
                <a:latin typeface="FrutigerNext LT Regular" pitchFamily="34" charset="0"/>
              </a:rPr>
              <a:t> 18pt  </a:t>
            </a:r>
          </a:p>
          <a:p>
            <a:pPr algn="r" eaLnBrk="1" hangingPunct="1">
              <a:spcBef>
                <a:spcPct val="20000"/>
              </a:spcBef>
            </a:pPr>
            <a:r>
              <a:rPr lang="zh-CN" altLang="zh-CN" sz="1100" dirty="0">
                <a:solidFill>
                  <a:srgbClr val="FFFFFF"/>
                </a:solidFill>
                <a:latin typeface="FrutigerNext LT Regular" pitchFamily="34" charset="0"/>
              </a:rPr>
              <a:t>Color:Black</a:t>
            </a:r>
          </a:p>
          <a:p>
            <a:pPr algn="r" eaLnBrk="1" hangingPunct="1">
              <a:spcBef>
                <a:spcPct val="20000"/>
              </a:spcBef>
            </a:pPr>
            <a:r>
              <a:rPr lang="zh-CN" altLang="zh-CN" sz="1100" dirty="0">
                <a:solidFill>
                  <a:srgbClr val="FFFFFF"/>
                </a:solidFill>
                <a:latin typeface="FrutigerNext LT Regular" pitchFamily="34" charset="0"/>
              </a:rPr>
              <a:t>Corporate Font :</a:t>
            </a:r>
          </a:p>
          <a:p>
            <a:pPr algn="r" eaLnBrk="1" hangingPunct="1">
              <a:spcBef>
                <a:spcPct val="20000"/>
              </a:spcBef>
            </a:pPr>
            <a:r>
              <a:rPr lang="zh-CN" altLang="zh-CN" sz="1100" dirty="0">
                <a:solidFill>
                  <a:srgbClr val="FFFFFF"/>
                </a:solidFill>
                <a:latin typeface="FrutigerNext LT Regular" pitchFamily="34" charset="0"/>
              </a:rPr>
              <a:t>FrutigerNext LT Medium</a:t>
            </a:r>
          </a:p>
          <a:p>
            <a:pPr algn="r" eaLnBrk="1" hangingPunct="1">
              <a:spcBef>
                <a:spcPct val="20000"/>
              </a:spcBef>
            </a:pPr>
            <a:r>
              <a:rPr lang="zh-CN" altLang="zh-CN" sz="1100" dirty="0">
                <a:solidFill>
                  <a:srgbClr val="FFFFFF"/>
                </a:solidFill>
                <a:latin typeface="FrutigerNext LT Regular" pitchFamily="34" charset="0"/>
              </a:rPr>
              <a:t>Font to be used by customers and </a:t>
            </a:r>
          </a:p>
          <a:p>
            <a:pPr algn="r" eaLnBrk="1" hangingPunct="1">
              <a:spcBef>
                <a:spcPct val="20000"/>
              </a:spcBef>
            </a:pPr>
            <a:r>
              <a:rPr lang="zh-CN" altLang="zh-CN" sz="1100" dirty="0">
                <a:solidFill>
                  <a:srgbClr val="FFFFFF"/>
                </a:solidFill>
                <a:latin typeface="FrutigerNext LT Regular" pitchFamily="34" charset="0"/>
              </a:rPr>
              <a:t>partners : </a:t>
            </a:r>
          </a:p>
          <a:p>
            <a:pPr algn="r" eaLnBrk="1" hangingPunct="1">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5933" y="57150"/>
            <a:ext cx="1727200" cy="1107996"/>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a:solidFill>
                  <a:srgbClr val="FFFFFF"/>
                </a:solidFill>
                <a:latin typeface="FrutigerNext LT Regular" pitchFamily="34" charset="0"/>
              </a:rPr>
              <a:t>Top right  corner  for   field-mark, customer or partner logotypes. </a:t>
            </a:r>
          </a:p>
          <a:p>
            <a:endParaRPr lang="en-US" altLang="zh-CN" sz="1100">
              <a:solidFill>
                <a:srgbClr val="FFFFFF"/>
              </a:solidFill>
              <a:latin typeface="FrutigerNext LT Regular" pitchFamily="34" charset="0"/>
            </a:endParaRPr>
          </a:p>
          <a:p>
            <a:r>
              <a:rPr lang="en-US" altLang="zh-CN" sz="1100">
                <a:solidFill>
                  <a:srgbClr val="FFFFFF"/>
                </a:solidFill>
                <a:latin typeface="FrutigerNext LT Regular" pitchFamily="34" charset="0"/>
              </a:rPr>
              <a:t>----------------   </a:t>
            </a:r>
          </a:p>
          <a:p>
            <a:endParaRPr lang="zh-CN" altLang="en-US" sz="1100">
              <a:solidFill>
                <a:srgbClr val="FFFFFF"/>
              </a:solidFill>
              <a:latin typeface="FrutigerNext LT Regular" pitchFamily="34" charset="0"/>
            </a:endParaRPr>
          </a:p>
        </p:txBody>
      </p:sp>
      <p:sp>
        <p:nvSpPr>
          <p:cNvPr id="10325" name="Text Box 85"/>
          <p:cNvSpPr txBox="1">
            <a:spLocks noChangeArrowheads="1"/>
          </p:cNvSpPr>
          <p:nvPr/>
        </p:nvSpPr>
        <p:spPr bwMode="auto">
          <a:xfrm>
            <a:off x="12335933" y="1196976"/>
            <a:ext cx="1727200" cy="195438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
        <p:nvSpPr>
          <p:cNvPr id="80" name="Rectangle 21"/>
          <p:cNvSpPr>
            <a:spLocks noChangeArrowheads="1"/>
          </p:cNvSpPr>
          <p:nvPr/>
        </p:nvSpPr>
        <p:spPr bwMode="auto">
          <a:xfrm>
            <a:off x="5047621" y="6465936"/>
            <a:ext cx="2488539" cy="184666"/>
          </a:xfrm>
          <a:prstGeom prst="rect">
            <a:avLst/>
          </a:prstGeom>
          <a:noFill/>
          <a:ln w="9525" algn="ctr">
            <a:noFill/>
            <a:miter lim="800000"/>
            <a:headEnd/>
            <a:tailEnd/>
          </a:ln>
          <a:effectLst/>
        </p:spPr>
        <p:txBody>
          <a:bodyPr wrap="square" lIns="80082" tIns="0" rIns="80082" bIns="0">
            <a:spAutoFit/>
          </a:bodyPr>
          <a:lstStyle/>
          <a:p>
            <a:pPr marL="0" marR="0" lvl="0" indent="0" algn="l" defTabSz="801688" rtl="0" eaLnBrk="0" fontAlgn="base" latinLnBrk="0" hangingPunct="0">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smtClean="0">
                <a:ln>
                  <a:noFill/>
                </a:ln>
                <a:solidFill>
                  <a:srgbClr val="000000"/>
                </a:solidFill>
                <a:effectLst/>
                <a:uLnTx/>
                <a:uFillTx/>
                <a:latin typeface="FrutigerNext LT Medium"/>
                <a:ea typeface="华文细黑"/>
              </a:rPr>
              <a:t>Huawei Confidential</a:t>
            </a:r>
          </a:p>
        </p:txBody>
      </p:sp>
      <p:sp>
        <p:nvSpPr>
          <p:cNvPr id="82" name="Rectangle 5"/>
          <p:cNvSpPr>
            <a:spLocks noChangeArrowheads="1"/>
          </p:cNvSpPr>
          <p:nvPr/>
        </p:nvSpPr>
        <p:spPr bwMode="auto">
          <a:xfrm>
            <a:off x="8481485" y="6480629"/>
            <a:ext cx="2796116" cy="37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2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2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5897563"/>
            <a:ext cx="12192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Text Box 7"/>
          <p:cNvSpPr txBox="1">
            <a:spLocks noChangeArrowheads="1"/>
          </p:cNvSpPr>
          <p:nvPr/>
        </p:nvSpPr>
        <p:spPr bwMode="auto">
          <a:xfrm>
            <a:off x="4693268" y="2668589"/>
            <a:ext cx="2805465"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7" name="Text Box 8"/>
          <p:cNvSpPr txBox="1">
            <a:spLocks noChangeArrowheads="1"/>
          </p:cNvSpPr>
          <p:nvPr/>
        </p:nvSpPr>
        <p:spPr bwMode="auto">
          <a:xfrm>
            <a:off x="4723308" y="3429000"/>
            <a:ext cx="2745385"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
        <p:nvSpPr>
          <p:cNvPr id="5" name="TextBox 4"/>
          <p:cNvSpPr txBox="1"/>
          <p:nvPr/>
        </p:nvSpPr>
        <p:spPr>
          <a:xfrm>
            <a:off x="1007534" y="4508501"/>
            <a:ext cx="10176933" cy="105413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ios.fi/tsaikka/facemask-deliveries" TargetMode="External"/><Relationship Id="rId2" Type="http://schemas.openxmlformats.org/officeDocument/2006/relationships/hyperlink" Target="https://git.hios.fi/tsaikka/facemask-tes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a:xfrm>
            <a:off x="1007534" y="1928864"/>
            <a:ext cx="7488767" cy="1079399"/>
          </a:xfrm>
        </p:spPr>
        <p:txBody>
          <a:bodyPr/>
          <a:lstStyle/>
          <a:p>
            <a:r>
              <a:rPr lang="en-US" altLang="zh-CN" dirty="0" smtClean="0"/>
              <a:t>Power and Performance comparison of face recognition solutions</a:t>
            </a:r>
            <a:endParaRPr lang="zh-CN" altLang="en-US" dirty="0"/>
          </a:p>
        </p:txBody>
      </p:sp>
      <p:sp>
        <p:nvSpPr>
          <p:cNvPr id="15" name="副标题 14"/>
          <p:cNvSpPr>
            <a:spLocks noGrp="1"/>
          </p:cNvSpPr>
          <p:nvPr>
            <p:ph type="subTitle" idx="11"/>
          </p:nvPr>
        </p:nvSpPr>
        <p:spPr/>
        <p:txBody>
          <a:bodyPr/>
          <a:lstStyle/>
          <a:p>
            <a:r>
              <a:rPr lang="en-US" altLang="zh-CN" dirty="0" smtClean="0"/>
              <a:t>Draft version</a:t>
            </a:r>
            <a:endParaRPr lang="zh-CN" altLang="en-US" dirty="0"/>
          </a:p>
        </p:txBody>
      </p:sp>
      <p:sp>
        <p:nvSpPr>
          <p:cNvPr id="5" name="TextBox 4"/>
          <p:cNvSpPr txBox="1"/>
          <p:nvPr/>
        </p:nvSpPr>
        <p:spPr>
          <a:xfrm>
            <a:off x="2279576" y="5589240"/>
            <a:ext cx="7397824" cy="605294"/>
          </a:xfrm>
          <a:prstGeom prst="rect">
            <a:avLst/>
          </a:prstGeom>
          <a:noFill/>
        </p:spPr>
        <p:txBody>
          <a:bodyPr wrap="square" lIns="0" rtlCol="0">
            <a:spAutoFit/>
          </a:bodyPr>
          <a:lstStyle/>
          <a:p>
            <a:pPr fontAlgn="t">
              <a:lnSpc>
                <a:spcPts val="2000"/>
              </a:lnSpc>
            </a:pPr>
            <a:r>
              <a:rPr lang="en-US" altLang="zh-CN" sz="1400" dirty="0" smtClean="0">
                <a:solidFill>
                  <a:srgbClr val="990000"/>
                </a:solidFill>
                <a:latin typeface="FrutigerNext LT Medium"/>
              </a:rPr>
              <a:t>Author/Email</a:t>
            </a:r>
            <a:r>
              <a:rPr lang="en-US" altLang="zh-CN" sz="1400" dirty="0">
                <a:solidFill>
                  <a:srgbClr val="990000"/>
                </a:solidFill>
                <a:latin typeface="FrutigerNext LT Medium"/>
              </a:rPr>
              <a:t>: </a:t>
            </a:r>
            <a:r>
              <a:rPr lang="en-US" altLang="zh-CN" sz="1400" dirty="0" smtClean="0">
                <a:solidFill>
                  <a:srgbClr val="990000"/>
                </a:solidFill>
                <a:latin typeface="FrutigerNext LT Medium"/>
              </a:rPr>
              <a:t>Vladimir </a:t>
            </a:r>
            <a:r>
              <a:rPr lang="en-US" altLang="zh-CN" sz="1400" dirty="0" err="1" smtClean="0">
                <a:solidFill>
                  <a:srgbClr val="990000"/>
                </a:solidFill>
                <a:latin typeface="FrutigerNext LT Medium"/>
              </a:rPr>
              <a:t>Stepanov</a:t>
            </a:r>
            <a:r>
              <a:rPr lang="en-US" altLang="zh-CN" sz="1400" dirty="0" smtClean="0">
                <a:solidFill>
                  <a:srgbClr val="990000"/>
                </a:solidFill>
                <a:latin typeface="FrutigerNext LT Medium"/>
              </a:rPr>
              <a:t> / vladimmir.stepannov@harman.com</a:t>
            </a:r>
            <a:endParaRPr lang="zh-CN" altLang="zh-CN" sz="1400" dirty="0" smtClean="0">
              <a:solidFill>
                <a:srgbClr val="B2B2B2">
                  <a:lumMod val="50000"/>
                </a:srgbClr>
              </a:solidFill>
              <a:latin typeface="FrutigerNext LT Medium"/>
            </a:endParaRPr>
          </a:p>
          <a:p>
            <a:pPr fontAlgn="t">
              <a:lnSpc>
                <a:spcPts val="2000"/>
              </a:lnSpc>
            </a:pPr>
            <a:r>
              <a:rPr lang="en-US" altLang="zh-CN" sz="1400" dirty="0" smtClean="0">
                <a:solidFill>
                  <a:srgbClr val="990000"/>
                </a:solidFill>
                <a:latin typeface="FrutigerNext LT Medium"/>
              </a:rPr>
              <a:t>Version: </a:t>
            </a:r>
            <a:r>
              <a:rPr lang="en-US" altLang="zh-CN" sz="1400" dirty="0" smtClean="0">
                <a:solidFill>
                  <a:srgbClr val="990000"/>
                </a:solidFill>
                <a:latin typeface="FrutigerNext LT Medium"/>
              </a:rPr>
              <a:t>1.3(170717)</a:t>
            </a:r>
            <a:endParaRPr lang="zh-CN" altLang="zh-CN" sz="1400" dirty="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smtClean="0"/>
              <a:t>Face </a:t>
            </a:r>
            <a:r>
              <a:rPr lang="en-US" dirty="0"/>
              <a:t>Detection features </a:t>
            </a:r>
            <a:r>
              <a:rPr lang="en-US" dirty="0" smtClean="0"/>
              <a:t>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Test video file: Accuracy</a:t>
            </a:r>
          </a:p>
          <a:p>
            <a:pPr marL="857250" lvl="2" indent="0">
              <a:buNone/>
            </a:pPr>
            <a:r>
              <a:rPr lang="en-US" sz="1400" dirty="0" smtClean="0"/>
              <a:t>Also not all detectors shows the </a:t>
            </a:r>
            <a:r>
              <a:rPr lang="en-US" sz="1400" dirty="0"/>
              <a:t>same </a:t>
            </a:r>
            <a:r>
              <a:rPr lang="en-US" sz="1400" dirty="0" smtClean="0"/>
              <a:t>accuracy on the same set of images.</a:t>
            </a:r>
          </a:p>
          <a:p>
            <a:pPr marL="857250" lvl="2" indent="0">
              <a:buNone/>
            </a:pPr>
            <a:r>
              <a:rPr lang="en-US" sz="1400" dirty="0" smtClean="0"/>
              <a:t>As example, GMS Vision does not detect 100% of faces as HAAR and LBP.</a:t>
            </a:r>
          </a:p>
          <a:p>
            <a:pPr marL="457200" lvl="1" indent="0">
              <a:buNone/>
            </a:pPr>
            <a:endParaRPr lang="en-US" dirty="0" smtClean="0"/>
          </a:p>
          <a:p>
            <a:pPr marL="457200" lvl="1" indent="0">
              <a:buNone/>
            </a:pPr>
            <a:endParaRPr lang="ru-RU" dirty="0"/>
          </a:p>
        </p:txBody>
      </p:sp>
      <p:pic>
        <p:nvPicPr>
          <p:cNvPr id="3" name="Picture 2"/>
          <p:cNvPicPr>
            <a:picLocks noChangeAspect="1"/>
          </p:cNvPicPr>
          <p:nvPr/>
        </p:nvPicPr>
        <p:blipFill>
          <a:blip r:embed="rId2"/>
          <a:stretch>
            <a:fillRect/>
          </a:stretch>
        </p:blipFill>
        <p:spPr>
          <a:xfrm>
            <a:off x="1007533" y="2388407"/>
            <a:ext cx="10176933" cy="3631393"/>
          </a:xfrm>
          <a:prstGeom prst="rect">
            <a:avLst/>
          </a:prstGeom>
        </p:spPr>
      </p:pic>
    </p:spTree>
    <p:extLst>
      <p:ext uri="{BB962C8B-B14F-4D97-AF65-F5344CB8AC3E}">
        <p14:creationId xmlns:p14="http://schemas.microsoft.com/office/powerpoint/2010/main" val="3623976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07534" y="325439"/>
            <a:ext cx="10176933" cy="871537"/>
          </a:xfrm>
        </p:spPr>
        <p:txBody>
          <a:bodyPr/>
          <a:lstStyle/>
          <a:p>
            <a:r>
              <a:rPr lang="en-US" dirty="0" smtClean="0"/>
              <a:t>Face </a:t>
            </a:r>
            <a:r>
              <a:rPr lang="en-US" dirty="0"/>
              <a:t>Detection features </a:t>
            </a:r>
            <a:r>
              <a:rPr lang="en-US" dirty="0" smtClean="0"/>
              <a:t>comparison</a:t>
            </a:r>
            <a:endParaRPr lang="ru-RU" dirty="0"/>
          </a:p>
        </p:txBody>
      </p:sp>
      <p:sp>
        <p:nvSpPr>
          <p:cNvPr id="7" name="Content Placeholder 2"/>
          <p:cNvSpPr>
            <a:spLocks noGrp="1"/>
          </p:cNvSpPr>
          <p:nvPr>
            <p:ph idx="1"/>
          </p:nvPr>
        </p:nvSpPr>
        <p:spPr>
          <a:xfrm>
            <a:off x="1009403" y="1196976"/>
            <a:ext cx="10175064" cy="4822824"/>
          </a:xfrm>
        </p:spPr>
        <p:txBody>
          <a:bodyPr/>
          <a:lstStyle/>
          <a:p>
            <a:pPr marL="400050"/>
            <a:r>
              <a:rPr lang="en-US" dirty="0" smtClean="0"/>
              <a:t>Test video file: CPU Consumption</a:t>
            </a:r>
          </a:p>
          <a:p>
            <a:pPr marL="57150" indent="0">
              <a:buNone/>
            </a:pPr>
            <a:r>
              <a:rPr lang="en-US" sz="1400" dirty="0">
                <a:solidFill>
                  <a:srgbClr val="000000"/>
                </a:solidFill>
              </a:rPr>
              <a:t>The following diagram shows CPU Time of Test Application for test video file and different frame sizes</a:t>
            </a:r>
          </a:p>
          <a:p>
            <a:pPr marL="457200" lvl="1" indent="0">
              <a:buNone/>
            </a:pPr>
            <a:endParaRPr lang="en-US" dirty="0" smtClean="0"/>
          </a:p>
          <a:p>
            <a:pPr marL="457200" lvl="1" indent="0">
              <a:buNone/>
            </a:pPr>
            <a:endParaRPr lang="en-US" dirty="0" smtClean="0"/>
          </a:p>
          <a:p>
            <a:pPr marL="457200" lvl="1" indent="0">
              <a:buNone/>
            </a:pPr>
            <a:endParaRPr lang="ru-RU" dirty="0"/>
          </a:p>
        </p:txBody>
      </p:sp>
      <p:pic>
        <p:nvPicPr>
          <p:cNvPr id="4" name="Picture 3"/>
          <p:cNvPicPr>
            <a:picLocks noChangeAspect="1"/>
          </p:cNvPicPr>
          <p:nvPr/>
        </p:nvPicPr>
        <p:blipFill>
          <a:blip r:embed="rId2"/>
          <a:stretch>
            <a:fillRect/>
          </a:stretch>
        </p:blipFill>
        <p:spPr>
          <a:xfrm>
            <a:off x="1007533" y="2388409"/>
            <a:ext cx="10176933" cy="3631392"/>
          </a:xfrm>
          <a:prstGeom prst="rect">
            <a:avLst/>
          </a:prstGeom>
        </p:spPr>
      </p:pic>
    </p:spTree>
    <p:extLst>
      <p:ext uri="{BB962C8B-B14F-4D97-AF65-F5344CB8AC3E}">
        <p14:creationId xmlns:p14="http://schemas.microsoft.com/office/powerpoint/2010/main" val="16362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07534" y="325439"/>
            <a:ext cx="10176933" cy="871537"/>
          </a:xfrm>
        </p:spPr>
        <p:txBody>
          <a:bodyPr/>
          <a:lstStyle/>
          <a:p>
            <a:r>
              <a:rPr lang="en-US" dirty="0" smtClean="0"/>
              <a:t>Face Detection features comparison</a:t>
            </a:r>
            <a:endParaRPr lang="ru-RU" dirty="0"/>
          </a:p>
        </p:txBody>
      </p:sp>
      <p:sp>
        <p:nvSpPr>
          <p:cNvPr id="7" name="Content Placeholder 2"/>
          <p:cNvSpPr>
            <a:spLocks noGrp="1"/>
          </p:cNvSpPr>
          <p:nvPr>
            <p:ph idx="1"/>
          </p:nvPr>
        </p:nvSpPr>
        <p:spPr>
          <a:xfrm>
            <a:off x="1009403" y="1196976"/>
            <a:ext cx="10175064" cy="4822824"/>
          </a:xfrm>
        </p:spPr>
        <p:txBody>
          <a:bodyPr/>
          <a:lstStyle/>
          <a:p>
            <a:pPr marL="400050"/>
            <a:r>
              <a:rPr lang="en-US" dirty="0" smtClean="0"/>
              <a:t>Frontal camera: Latency</a:t>
            </a:r>
          </a:p>
          <a:p>
            <a:pPr marL="57150" indent="0">
              <a:buNone/>
            </a:pPr>
            <a:r>
              <a:rPr lang="en-US" sz="1400" dirty="0" smtClean="0"/>
              <a:t>It is very hard to make identical conditions for measurements while camera is used. So, the following diagram is just for visual comparison of face detection time.</a:t>
            </a:r>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1007533" y="2388409"/>
            <a:ext cx="10176933" cy="3631392"/>
          </a:xfrm>
          <a:prstGeom prst="rect">
            <a:avLst/>
          </a:prstGeom>
        </p:spPr>
      </p:pic>
    </p:spTree>
    <p:extLst>
      <p:ext uri="{BB962C8B-B14F-4D97-AF65-F5344CB8AC3E}">
        <p14:creationId xmlns:p14="http://schemas.microsoft.com/office/powerpoint/2010/main" val="241573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smtClean="0"/>
              <a:t>Face Detection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Frontal camera: CPU Consumption</a:t>
            </a:r>
          </a:p>
          <a:p>
            <a:pPr marL="57150" indent="0">
              <a:buNone/>
            </a:pPr>
            <a:r>
              <a:rPr lang="en-US" sz="1400" dirty="0" smtClean="0"/>
              <a:t>The following diagram shows CPU Time of Test Application for different sizes of frames</a:t>
            </a:r>
            <a:endParaRPr lang="en-US" dirty="0" smtClean="0"/>
          </a:p>
        </p:txBody>
      </p:sp>
      <p:pic>
        <p:nvPicPr>
          <p:cNvPr id="6" name="Picture 5"/>
          <p:cNvPicPr>
            <a:picLocks noChangeAspect="1"/>
          </p:cNvPicPr>
          <p:nvPr/>
        </p:nvPicPr>
        <p:blipFill>
          <a:blip r:embed="rId2"/>
          <a:stretch>
            <a:fillRect/>
          </a:stretch>
        </p:blipFill>
        <p:spPr>
          <a:xfrm>
            <a:off x="1007533" y="2394056"/>
            <a:ext cx="10176933" cy="3625744"/>
          </a:xfrm>
          <a:prstGeom prst="rect">
            <a:avLst/>
          </a:prstGeom>
        </p:spPr>
      </p:pic>
    </p:spTree>
    <p:extLst>
      <p:ext uri="{BB962C8B-B14F-4D97-AF65-F5344CB8AC3E}">
        <p14:creationId xmlns:p14="http://schemas.microsoft.com/office/powerpoint/2010/main" val="37024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smtClean="0"/>
              <a:t>Face Detection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GPU Consumption</a:t>
            </a:r>
          </a:p>
          <a:p>
            <a:pPr marL="971550" lvl="2" indent="0">
              <a:buNone/>
            </a:pPr>
            <a:r>
              <a:rPr lang="en-US" dirty="0" smtClean="0"/>
              <a:t>No one algorithm uses GPU directly for face recognition.</a:t>
            </a:r>
          </a:p>
          <a:p>
            <a:pPr marL="400050"/>
            <a:r>
              <a:rPr lang="en-US" dirty="0" smtClean="0"/>
              <a:t>Memory </a:t>
            </a:r>
            <a:r>
              <a:rPr lang="en-US" dirty="0"/>
              <a:t>Consumption</a:t>
            </a:r>
          </a:p>
          <a:p>
            <a:pPr marL="1028700" lvl="2" indent="0">
              <a:buNone/>
            </a:pPr>
            <a:r>
              <a:rPr lang="en-US" dirty="0"/>
              <a:t>There are no sufficient differences between face detectors, because the largest amount of memory consumes processing of image, and not face detectors </a:t>
            </a:r>
            <a:r>
              <a:rPr lang="en-US" dirty="0" smtClean="0"/>
              <a:t>themselves.</a:t>
            </a:r>
            <a:endParaRPr lang="en-US" dirty="0"/>
          </a:p>
        </p:txBody>
      </p:sp>
      <p:pic>
        <p:nvPicPr>
          <p:cNvPr id="6" name="Picture 5"/>
          <p:cNvPicPr>
            <a:picLocks noChangeAspect="1"/>
          </p:cNvPicPr>
          <p:nvPr/>
        </p:nvPicPr>
        <p:blipFill>
          <a:blip r:embed="rId2"/>
          <a:stretch>
            <a:fillRect/>
          </a:stretch>
        </p:blipFill>
        <p:spPr>
          <a:xfrm>
            <a:off x="1007534" y="3537423"/>
            <a:ext cx="10176933" cy="2469677"/>
          </a:xfrm>
          <a:prstGeom prst="rect">
            <a:avLst/>
          </a:prstGeom>
        </p:spPr>
      </p:pic>
    </p:spTree>
    <p:extLst>
      <p:ext uri="{BB962C8B-B14F-4D97-AF65-F5344CB8AC3E}">
        <p14:creationId xmlns:p14="http://schemas.microsoft.com/office/powerpoint/2010/main" val="246427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smtClean="0"/>
              <a:t>Face Detection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571500"/>
            <a:r>
              <a:rPr lang="en-US" dirty="0" smtClean="0"/>
              <a:t>Power Consumption</a:t>
            </a:r>
          </a:p>
          <a:p>
            <a:pPr marL="1085850" lvl="2" indent="0">
              <a:buNone/>
            </a:pPr>
            <a:r>
              <a:rPr lang="en-US" dirty="0" smtClean="0"/>
              <a:t>There are no ways to measure power consumptions without specific device – Power Monitor and “Fake” battery.</a:t>
            </a:r>
          </a:p>
          <a:p>
            <a:pPr marL="457200" lvl="1" indent="0">
              <a:buNone/>
            </a:pPr>
            <a:endParaRPr lang="en-US" dirty="0" smtClean="0"/>
          </a:p>
        </p:txBody>
      </p:sp>
    </p:spTree>
    <p:extLst>
      <p:ext uri="{BB962C8B-B14F-4D97-AF65-F5344CB8AC3E}">
        <p14:creationId xmlns:p14="http://schemas.microsoft.com/office/powerpoint/2010/main" val="3616538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07534" y="325439"/>
            <a:ext cx="10176933" cy="871537"/>
          </a:xfrm>
        </p:spPr>
        <p:txBody>
          <a:bodyPr/>
          <a:lstStyle/>
          <a:p>
            <a:r>
              <a:rPr lang="en-US" dirty="0" smtClean="0"/>
              <a:t>Face Alignment features comparison</a:t>
            </a:r>
            <a:endParaRPr lang="ru-RU" dirty="0"/>
          </a:p>
        </p:txBody>
      </p:sp>
      <p:sp>
        <p:nvSpPr>
          <p:cNvPr id="7" name="Content Placeholder 2"/>
          <p:cNvSpPr>
            <a:spLocks noGrp="1"/>
          </p:cNvSpPr>
          <p:nvPr>
            <p:ph idx="1"/>
          </p:nvPr>
        </p:nvSpPr>
        <p:spPr>
          <a:xfrm>
            <a:off x="1009403" y="1196976"/>
            <a:ext cx="10175064" cy="4822824"/>
          </a:xfrm>
        </p:spPr>
        <p:txBody>
          <a:bodyPr/>
          <a:lstStyle/>
          <a:p>
            <a:pPr marL="57150" indent="0">
              <a:buNone/>
            </a:pPr>
            <a:r>
              <a:rPr lang="en-US" dirty="0" smtClean="0"/>
              <a:t>There are the same data sources are used as for Face Detection</a:t>
            </a:r>
          </a:p>
          <a:p>
            <a:pPr lvl="1"/>
            <a:r>
              <a:rPr lang="en-US" dirty="0" smtClean="0"/>
              <a:t>Set of test images (500 png-files 250x250 pixels)</a:t>
            </a:r>
          </a:p>
          <a:p>
            <a:pPr lvl="1"/>
            <a:r>
              <a:rPr lang="en-US" dirty="0" smtClean="0"/>
              <a:t>Test video file</a:t>
            </a:r>
          </a:p>
          <a:p>
            <a:pPr lvl="1"/>
            <a:r>
              <a:rPr lang="en-US" dirty="0" smtClean="0"/>
              <a:t>Frontal camera just for demo</a:t>
            </a:r>
          </a:p>
          <a:p>
            <a:pPr lvl="1"/>
            <a:endParaRPr lang="en-US" dirty="0"/>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3701594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a:t>Face Alignment features comparison</a:t>
            </a:r>
            <a:endParaRPr lang="ru-RU" dirty="0"/>
          </a:p>
        </p:txBody>
      </p:sp>
      <p:sp>
        <p:nvSpPr>
          <p:cNvPr id="7" name="Content Placeholder 2"/>
          <p:cNvSpPr>
            <a:spLocks noGrp="1"/>
          </p:cNvSpPr>
          <p:nvPr>
            <p:ph idx="1"/>
          </p:nvPr>
        </p:nvSpPr>
        <p:spPr>
          <a:xfrm>
            <a:off x="1009403" y="1196976"/>
            <a:ext cx="10175064" cy="4822824"/>
          </a:xfrm>
        </p:spPr>
        <p:txBody>
          <a:bodyPr/>
          <a:lstStyle/>
          <a:p>
            <a:pPr marL="400050"/>
            <a:r>
              <a:rPr lang="en-US" dirty="0" smtClean="0"/>
              <a:t>Set of test images: Latency and Accuracy</a:t>
            </a:r>
          </a:p>
          <a:p>
            <a:pPr marL="57150" indent="0">
              <a:buNone/>
            </a:pPr>
            <a:endParaRPr lang="en-US" dirty="0" smtClean="0"/>
          </a:p>
        </p:txBody>
      </p:sp>
      <p:pic>
        <p:nvPicPr>
          <p:cNvPr id="8" name="Picture 7"/>
          <p:cNvPicPr>
            <a:picLocks noChangeAspect="1"/>
          </p:cNvPicPr>
          <p:nvPr/>
        </p:nvPicPr>
        <p:blipFill>
          <a:blip r:embed="rId2"/>
          <a:stretch>
            <a:fillRect/>
          </a:stretch>
        </p:blipFill>
        <p:spPr>
          <a:xfrm>
            <a:off x="1007534" y="2366966"/>
            <a:ext cx="4901609" cy="3651821"/>
          </a:xfrm>
          <a:prstGeom prst="rect">
            <a:avLst/>
          </a:prstGeom>
        </p:spPr>
      </p:pic>
      <p:pic>
        <p:nvPicPr>
          <p:cNvPr id="9" name="Picture 8"/>
          <p:cNvPicPr>
            <a:picLocks noChangeAspect="1"/>
          </p:cNvPicPr>
          <p:nvPr/>
        </p:nvPicPr>
        <p:blipFill>
          <a:blip r:embed="rId3"/>
          <a:stretch>
            <a:fillRect/>
          </a:stretch>
        </p:blipFill>
        <p:spPr>
          <a:xfrm>
            <a:off x="6295051" y="2366966"/>
            <a:ext cx="4889416" cy="3627434"/>
          </a:xfrm>
          <a:prstGeom prst="rect">
            <a:avLst/>
          </a:prstGeom>
        </p:spPr>
      </p:pic>
    </p:spTree>
    <p:extLst>
      <p:ext uri="{BB962C8B-B14F-4D97-AF65-F5344CB8AC3E}">
        <p14:creationId xmlns:p14="http://schemas.microsoft.com/office/powerpoint/2010/main" val="1483366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a:t>Face Alignment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a:t>Set of test images: CPU Consumption</a:t>
            </a:r>
          </a:p>
          <a:p>
            <a:pPr marL="457200" lvl="1" indent="0">
              <a:buNone/>
            </a:pPr>
            <a:r>
              <a:rPr lang="en-US" dirty="0"/>
              <a:t>The following diagram shows CPU Time of Test Application for set of 500 test images</a:t>
            </a:r>
          </a:p>
          <a:p>
            <a:pPr marL="57150" indent="0">
              <a:buNone/>
            </a:pPr>
            <a:endParaRPr lang="en-US" dirty="0" smtClean="0"/>
          </a:p>
        </p:txBody>
      </p:sp>
      <p:pic>
        <p:nvPicPr>
          <p:cNvPr id="3" name="Picture 2"/>
          <p:cNvPicPr>
            <a:picLocks noChangeAspect="1"/>
          </p:cNvPicPr>
          <p:nvPr/>
        </p:nvPicPr>
        <p:blipFill>
          <a:blip r:embed="rId2"/>
          <a:stretch>
            <a:fillRect/>
          </a:stretch>
        </p:blipFill>
        <p:spPr>
          <a:xfrm>
            <a:off x="1007534" y="2374076"/>
            <a:ext cx="4901609" cy="3645724"/>
          </a:xfrm>
          <a:prstGeom prst="rect">
            <a:avLst/>
          </a:prstGeom>
        </p:spPr>
      </p:pic>
    </p:spTree>
    <p:extLst>
      <p:ext uri="{BB962C8B-B14F-4D97-AF65-F5344CB8AC3E}">
        <p14:creationId xmlns:p14="http://schemas.microsoft.com/office/powerpoint/2010/main" val="2295372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a:t>Face Alignment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Test video file: Latency</a:t>
            </a:r>
          </a:p>
          <a:p>
            <a:pPr marL="857250" lvl="2" indent="0">
              <a:buNone/>
            </a:pPr>
            <a:r>
              <a:rPr lang="en-US" sz="1400" dirty="0" smtClean="0"/>
              <a:t>For video files we have not to compare detectors only, but we have to check if there are any dependencies on image size. So, here are diagram shows this dependency.</a:t>
            </a:r>
          </a:p>
          <a:p>
            <a:pPr marL="457200" lvl="1" indent="0">
              <a:buNone/>
            </a:pPr>
            <a:endParaRPr lang="en-US" dirty="0" smtClean="0"/>
          </a:p>
          <a:p>
            <a:pPr marL="457200" lvl="1" indent="0">
              <a:buNone/>
            </a:pPr>
            <a:endParaRPr lang="ru-RU" dirty="0"/>
          </a:p>
        </p:txBody>
      </p:sp>
      <p:pic>
        <p:nvPicPr>
          <p:cNvPr id="6" name="Picture 5"/>
          <p:cNvPicPr>
            <a:picLocks noChangeAspect="1"/>
          </p:cNvPicPr>
          <p:nvPr/>
        </p:nvPicPr>
        <p:blipFill>
          <a:blip r:embed="rId2"/>
          <a:stretch>
            <a:fillRect/>
          </a:stretch>
        </p:blipFill>
        <p:spPr>
          <a:xfrm>
            <a:off x="1007533" y="2377112"/>
            <a:ext cx="10176933" cy="3642688"/>
          </a:xfrm>
          <a:prstGeom prst="rect">
            <a:avLst/>
          </a:prstGeom>
        </p:spPr>
      </p:pic>
    </p:spTree>
    <p:extLst>
      <p:ext uri="{BB962C8B-B14F-4D97-AF65-F5344CB8AC3E}">
        <p14:creationId xmlns:p14="http://schemas.microsoft.com/office/powerpoint/2010/main" val="637136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Comparison requirements</a:t>
            </a:r>
            <a:endParaRPr lang="zh-CN" altLang="en-US" dirty="0"/>
          </a:p>
        </p:txBody>
      </p:sp>
      <p:sp>
        <p:nvSpPr>
          <p:cNvPr id="3" name="内容占位符 2"/>
          <p:cNvSpPr>
            <a:spLocks noGrp="1"/>
          </p:cNvSpPr>
          <p:nvPr>
            <p:ph idx="1"/>
          </p:nvPr>
        </p:nvSpPr>
        <p:spPr>
          <a:xfrm>
            <a:off x="762000" y="1196976"/>
            <a:ext cx="9753599" cy="4289424"/>
          </a:xfrm>
        </p:spPr>
        <p:txBody>
          <a:bodyPr/>
          <a:lstStyle/>
          <a:p>
            <a:r>
              <a:rPr lang="en-US" altLang="zh-CN" dirty="0" smtClean="0"/>
              <a:t>Goals</a:t>
            </a:r>
          </a:p>
          <a:p>
            <a:pPr lvl="1"/>
            <a:r>
              <a:rPr lang="en-US" altLang="zh-CN" dirty="0" smtClean="0"/>
              <a:t>Compare top popular open source or closed source solutions in their performance, robustness and accuracy</a:t>
            </a:r>
          </a:p>
          <a:p>
            <a:r>
              <a:rPr lang="en-US" altLang="zh-CN" dirty="0" smtClean="0"/>
              <a:t>Deliverables</a:t>
            </a:r>
          </a:p>
          <a:p>
            <a:pPr lvl="1"/>
            <a:r>
              <a:rPr lang="en-US" altLang="zh-CN" dirty="0" smtClean="0"/>
              <a:t>A source code repository that contains popular solutions for the algorithms being compared</a:t>
            </a:r>
          </a:p>
          <a:p>
            <a:pPr lvl="1"/>
            <a:r>
              <a:rPr lang="en-US" altLang="zh-CN" dirty="0" smtClean="0"/>
              <a:t>A data sheet that contains the comparison for core algorithms in performance, robustness and accuracy</a:t>
            </a:r>
          </a:p>
        </p:txBody>
      </p:sp>
    </p:spTree>
    <p:extLst>
      <p:ext uri="{BB962C8B-B14F-4D97-AF65-F5344CB8AC3E}">
        <p14:creationId xmlns:p14="http://schemas.microsoft.com/office/powerpoint/2010/main" val="67683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a:t>Face Alignment features comparison</a:t>
            </a:r>
            <a:endParaRPr lang="ru-RU" dirty="0"/>
          </a:p>
        </p:txBody>
      </p:sp>
      <p:sp>
        <p:nvSpPr>
          <p:cNvPr id="7" name="Content Placeholder 2"/>
          <p:cNvSpPr>
            <a:spLocks noGrp="1"/>
          </p:cNvSpPr>
          <p:nvPr>
            <p:ph idx="1"/>
          </p:nvPr>
        </p:nvSpPr>
        <p:spPr>
          <a:xfrm>
            <a:off x="1009403" y="1196976"/>
            <a:ext cx="10175064" cy="4822824"/>
          </a:xfrm>
        </p:spPr>
        <p:txBody>
          <a:bodyPr/>
          <a:lstStyle/>
          <a:p>
            <a:pPr marL="400050"/>
            <a:r>
              <a:rPr lang="en-US" dirty="0" smtClean="0"/>
              <a:t>Test video file: Accuracy</a:t>
            </a:r>
          </a:p>
          <a:p>
            <a:pPr marL="857250" lvl="2" indent="0">
              <a:buNone/>
            </a:pPr>
            <a:r>
              <a:rPr lang="en-US" sz="1400" dirty="0" smtClean="0"/>
              <a:t>Also not all detectors shows the </a:t>
            </a:r>
            <a:r>
              <a:rPr lang="en-US" sz="1400" dirty="0"/>
              <a:t>same </a:t>
            </a:r>
            <a:r>
              <a:rPr lang="en-US" sz="1400" dirty="0" smtClean="0"/>
              <a:t>accuracy on the same video file.</a:t>
            </a:r>
          </a:p>
          <a:p>
            <a:pPr marL="457200" lvl="1" indent="0">
              <a:buNone/>
            </a:pPr>
            <a:endParaRPr lang="en-US" dirty="0" smtClean="0"/>
          </a:p>
          <a:p>
            <a:pPr marL="457200" lvl="1" indent="0">
              <a:buNone/>
            </a:pPr>
            <a:endParaRPr lang="ru-RU" dirty="0"/>
          </a:p>
        </p:txBody>
      </p:sp>
      <p:pic>
        <p:nvPicPr>
          <p:cNvPr id="3" name="Picture 2"/>
          <p:cNvPicPr>
            <a:picLocks noChangeAspect="1"/>
          </p:cNvPicPr>
          <p:nvPr/>
        </p:nvPicPr>
        <p:blipFill>
          <a:blip r:embed="rId2"/>
          <a:stretch>
            <a:fillRect/>
          </a:stretch>
        </p:blipFill>
        <p:spPr>
          <a:xfrm>
            <a:off x="1007533" y="2388409"/>
            <a:ext cx="10176933" cy="3631391"/>
          </a:xfrm>
          <a:prstGeom prst="rect">
            <a:avLst/>
          </a:prstGeom>
        </p:spPr>
      </p:pic>
    </p:spTree>
    <p:extLst>
      <p:ext uri="{BB962C8B-B14F-4D97-AF65-F5344CB8AC3E}">
        <p14:creationId xmlns:p14="http://schemas.microsoft.com/office/powerpoint/2010/main" val="104212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a:t>Face Alignment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Test video file: CPU Consumption</a:t>
            </a:r>
          </a:p>
          <a:p>
            <a:pPr marL="57150" indent="0">
              <a:buNone/>
            </a:pPr>
            <a:r>
              <a:rPr lang="en-US" sz="1400" dirty="0"/>
              <a:t>The following diagram shows CPU Time of Test Application for </a:t>
            </a:r>
            <a:r>
              <a:rPr lang="en-US" sz="1400" dirty="0" smtClean="0"/>
              <a:t>test video file and different frame sizes</a:t>
            </a:r>
            <a:endParaRPr lang="en-US" sz="1400" dirty="0"/>
          </a:p>
          <a:p>
            <a:pPr marL="457200" lvl="1" indent="0">
              <a:buNone/>
            </a:pPr>
            <a:endParaRPr lang="en-US" dirty="0" smtClean="0"/>
          </a:p>
          <a:p>
            <a:pPr marL="457200" lvl="1" indent="0">
              <a:buNone/>
            </a:pPr>
            <a:endParaRPr lang="ru-RU" dirty="0"/>
          </a:p>
        </p:txBody>
      </p:sp>
      <p:pic>
        <p:nvPicPr>
          <p:cNvPr id="3" name="Picture 2"/>
          <p:cNvPicPr>
            <a:picLocks noChangeAspect="1"/>
          </p:cNvPicPr>
          <p:nvPr/>
        </p:nvPicPr>
        <p:blipFill>
          <a:blip r:embed="rId2"/>
          <a:stretch>
            <a:fillRect/>
          </a:stretch>
        </p:blipFill>
        <p:spPr>
          <a:xfrm>
            <a:off x="1007533" y="2388409"/>
            <a:ext cx="10176933" cy="3631392"/>
          </a:xfrm>
          <a:prstGeom prst="rect">
            <a:avLst/>
          </a:prstGeom>
        </p:spPr>
      </p:pic>
    </p:spTree>
    <p:extLst>
      <p:ext uri="{BB962C8B-B14F-4D97-AF65-F5344CB8AC3E}">
        <p14:creationId xmlns:p14="http://schemas.microsoft.com/office/powerpoint/2010/main" val="2883200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07534" y="325439"/>
            <a:ext cx="10176933" cy="871537"/>
          </a:xfrm>
        </p:spPr>
        <p:txBody>
          <a:bodyPr/>
          <a:lstStyle/>
          <a:p>
            <a:r>
              <a:rPr lang="en-US" dirty="0"/>
              <a:t>Face Alignment features comparison</a:t>
            </a:r>
            <a:endParaRPr lang="ru-RU" dirty="0"/>
          </a:p>
        </p:txBody>
      </p:sp>
      <p:sp>
        <p:nvSpPr>
          <p:cNvPr id="7" name="Content Placeholder 2"/>
          <p:cNvSpPr>
            <a:spLocks noGrp="1"/>
          </p:cNvSpPr>
          <p:nvPr>
            <p:ph idx="1"/>
          </p:nvPr>
        </p:nvSpPr>
        <p:spPr>
          <a:xfrm>
            <a:off x="1009403" y="1196976"/>
            <a:ext cx="10175064" cy="4822824"/>
          </a:xfrm>
        </p:spPr>
        <p:txBody>
          <a:bodyPr/>
          <a:lstStyle/>
          <a:p>
            <a:pPr marL="400050"/>
            <a:r>
              <a:rPr lang="en-US" dirty="0" smtClean="0"/>
              <a:t>Frontal camera: Latency</a:t>
            </a:r>
          </a:p>
          <a:p>
            <a:pPr marL="57150" indent="0">
              <a:buNone/>
            </a:pPr>
            <a:r>
              <a:rPr lang="en-US" sz="1400" dirty="0" smtClean="0"/>
              <a:t>It is very hard to make identical conditions for measurements while camera is used. So, the following diagram is just for visual comparison.</a:t>
            </a:r>
          </a:p>
          <a:p>
            <a:pPr marL="457200" lvl="1" indent="0">
              <a:buNone/>
            </a:pPr>
            <a:endParaRPr lang="en-US" dirty="0" smtClean="0"/>
          </a:p>
        </p:txBody>
      </p:sp>
      <p:pic>
        <p:nvPicPr>
          <p:cNvPr id="4" name="Picture 3"/>
          <p:cNvPicPr>
            <a:picLocks noChangeAspect="1"/>
          </p:cNvPicPr>
          <p:nvPr/>
        </p:nvPicPr>
        <p:blipFill>
          <a:blip r:embed="rId2"/>
          <a:stretch>
            <a:fillRect/>
          </a:stretch>
        </p:blipFill>
        <p:spPr>
          <a:xfrm>
            <a:off x="1007533" y="2388409"/>
            <a:ext cx="10176933" cy="3631392"/>
          </a:xfrm>
          <a:prstGeom prst="rect">
            <a:avLst/>
          </a:prstGeom>
        </p:spPr>
      </p:pic>
    </p:spTree>
    <p:extLst>
      <p:ext uri="{BB962C8B-B14F-4D97-AF65-F5344CB8AC3E}">
        <p14:creationId xmlns:p14="http://schemas.microsoft.com/office/powerpoint/2010/main" val="2992667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a:t>Face Alignment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Frontal camera: CPU Consumption</a:t>
            </a:r>
          </a:p>
          <a:p>
            <a:pPr marL="57150" indent="0">
              <a:buNone/>
            </a:pPr>
            <a:r>
              <a:rPr lang="en-US" sz="1400" dirty="0"/>
              <a:t>The following diagram shows CPU Time of Test Application for </a:t>
            </a:r>
            <a:r>
              <a:rPr lang="en-US" sz="1400" dirty="0" smtClean="0"/>
              <a:t>different sizes of frames</a:t>
            </a:r>
            <a:endParaRPr lang="en-US" sz="1400" dirty="0"/>
          </a:p>
          <a:p>
            <a:pPr marL="457200" lvl="1" indent="0">
              <a:buNone/>
            </a:pPr>
            <a:endParaRPr lang="en-US" dirty="0" smtClean="0"/>
          </a:p>
        </p:txBody>
      </p:sp>
      <p:pic>
        <p:nvPicPr>
          <p:cNvPr id="3" name="Picture 2"/>
          <p:cNvPicPr>
            <a:picLocks noChangeAspect="1"/>
          </p:cNvPicPr>
          <p:nvPr/>
        </p:nvPicPr>
        <p:blipFill>
          <a:blip r:embed="rId2"/>
          <a:stretch>
            <a:fillRect/>
          </a:stretch>
        </p:blipFill>
        <p:spPr>
          <a:xfrm>
            <a:off x="1007533" y="2394057"/>
            <a:ext cx="10176933" cy="3625744"/>
          </a:xfrm>
          <a:prstGeom prst="rect">
            <a:avLst/>
          </a:prstGeom>
        </p:spPr>
      </p:pic>
    </p:spTree>
    <p:extLst>
      <p:ext uri="{BB962C8B-B14F-4D97-AF65-F5344CB8AC3E}">
        <p14:creationId xmlns:p14="http://schemas.microsoft.com/office/powerpoint/2010/main" val="425814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ru-RU" dirty="0"/>
          </a:p>
        </p:txBody>
      </p:sp>
      <p:sp>
        <p:nvSpPr>
          <p:cNvPr id="4" name="Content Placeholder 2"/>
          <p:cNvSpPr>
            <a:spLocks noGrp="1"/>
          </p:cNvSpPr>
          <p:nvPr>
            <p:ph idx="1"/>
          </p:nvPr>
        </p:nvSpPr>
        <p:spPr>
          <a:xfrm>
            <a:off x="1009403" y="1196976"/>
            <a:ext cx="10175064" cy="4822824"/>
          </a:xfrm>
        </p:spPr>
        <p:txBody>
          <a:bodyPr/>
          <a:lstStyle/>
          <a:p>
            <a:pPr marL="57150" indent="0">
              <a:buNone/>
            </a:pPr>
            <a:r>
              <a:rPr lang="en-US" dirty="0" smtClean="0"/>
              <a:t>(TBD)</a:t>
            </a:r>
          </a:p>
        </p:txBody>
      </p:sp>
    </p:spTree>
    <p:extLst>
      <p:ext uri="{BB962C8B-B14F-4D97-AF65-F5344CB8AC3E}">
        <p14:creationId xmlns:p14="http://schemas.microsoft.com/office/powerpoint/2010/main" val="3401938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Core Algorithms are compared</a:t>
            </a:r>
            <a:endParaRPr lang="en-US" dirty="0"/>
          </a:p>
        </p:txBody>
      </p:sp>
      <p:sp>
        <p:nvSpPr>
          <p:cNvPr id="3" name="Content Placeholder 2"/>
          <p:cNvSpPr>
            <a:spLocks noGrp="1"/>
          </p:cNvSpPr>
          <p:nvPr>
            <p:ph idx="1"/>
          </p:nvPr>
        </p:nvSpPr>
        <p:spPr>
          <a:xfrm>
            <a:off x="1007533" y="1295400"/>
            <a:ext cx="10176933" cy="4343400"/>
          </a:xfrm>
        </p:spPr>
        <p:txBody>
          <a:bodyPr/>
          <a:lstStyle/>
          <a:p>
            <a:r>
              <a:rPr lang="en-US" sz="1800" dirty="0" smtClean="0"/>
              <a:t>Face detection</a:t>
            </a:r>
          </a:p>
          <a:p>
            <a:pPr lvl="1"/>
            <a:r>
              <a:rPr lang="en-US" sz="1600" dirty="0"/>
              <a:t>Google GMS Vision Face </a:t>
            </a:r>
            <a:r>
              <a:rPr lang="en-US" sz="1600" dirty="0" smtClean="0"/>
              <a:t>Detector</a:t>
            </a:r>
          </a:p>
          <a:p>
            <a:pPr lvl="1"/>
            <a:r>
              <a:rPr lang="en-US" sz="1600" dirty="0" smtClean="0"/>
              <a:t>CFAN Face Detection in </a:t>
            </a:r>
            <a:r>
              <a:rPr lang="en-US" sz="1600" dirty="0" err="1" smtClean="0"/>
              <a:t>SeetaFace</a:t>
            </a:r>
            <a:endParaRPr lang="en-US" sz="1600" dirty="0"/>
          </a:p>
          <a:p>
            <a:pPr lvl="1"/>
            <a:r>
              <a:rPr lang="en-US" sz="1600" dirty="0"/>
              <a:t>HAAR Cascade Classifier (</a:t>
            </a:r>
            <a:r>
              <a:rPr lang="en-US" sz="1600" dirty="0" err="1"/>
              <a:t>OpenCV</a:t>
            </a:r>
            <a:r>
              <a:rPr lang="en-US" sz="1600" dirty="0"/>
              <a:t>)</a:t>
            </a:r>
          </a:p>
          <a:p>
            <a:pPr lvl="1"/>
            <a:r>
              <a:rPr lang="en-US" sz="1600" dirty="0"/>
              <a:t>LBP </a:t>
            </a:r>
            <a:r>
              <a:rPr lang="en-US" sz="1400" dirty="0"/>
              <a:t>Cascade Classifier (</a:t>
            </a:r>
            <a:r>
              <a:rPr lang="en-US" sz="1400" dirty="0" err="1"/>
              <a:t>OpenCV</a:t>
            </a:r>
            <a:r>
              <a:rPr lang="en-US" sz="1400" dirty="0" smtClean="0"/>
              <a:t>)</a:t>
            </a:r>
          </a:p>
          <a:p>
            <a:pPr lvl="1"/>
            <a:endParaRPr lang="en-US" sz="1400" dirty="0"/>
          </a:p>
          <a:p>
            <a:r>
              <a:rPr lang="en-US" sz="1800" dirty="0" smtClean="0"/>
              <a:t>Face Alignment</a:t>
            </a:r>
          </a:p>
          <a:p>
            <a:pPr lvl="1"/>
            <a:r>
              <a:rPr lang="en-US" sz="1600" dirty="0" smtClean="0"/>
              <a:t>Google GMS Vision Landmark API.</a:t>
            </a:r>
          </a:p>
          <a:p>
            <a:pPr lvl="1"/>
            <a:r>
              <a:rPr lang="en-US" sz="1600" dirty="0" smtClean="0"/>
              <a:t>Shape predictor in DLIB (partially uses </a:t>
            </a:r>
            <a:r>
              <a:rPr lang="en-US" sz="1600" dirty="0" err="1" smtClean="0"/>
              <a:t>OpenCV</a:t>
            </a:r>
            <a:r>
              <a:rPr lang="en-US" sz="1600" dirty="0" smtClean="0"/>
              <a:t> library)</a:t>
            </a:r>
          </a:p>
          <a:p>
            <a:pPr lvl="1"/>
            <a:r>
              <a:rPr lang="en-US" sz="1600" dirty="0" smtClean="0"/>
              <a:t>CFAN Face Alignment in </a:t>
            </a:r>
            <a:r>
              <a:rPr lang="en-US" sz="1600" dirty="0" err="1" smtClean="0"/>
              <a:t>Seetaface</a:t>
            </a:r>
            <a:endParaRPr lang="en-US" sz="1600" dirty="0"/>
          </a:p>
          <a:p>
            <a:pPr lvl="1"/>
            <a:r>
              <a:rPr lang="en-US" sz="1600" dirty="0" smtClean="0"/>
              <a:t>DLIB + LBP Enhanced face detection</a:t>
            </a:r>
            <a:endParaRPr lang="en-US" sz="1600" dirty="0" smtClean="0"/>
          </a:p>
          <a:p>
            <a:pPr lvl="1"/>
            <a:endParaRPr lang="en-US" sz="1400" dirty="0" smtClean="0"/>
          </a:p>
          <a:p>
            <a:pPr lvl="2"/>
            <a:endParaRPr lang="en-US" sz="1400" dirty="0"/>
          </a:p>
        </p:txBody>
      </p:sp>
    </p:spTree>
    <p:extLst>
      <p:ext uri="{BB962C8B-B14F-4D97-AF65-F5344CB8AC3E}">
        <p14:creationId xmlns:p14="http://schemas.microsoft.com/office/powerpoint/2010/main" val="2939596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application for comparison</a:t>
            </a:r>
            <a:endParaRPr lang="ru-RU" dirty="0"/>
          </a:p>
        </p:txBody>
      </p:sp>
      <p:sp>
        <p:nvSpPr>
          <p:cNvPr id="3" name="Content Placeholder 2"/>
          <p:cNvSpPr>
            <a:spLocks noGrp="1"/>
          </p:cNvSpPr>
          <p:nvPr>
            <p:ph idx="1"/>
          </p:nvPr>
        </p:nvSpPr>
        <p:spPr>
          <a:xfrm>
            <a:off x="1007534" y="1196976"/>
            <a:ext cx="10176933" cy="4625975"/>
          </a:xfrm>
        </p:spPr>
        <p:txBody>
          <a:bodyPr/>
          <a:lstStyle/>
          <a:p>
            <a:pPr marL="457200" lvl="1" indent="0">
              <a:buNone/>
            </a:pPr>
            <a:r>
              <a:rPr lang="en-US" dirty="0" smtClean="0"/>
              <a:t>To compare all features and algorithms, all of them were integrated and implemented in one test application.</a:t>
            </a:r>
          </a:p>
          <a:p>
            <a:pPr marL="457200" lvl="1" indent="0">
              <a:buNone/>
            </a:pPr>
            <a:r>
              <a:rPr lang="en-US" dirty="0" smtClean="0"/>
              <a:t>Full source </a:t>
            </a:r>
            <a:r>
              <a:rPr lang="en-US" dirty="0"/>
              <a:t>code </a:t>
            </a:r>
            <a:r>
              <a:rPr lang="en-US" dirty="0" smtClean="0"/>
              <a:t>of app is </a:t>
            </a:r>
            <a:r>
              <a:rPr lang="en-US" dirty="0"/>
              <a:t>placed </a:t>
            </a:r>
            <a:r>
              <a:rPr lang="en-US" dirty="0" smtClean="0"/>
              <a:t>at: </a:t>
            </a:r>
            <a:r>
              <a:rPr lang="en-US" dirty="0">
                <a:hlinkClick r:id="rId2"/>
              </a:rPr>
              <a:t>https://</a:t>
            </a:r>
            <a:r>
              <a:rPr lang="en-US" dirty="0" smtClean="0">
                <a:hlinkClick r:id="rId2"/>
              </a:rPr>
              <a:t>git.hios.fi/tsaikka/facemask-test</a:t>
            </a:r>
            <a:endParaRPr lang="en-US" dirty="0" smtClean="0"/>
          </a:p>
          <a:p>
            <a:pPr marL="457200" lvl="1" indent="0">
              <a:buNone/>
            </a:pPr>
            <a:r>
              <a:rPr lang="en-US" dirty="0" smtClean="0"/>
              <a:t>Pre-build apk-file and test data are at</a:t>
            </a:r>
            <a:r>
              <a:rPr lang="en-US" dirty="0"/>
              <a:t>: </a:t>
            </a:r>
            <a:r>
              <a:rPr lang="en-US" dirty="0">
                <a:hlinkClick r:id="rId3"/>
              </a:rPr>
              <a:t>https://</a:t>
            </a:r>
            <a:r>
              <a:rPr lang="en-US" dirty="0" smtClean="0">
                <a:hlinkClick r:id="rId3"/>
              </a:rPr>
              <a:t>git.hios.fi/tsaikka/facemask-deliveries</a:t>
            </a:r>
            <a:endParaRPr lang="en-US" dirty="0" smtClean="0"/>
          </a:p>
          <a:p>
            <a:pPr marL="457200" lvl="1" indent="0">
              <a:buNone/>
            </a:pPr>
            <a:r>
              <a:rPr lang="en-US" dirty="0" smtClean="0"/>
              <a:t>Test application uses next sources of test data:</a:t>
            </a:r>
          </a:p>
          <a:p>
            <a:pPr lvl="2" indent="-285750"/>
            <a:r>
              <a:rPr lang="en-US" dirty="0" smtClean="0"/>
              <a:t>Camera (Front and Back camera can be selected at runtime)</a:t>
            </a:r>
          </a:p>
          <a:p>
            <a:pPr lvl="2" indent="-285750"/>
            <a:r>
              <a:rPr lang="en-US" dirty="0" smtClean="0"/>
              <a:t>Set of 500 test images (250 x 250 </a:t>
            </a:r>
            <a:r>
              <a:rPr lang="en-US" dirty="0" err="1" smtClean="0"/>
              <a:t>px</a:t>
            </a:r>
            <a:r>
              <a:rPr lang="en-US" dirty="0" smtClean="0"/>
              <a:t>)</a:t>
            </a:r>
          </a:p>
          <a:p>
            <a:pPr lvl="2" indent="-285750"/>
            <a:r>
              <a:rPr lang="en-US" dirty="0" smtClean="0"/>
              <a:t>Test video file (Portrait mode) </a:t>
            </a:r>
            <a:endParaRPr lang="en-US" dirty="0"/>
          </a:p>
          <a:p>
            <a:pPr lvl="1"/>
            <a:r>
              <a:rPr lang="en-US" dirty="0" smtClean="0"/>
              <a:t>Test app has following capabilities:</a:t>
            </a:r>
          </a:p>
          <a:p>
            <a:pPr lvl="2"/>
            <a:r>
              <a:rPr lang="en-US" dirty="0" smtClean="0"/>
              <a:t>Select frame size for recognition at runtime</a:t>
            </a:r>
          </a:p>
          <a:p>
            <a:pPr lvl="2"/>
            <a:r>
              <a:rPr lang="en-US" dirty="0" smtClean="0"/>
              <a:t>Set brightness and contrast of frame</a:t>
            </a:r>
          </a:p>
          <a:p>
            <a:pPr lvl="1"/>
            <a:r>
              <a:rPr lang="en-US" dirty="0" smtClean="0"/>
              <a:t>Some screenshots are shown on the next slide</a:t>
            </a:r>
          </a:p>
        </p:txBody>
      </p:sp>
    </p:spTree>
    <p:extLst>
      <p:ext uri="{BB962C8B-B14F-4D97-AF65-F5344CB8AC3E}">
        <p14:creationId xmlns:p14="http://schemas.microsoft.com/office/powerpoint/2010/main" val="994265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of the Test Application</a:t>
            </a:r>
            <a:endParaRPr lang="ru-RU" dirty="0"/>
          </a:p>
        </p:txBody>
      </p:sp>
      <p:pic>
        <p:nvPicPr>
          <p:cNvPr id="3" name="Picture 2"/>
          <p:cNvPicPr>
            <a:picLocks noChangeAspect="1"/>
          </p:cNvPicPr>
          <p:nvPr/>
        </p:nvPicPr>
        <p:blipFill>
          <a:blip r:embed="rId2"/>
          <a:stretch>
            <a:fillRect/>
          </a:stretch>
        </p:blipFill>
        <p:spPr>
          <a:xfrm>
            <a:off x="1007534" y="1674420"/>
            <a:ext cx="2359224" cy="4194175"/>
          </a:xfrm>
          <a:prstGeom prst="rect">
            <a:avLst/>
          </a:prstGeom>
        </p:spPr>
      </p:pic>
      <p:pic>
        <p:nvPicPr>
          <p:cNvPr id="5" name="Content Placeholder 4"/>
          <p:cNvPicPr>
            <a:picLocks noGrp="1" noChangeAspect="1"/>
          </p:cNvPicPr>
          <p:nvPr>
            <p:ph idx="1"/>
          </p:nvPr>
        </p:nvPicPr>
        <p:blipFill>
          <a:blip r:embed="rId3"/>
          <a:stretch>
            <a:fillRect/>
          </a:stretch>
        </p:blipFill>
        <p:spPr>
          <a:xfrm>
            <a:off x="4914901" y="1671946"/>
            <a:ext cx="2359223" cy="4194175"/>
          </a:xfrm>
          <a:prstGeom prst="rect">
            <a:avLst/>
          </a:prstGeom>
        </p:spPr>
      </p:pic>
      <p:pic>
        <p:nvPicPr>
          <p:cNvPr id="6" name="Picture 5"/>
          <p:cNvPicPr>
            <a:picLocks noChangeAspect="1"/>
          </p:cNvPicPr>
          <p:nvPr/>
        </p:nvPicPr>
        <p:blipFill>
          <a:blip r:embed="rId4"/>
          <a:stretch>
            <a:fillRect/>
          </a:stretch>
        </p:blipFill>
        <p:spPr>
          <a:xfrm>
            <a:off x="8822267" y="1671946"/>
            <a:ext cx="2362200" cy="4199467"/>
          </a:xfrm>
          <a:prstGeom prst="rect">
            <a:avLst/>
          </a:prstGeom>
        </p:spPr>
      </p:pic>
    </p:spTree>
    <p:extLst>
      <p:ext uri="{BB962C8B-B14F-4D97-AF65-F5344CB8AC3E}">
        <p14:creationId xmlns:p14="http://schemas.microsoft.com/office/powerpoint/2010/main" val="57831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 detection features comparison</a:t>
            </a:r>
            <a:endParaRPr lang="ru-RU" dirty="0"/>
          </a:p>
        </p:txBody>
      </p:sp>
      <p:sp>
        <p:nvSpPr>
          <p:cNvPr id="3" name="Content Placeholder 2"/>
          <p:cNvSpPr>
            <a:spLocks noGrp="1"/>
          </p:cNvSpPr>
          <p:nvPr>
            <p:ph idx="1"/>
          </p:nvPr>
        </p:nvSpPr>
        <p:spPr>
          <a:xfrm>
            <a:off x="1009403" y="1196976"/>
            <a:ext cx="10175064" cy="4822824"/>
          </a:xfrm>
        </p:spPr>
        <p:txBody>
          <a:bodyPr/>
          <a:lstStyle/>
          <a:p>
            <a:pPr marL="57150" indent="0">
              <a:buNone/>
            </a:pPr>
            <a:r>
              <a:rPr lang="en-US" dirty="0" smtClean="0"/>
              <a:t>Set of test images</a:t>
            </a:r>
          </a:p>
          <a:p>
            <a:pPr marL="857250" lvl="2" indent="0">
              <a:buNone/>
            </a:pPr>
            <a:r>
              <a:rPr lang="en-US" sz="1400" dirty="0" smtClean="0"/>
              <a:t>For each face detectors (</a:t>
            </a:r>
            <a:r>
              <a:rPr lang="en-US" sz="1400" dirty="0"/>
              <a:t>GMS </a:t>
            </a:r>
            <a:r>
              <a:rPr lang="en-US" sz="1400" dirty="0" smtClean="0"/>
              <a:t>Vision, HAAR and LBP) all three data sources were used.</a:t>
            </a:r>
          </a:p>
          <a:p>
            <a:pPr marL="857250" lvl="2" indent="0">
              <a:buNone/>
            </a:pPr>
            <a:r>
              <a:rPr lang="en-US" sz="1400" dirty="0" smtClean="0"/>
              <a:t>The simplest test is with set of test data images (500 images), where each image is .png file with size 250 x 250 pixels. Here are some samples of test images with face detection. The first one is for Google GMS Vision without landmarks detection, </a:t>
            </a:r>
            <a:r>
              <a:rPr lang="en-US" sz="1400" dirty="0" smtClean="0"/>
              <a:t>the second one is for </a:t>
            </a:r>
            <a:r>
              <a:rPr lang="en-US" sz="1400" dirty="0" err="1" smtClean="0"/>
              <a:t>SeetaFace</a:t>
            </a:r>
            <a:r>
              <a:rPr lang="en-US" sz="1400" dirty="0" smtClean="0"/>
              <a:t> face detector, third - HAAR Cascade Classifier, </a:t>
            </a:r>
            <a:r>
              <a:rPr lang="en-US" sz="1400" dirty="0" smtClean="0"/>
              <a:t>and the last one – LBP Cascade Classifier. The results of measurement for set of images is shown on the next slide.</a:t>
            </a:r>
          </a:p>
          <a:p>
            <a:pPr marL="457200" lvl="1" indent="0">
              <a:buNone/>
            </a:pPr>
            <a:endParaRPr lang="ru-RU" dirty="0"/>
          </a:p>
        </p:txBody>
      </p:sp>
      <p:pic>
        <p:nvPicPr>
          <p:cNvPr id="7" name="Picture 6"/>
          <p:cNvPicPr>
            <a:picLocks noChangeAspect="1"/>
          </p:cNvPicPr>
          <p:nvPr/>
        </p:nvPicPr>
        <p:blipFill>
          <a:blip r:embed="rId2"/>
          <a:stretch>
            <a:fillRect/>
          </a:stretch>
        </p:blipFill>
        <p:spPr>
          <a:xfrm>
            <a:off x="1007534" y="3364650"/>
            <a:ext cx="2057687" cy="2560678"/>
          </a:xfrm>
          <a:prstGeom prst="rect">
            <a:avLst/>
          </a:prstGeom>
        </p:spPr>
      </p:pic>
      <p:pic>
        <p:nvPicPr>
          <p:cNvPr id="8" name="Picture 7"/>
          <p:cNvPicPr>
            <a:picLocks noChangeAspect="1"/>
          </p:cNvPicPr>
          <p:nvPr/>
        </p:nvPicPr>
        <p:blipFill>
          <a:blip r:embed="rId3"/>
          <a:stretch>
            <a:fillRect/>
          </a:stretch>
        </p:blipFill>
        <p:spPr>
          <a:xfrm>
            <a:off x="3710374" y="3339250"/>
            <a:ext cx="2057687" cy="2560678"/>
          </a:xfrm>
          <a:prstGeom prst="rect">
            <a:avLst/>
          </a:prstGeom>
        </p:spPr>
      </p:pic>
      <p:pic>
        <p:nvPicPr>
          <p:cNvPr id="9" name="Picture 8"/>
          <p:cNvPicPr>
            <a:picLocks noChangeAspect="1"/>
          </p:cNvPicPr>
          <p:nvPr/>
        </p:nvPicPr>
        <p:blipFill>
          <a:blip r:embed="rId4"/>
          <a:stretch>
            <a:fillRect/>
          </a:stretch>
        </p:blipFill>
        <p:spPr>
          <a:xfrm>
            <a:off x="6418577" y="3364650"/>
            <a:ext cx="2057687" cy="2560678"/>
          </a:xfrm>
          <a:prstGeom prst="rect">
            <a:avLst/>
          </a:prstGeom>
        </p:spPr>
      </p:pic>
      <p:pic>
        <p:nvPicPr>
          <p:cNvPr id="10" name="Picture 9"/>
          <p:cNvPicPr>
            <a:picLocks noChangeAspect="1"/>
          </p:cNvPicPr>
          <p:nvPr/>
        </p:nvPicPr>
        <p:blipFill>
          <a:blip r:embed="rId5"/>
          <a:stretch>
            <a:fillRect/>
          </a:stretch>
        </p:blipFill>
        <p:spPr>
          <a:xfrm>
            <a:off x="9126780" y="3364650"/>
            <a:ext cx="2057687" cy="2560678"/>
          </a:xfrm>
          <a:prstGeom prst="rect">
            <a:avLst/>
          </a:prstGeom>
        </p:spPr>
      </p:pic>
    </p:spTree>
    <p:extLst>
      <p:ext uri="{BB962C8B-B14F-4D97-AF65-F5344CB8AC3E}">
        <p14:creationId xmlns:p14="http://schemas.microsoft.com/office/powerpoint/2010/main" val="445750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 Detection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Set of test images: Latency and Accuracy</a:t>
            </a:r>
          </a:p>
          <a:p>
            <a:pPr marL="57150" indent="0">
              <a:buNone/>
            </a:pPr>
            <a:endParaRPr lang="en-US" dirty="0" smtClean="0"/>
          </a:p>
        </p:txBody>
      </p:sp>
      <p:pic>
        <p:nvPicPr>
          <p:cNvPr id="7" name="Picture 6"/>
          <p:cNvPicPr>
            <a:picLocks noChangeAspect="1"/>
          </p:cNvPicPr>
          <p:nvPr/>
        </p:nvPicPr>
        <p:blipFill>
          <a:blip r:embed="rId2"/>
          <a:stretch>
            <a:fillRect/>
          </a:stretch>
        </p:blipFill>
        <p:spPr>
          <a:xfrm>
            <a:off x="1007534" y="2129987"/>
            <a:ext cx="4901609" cy="3651821"/>
          </a:xfrm>
          <a:prstGeom prst="rect">
            <a:avLst/>
          </a:prstGeom>
        </p:spPr>
      </p:pic>
      <p:pic>
        <p:nvPicPr>
          <p:cNvPr id="8" name="Picture 7"/>
          <p:cNvPicPr>
            <a:picLocks noChangeAspect="1"/>
          </p:cNvPicPr>
          <p:nvPr/>
        </p:nvPicPr>
        <p:blipFill>
          <a:blip r:embed="rId3"/>
          <a:stretch>
            <a:fillRect/>
          </a:stretch>
        </p:blipFill>
        <p:spPr>
          <a:xfrm>
            <a:off x="6295051" y="2129987"/>
            <a:ext cx="4889416" cy="3627434"/>
          </a:xfrm>
          <a:prstGeom prst="rect">
            <a:avLst/>
          </a:prstGeom>
        </p:spPr>
      </p:pic>
    </p:spTree>
    <p:extLst>
      <p:ext uri="{BB962C8B-B14F-4D97-AF65-F5344CB8AC3E}">
        <p14:creationId xmlns:p14="http://schemas.microsoft.com/office/powerpoint/2010/main" val="3815226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7534" y="325439"/>
            <a:ext cx="10176933" cy="871537"/>
          </a:xfrm>
        </p:spPr>
        <p:txBody>
          <a:bodyPr/>
          <a:lstStyle/>
          <a:p>
            <a:r>
              <a:rPr lang="en-US" dirty="0"/>
              <a:t>Face Detection features comparison</a:t>
            </a:r>
            <a:endParaRPr lang="ru-RU" dirty="0"/>
          </a:p>
        </p:txBody>
      </p:sp>
      <p:sp>
        <p:nvSpPr>
          <p:cNvPr id="5" name="Content Placeholder 2"/>
          <p:cNvSpPr>
            <a:spLocks noGrp="1"/>
          </p:cNvSpPr>
          <p:nvPr>
            <p:ph idx="1"/>
          </p:nvPr>
        </p:nvSpPr>
        <p:spPr>
          <a:xfrm>
            <a:off x="1009403" y="1196976"/>
            <a:ext cx="10175064" cy="4822824"/>
          </a:xfrm>
        </p:spPr>
        <p:txBody>
          <a:bodyPr/>
          <a:lstStyle/>
          <a:p>
            <a:pPr marL="400050"/>
            <a:r>
              <a:rPr lang="en-US" dirty="0" smtClean="0"/>
              <a:t>Set of test images: CPU Consumption</a:t>
            </a:r>
          </a:p>
          <a:p>
            <a:pPr marL="457200" lvl="1" indent="0">
              <a:buNone/>
            </a:pPr>
            <a:r>
              <a:rPr lang="en-US" dirty="0"/>
              <a:t>The following diagram shows CPU Time of Test </a:t>
            </a:r>
            <a:r>
              <a:rPr lang="en-US" dirty="0" smtClean="0"/>
              <a:t>Application for set </a:t>
            </a:r>
            <a:r>
              <a:rPr lang="en-US" dirty="0"/>
              <a:t>of 500 test </a:t>
            </a:r>
            <a:r>
              <a:rPr lang="en-US" dirty="0" smtClean="0"/>
              <a:t>images</a:t>
            </a:r>
          </a:p>
        </p:txBody>
      </p:sp>
      <p:pic>
        <p:nvPicPr>
          <p:cNvPr id="3" name="Picture 2"/>
          <p:cNvPicPr>
            <a:picLocks noChangeAspect="1"/>
          </p:cNvPicPr>
          <p:nvPr/>
        </p:nvPicPr>
        <p:blipFill>
          <a:blip r:embed="rId2"/>
          <a:stretch>
            <a:fillRect/>
          </a:stretch>
        </p:blipFill>
        <p:spPr>
          <a:xfrm>
            <a:off x="1007534" y="2374076"/>
            <a:ext cx="4901609" cy="3645724"/>
          </a:xfrm>
          <a:prstGeom prst="rect">
            <a:avLst/>
          </a:prstGeom>
        </p:spPr>
      </p:pic>
    </p:spTree>
    <p:extLst>
      <p:ext uri="{BB962C8B-B14F-4D97-AF65-F5344CB8AC3E}">
        <p14:creationId xmlns:p14="http://schemas.microsoft.com/office/powerpoint/2010/main" val="216703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07534" y="325439"/>
            <a:ext cx="10176933" cy="871537"/>
          </a:xfrm>
        </p:spPr>
        <p:txBody>
          <a:bodyPr/>
          <a:lstStyle/>
          <a:p>
            <a:r>
              <a:rPr lang="en-US" dirty="0" smtClean="0"/>
              <a:t>Face </a:t>
            </a:r>
            <a:r>
              <a:rPr lang="en-US" dirty="0"/>
              <a:t>Detection features </a:t>
            </a:r>
            <a:r>
              <a:rPr lang="en-US" dirty="0" smtClean="0"/>
              <a:t>comparison</a:t>
            </a:r>
            <a:endParaRPr lang="ru-RU" dirty="0"/>
          </a:p>
        </p:txBody>
      </p:sp>
      <p:sp>
        <p:nvSpPr>
          <p:cNvPr id="7" name="Content Placeholder 2"/>
          <p:cNvSpPr>
            <a:spLocks noGrp="1"/>
          </p:cNvSpPr>
          <p:nvPr>
            <p:ph idx="1"/>
          </p:nvPr>
        </p:nvSpPr>
        <p:spPr>
          <a:xfrm>
            <a:off x="1009403" y="1196976"/>
            <a:ext cx="10175064" cy="4822824"/>
          </a:xfrm>
        </p:spPr>
        <p:txBody>
          <a:bodyPr/>
          <a:lstStyle/>
          <a:p>
            <a:pPr marL="400050"/>
            <a:r>
              <a:rPr lang="en-US" dirty="0" smtClean="0"/>
              <a:t>Test video file: Latency</a:t>
            </a:r>
          </a:p>
          <a:p>
            <a:pPr marL="857250" lvl="2" indent="0">
              <a:buNone/>
            </a:pPr>
            <a:r>
              <a:rPr lang="en-US" sz="1400" dirty="0" smtClean="0"/>
              <a:t>For video files we have not to compare detectors only, but we have to check if there are any dependencies on image size. So, here are diagram shows this dependency.</a:t>
            </a:r>
          </a:p>
          <a:p>
            <a:pPr marL="457200" lvl="1" indent="0">
              <a:buNone/>
            </a:pPr>
            <a:endParaRPr lang="en-US" dirty="0" smtClean="0"/>
          </a:p>
          <a:p>
            <a:pPr marL="457200" lvl="1" indent="0">
              <a:buNone/>
            </a:pPr>
            <a:endParaRPr lang="ru-RU" dirty="0"/>
          </a:p>
        </p:txBody>
      </p:sp>
      <p:pic>
        <p:nvPicPr>
          <p:cNvPr id="4" name="Picture 3"/>
          <p:cNvPicPr>
            <a:picLocks noChangeAspect="1"/>
          </p:cNvPicPr>
          <p:nvPr/>
        </p:nvPicPr>
        <p:blipFill>
          <a:blip r:embed="rId2"/>
          <a:stretch>
            <a:fillRect/>
          </a:stretch>
        </p:blipFill>
        <p:spPr>
          <a:xfrm>
            <a:off x="1007533" y="2377113"/>
            <a:ext cx="10176933" cy="3642687"/>
          </a:xfrm>
          <a:prstGeom prst="rect">
            <a:avLst/>
          </a:prstGeom>
        </p:spPr>
      </p:pic>
    </p:spTree>
    <p:extLst>
      <p:ext uri="{BB962C8B-B14F-4D97-AF65-F5344CB8AC3E}">
        <p14:creationId xmlns:p14="http://schemas.microsoft.com/office/powerpoint/2010/main" val="4114316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2538</TotalTime>
  <Words>868</Words>
  <Application>Microsoft Office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11</vt:i4>
      </vt:variant>
      <vt:variant>
        <vt:lpstr>Theme</vt:lpstr>
      </vt:variant>
      <vt:variant>
        <vt:i4>9</vt:i4>
      </vt:variant>
      <vt:variant>
        <vt:lpstr>Slide Titles</vt:lpstr>
      </vt:variant>
      <vt:variant>
        <vt:i4>24</vt:i4>
      </vt:variant>
    </vt:vector>
  </HeadingPairs>
  <TitlesOfParts>
    <vt:vector size="44" baseType="lpstr">
      <vt:lpstr>MS PGothic</vt:lpstr>
      <vt:lpstr>MS PGothic</vt:lpstr>
      <vt:lpstr>黑体</vt:lpstr>
      <vt:lpstr>宋体</vt:lpstr>
      <vt:lpstr>Arial</vt:lpstr>
      <vt:lpstr>Calibri</vt:lpstr>
      <vt:lpstr>FrutigerNext LT Bold</vt:lpstr>
      <vt:lpstr>FrutigerNext LT Medium</vt:lpstr>
      <vt:lpstr>FrutigerNext LT Regular</vt:lpstr>
      <vt:lpstr>华文细黑</vt:lpstr>
      <vt:lpstr>Wingdings</vt:lpstr>
      <vt:lpstr>blank</vt:lpstr>
      <vt:lpstr>1_主题1</vt:lpstr>
      <vt:lpstr>4_主题1</vt:lpstr>
      <vt:lpstr>5_主题1</vt:lpstr>
      <vt:lpstr>6_主题1</vt:lpstr>
      <vt:lpstr>7_主题1</vt:lpstr>
      <vt:lpstr>8_主题1</vt:lpstr>
      <vt:lpstr>9_主题1</vt:lpstr>
      <vt:lpstr>10_主题1</vt:lpstr>
      <vt:lpstr>Power and Performance comparison of face recognition solutions</vt:lpstr>
      <vt:lpstr>Comparison requirements</vt:lpstr>
      <vt:lpstr>Features and Core Algorithms are compared</vt:lpstr>
      <vt:lpstr>Android application for comparison</vt:lpstr>
      <vt:lpstr>Screenshots of the Test Application</vt:lpstr>
      <vt:lpstr>Face detection features comparison</vt:lpstr>
      <vt:lpstr>Face Detection features comparison</vt:lpstr>
      <vt:lpstr>Face Detection features comparison</vt:lpstr>
      <vt:lpstr>Face Detection features comparison</vt:lpstr>
      <vt:lpstr>Face Detection features comparison</vt:lpstr>
      <vt:lpstr>Face Detection features comparison</vt:lpstr>
      <vt:lpstr>Face Detection features comparison</vt:lpstr>
      <vt:lpstr>Face Detection features comparison</vt:lpstr>
      <vt:lpstr>Face Detection features comparison</vt:lpstr>
      <vt:lpstr>Face Detection features comparison</vt:lpstr>
      <vt:lpstr>Face Alignment features comparison</vt:lpstr>
      <vt:lpstr>Face Alignment features comparison</vt:lpstr>
      <vt:lpstr>Face Alignment features comparison</vt:lpstr>
      <vt:lpstr>Face Alignment features comparison</vt:lpstr>
      <vt:lpstr>Face Alignment features comparison</vt:lpstr>
      <vt:lpstr>Face Alignment features comparison</vt:lpstr>
      <vt:lpstr>Face Alignment features comparison</vt:lpstr>
      <vt:lpstr>Face Alignment features comparison</vt:lpstr>
      <vt:lpstr>Conclusion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Hongyu Sun</dc:creator>
  <cp:lastModifiedBy>Stepanov, Vladimir</cp:lastModifiedBy>
  <cp:revision>101</cp:revision>
  <dcterms:created xsi:type="dcterms:W3CDTF">2017-06-14T10:36:57Z</dcterms:created>
  <dcterms:modified xsi:type="dcterms:W3CDTF">2017-07-17T13:48:09Z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1497601352</vt:lpwstr>
  </property>
</Properties>
</file>