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3" r:id="rId3"/>
    <p:sldId id="262" r:id="rId4"/>
    <p:sldId id="257" r:id="rId5"/>
    <p:sldId id="260" r:id="rId6"/>
    <p:sldId id="261" r:id="rId7"/>
    <p:sldId id="264" r:id="rId8"/>
    <p:sldId id="266" r:id="rId9"/>
    <p:sldId id="267" r:id="rId10"/>
    <p:sldId id="269" r:id="rId11"/>
    <p:sldId id="270" r:id="rId12"/>
    <p:sldId id="268" r:id="rId13"/>
    <p:sldId id="271" r:id="rId14"/>
    <p:sldId id="272"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7260F0-69F6-471E-AB09-68B86CF6855F}" type="doc">
      <dgm:prSet loTypeId="urn:microsoft.com/office/officeart/2005/8/layout/process2" loCatId="process" qsTypeId="urn:microsoft.com/office/officeart/2005/8/quickstyle/simple1" qsCatId="simple" csTypeId="urn:microsoft.com/office/officeart/2005/8/colors/colorful4" csCatId="colorful" phldr="1"/>
      <dgm:spPr/>
    </dgm:pt>
    <dgm:pt modelId="{1026FC8E-2F03-4A0F-871C-C998597A342E}">
      <dgm:prSet phldrT="[Text]"/>
      <dgm:spPr/>
      <dgm:t>
        <a:bodyPr/>
        <a:lstStyle/>
        <a:p>
          <a:r>
            <a:rPr lang="en-US" dirty="0"/>
            <a:t>Main Memory</a:t>
          </a:r>
        </a:p>
      </dgm:t>
    </dgm:pt>
    <dgm:pt modelId="{585676F5-09F9-4A49-B86C-6A85CDF0B021}" type="parTrans" cxnId="{7E175DCB-DC90-40CD-A27B-6E24FF6401AC}">
      <dgm:prSet/>
      <dgm:spPr/>
      <dgm:t>
        <a:bodyPr/>
        <a:lstStyle/>
        <a:p>
          <a:endParaRPr lang="en-US"/>
        </a:p>
      </dgm:t>
    </dgm:pt>
    <dgm:pt modelId="{BFDD960C-3259-4ED5-8E0C-F66B5404F59B}" type="sibTrans" cxnId="{7E175DCB-DC90-40CD-A27B-6E24FF6401AC}">
      <dgm:prSet/>
      <dgm:spPr/>
      <dgm:t>
        <a:bodyPr/>
        <a:lstStyle/>
        <a:p>
          <a:endParaRPr lang="en-US"/>
        </a:p>
      </dgm:t>
    </dgm:pt>
    <dgm:pt modelId="{25045C09-3F8A-4DA4-814E-08A6C9803BD2}">
      <dgm:prSet phldrT="[Text]"/>
      <dgm:spPr/>
      <dgm:t>
        <a:bodyPr/>
        <a:lstStyle/>
        <a:p>
          <a:r>
            <a:rPr lang="en-US" dirty="0"/>
            <a:t>CPU</a:t>
          </a:r>
        </a:p>
      </dgm:t>
    </dgm:pt>
    <dgm:pt modelId="{25DFFCC3-B179-4BC9-A89C-86C2FC2B5187}" type="parTrans" cxnId="{B74303E7-9201-4E3D-B869-038CF434EAEC}">
      <dgm:prSet/>
      <dgm:spPr/>
      <dgm:t>
        <a:bodyPr/>
        <a:lstStyle/>
        <a:p>
          <a:endParaRPr lang="en-US"/>
        </a:p>
      </dgm:t>
    </dgm:pt>
    <dgm:pt modelId="{BC5040D3-88B0-4D1E-9BB9-33BDD0DC2ECF}" type="sibTrans" cxnId="{B74303E7-9201-4E3D-B869-038CF434EAEC}">
      <dgm:prSet/>
      <dgm:spPr/>
      <dgm:t>
        <a:bodyPr/>
        <a:lstStyle/>
        <a:p>
          <a:endParaRPr lang="en-US"/>
        </a:p>
      </dgm:t>
    </dgm:pt>
    <dgm:pt modelId="{3814C648-9865-44C8-A6A4-6054A29D4FE1}" type="pres">
      <dgm:prSet presAssocID="{F17260F0-69F6-471E-AB09-68B86CF6855F}" presName="linearFlow" presStyleCnt="0">
        <dgm:presLayoutVars>
          <dgm:resizeHandles val="exact"/>
        </dgm:presLayoutVars>
      </dgm:prSet>
      <dgm:spPr/>
    </dgm:pt>
    <dgm:pt modelId="{4626F43C-3BA4-45A6-86CC-5249F5BB938E}" type="pres">
      <dgm:prSet presAssocID="{1026FC8E-2F03-4A0F-871C-C998597A342E}" presName="node" presStyleLbl="node1" presStyleIdx="0" presStyleCnt="2" custScaleX="276862" custScaleY="31324" custLinFactNeighborX="-10254" custLinFactNeighborY="-54227">
        <dgm:presLayoutVars>
          <dgm:bulletEnabled val="1"/>
        </dgm:presLayoutVars>
      </dgm:prSet>
      <dgm:spPr/>
    </dgm:pt>
    <dgm:pt modelId="{AB467915-50D1-49D1-8CD3-EA8753FEED8F}" type="pres">
      <dgm:prSet presAssocID="{BFDD960C-3259-4ED5-8E0C-F66B5404F59B}" presName="sibTrans" presStyleLbl="sibTrans2D1" presStyleIdx="0" presStyleCnt="1" custAng="16200000"/>
      <dgm:spPr>
        <a:prstGeom prst="upDownArrow">
          <a:avLst/>
        </a:prstGeom>
      </dgm:spPr>
    </dgm:pt>
    <dgm:pt modelId="{2723C6E8-9550-4567-8C06-9FC572AE385F}" type="pres">
      <dgm:prSet presAssocID="{BFDD960C-3259-4ED5-8E0C-F66B5404F59B}" presName="connectorText" presStyleLbl="sibTrans2D1" presStyleIdx="0" presStyleCnt="1"/>
      <dgm:spPr/>
    </dgm:pt>
    <dgm:pt modelId="{00842E44-83FA-4769-89F7-57266D1DDB27}" type="pres">
      <dgm:prSet presAssocID="{25045C09-3F8A-4DA4-814E-08A6C9803BD2}" presName="node" presStyleLbl="node1" presStyleIdx="1" presStyleCnt="2" custScaleX="87160" custScaleY="30934" custLinFactNeighborX="1127" custLinFactNeighborY="-2270">
        <dgm:presLayoutVars>
          <dgm:bulletEnabled val="1"/>
        </dgm:presLayoutVars>
      </dgm:prSet>
      <dgm:spPr/>
    </dgm:pt>
  </dgm:ptLst>
  <dgm:cxnLst>
    <dgm:cxn modelId="{B9CEAF12-0DE3-4982-AFEC-81047FADAC70}" type="presOf" srcId="{25045C09-3F8A-4DA4-814E-08A6C9803BD2}" destId="{00842E44-83FA-4769-89F7-57266D1DDB27}" srcOrd="0" destOrd="0" presId="urn:microsoft.com/office/officeart/2005/8/layout/process2"/>
    <dgm:cxn modelId="{AB944F33-81F3-4F18-9B9E-EB7C01D8C01B}" type="presOf" srcId="{1026FC8E-2F03-4A0F-871C-C998597A342E}" destId="{4626F43C-3BA4-45A6-86CC-5249F5BB938E}" srcOrd="0" destOrd="0" presId="urn:microsoft.com/office/officeart/2005/8/layout/process2"/>
    <dgm:cxn modelId="{B2E27E3A-8E5E-49CE-A315-2EA95E9C89B3}" type="presOf" srcId="{BFDD960C-3259-4ED5-8E0C-F66B5404F59B}" destId="{AB467915-50D1-49D1-8CD3-EA8753FEED8F}" srcOrd="0" destOrd="0" presId="urn:microsoft.com/office/officeart/2005/8/layout/process2"/>
    <dgm:cxn modelId="{88CA0544-5BB0-4F43-BE15-788831ACCFB7}" type="presOf" srcId="{F17260F0-69F6-471E-AB09-68B86CF6855F}" destId="{3814C648-9865-44C8-A6A4-6054A29D4FE1}" srcOrd="0" destOrd="0" presId="urn:microsoft.com/office/officeart/2005/8/layout/process2"/>
    <dgm:cxn modelId="{0F9A754E-0468-403E-A474-06981929805D}" type="presOf" srcId="{BFDD960C-3259-4ED5-8E0C-F66B5404F59B}" destId="{2723C6E8-9550-4567-8C06-9FC572AE385F}" srcOrd="1" destOrd="0" presId="urn:microsoft.com/office/officeart/2005/8/layout/process2"/>
    <dgm:cxn modelId="{7E175DCB-DC90-40CD-A27B-6E24FF6401AC}" srcId="{F17260F0-69F6-471E-AB09-68B86CF6855F}" destId="{1026FC8E-2F03-4A0F-871C-C998597A342E}" srcOrd="0" destOrd="0" parTransId="{585676F5-09F9-4A49-B86C-6A85CDF0B021}" sibTransId="{BFDD960C-3259-4ED5-8E0C-F66B5404F59B}"/>
    <dgm:cxn modelId="{B74303E7-9201-4E3D-B869-038CF434EAEC}" srcId="{F17260F0-69F6-471E-AB09-68B86CF6855F}" destId="{25045C09-3F8A-4DA4-814E-08A6C9803BD2}" srcOrd="1" destOrd="0" parTransId="{25DFFCC3-B179-4BC9-A89C-86C2FC2B5187}" sibTransId="{BC5040D3-88B0-4D1E-9BB9-33BDD0DC2ECF}"/>
    <dgm:cxn modelId="{53AED04D-2820-4640-99AE-B124BBDE6BD6}" type="presParOf" srcId="{3814C648-9865-44C8-A6A4-6054A29D4FE1}" destId="{4626F43C-3BA4-45A6-86CC-5249F5BB938E}" srcOrd="0" destOrd="0" presId="urn:microsoft.com/office/officeart/2005/8/layout/process2"/>
    <dgm:cxn modelId="{C02D1826-74FE-4AB0-8B2B-2FA2155C1D03}" type="presParOf" srcId="{3814C648-9865-44C8-A6A4-6054A29D4FE1}" destId="{AB467915-50D1-49D1-8CD3-EA8753FEED8F}" srcOrd="1" destOrd="0" presId="urn:microsoft.com/office/officeart/2005/8/layout/process2"/>
    <dgm:cxn modelId="{E5D77E26-EDBC-4F3D-BE1B-7D5784F8ECB0}" type="presParOf" srcId="{AB467915-50D1-49D1-8CD3-EA8753FEED8F}" destId="{2723C6E8-9550-4567-8C06-9FC572AE385F}" srcOrd="0" destOrd="0" presId="urn:microsoft.com/office/officeart/2005/8/layout/process2"/>
    <dgm:cxn modelId="{C3B3CE51-A671-4F92-9ABF-C6C253C343F2}" type="presParOf" srcId="{3814C648-9865-44C8-A6A4-6054A29D4FE1}" destId="{00842E44-83FA-4769-89F7-57266D1DDB27}"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FB1B18-F029-47D9-8D5A-3336B084FE31}"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AF4AC293-29C3-425A-BE8D-2AC7FDDE418B}">
      <dgm:prSet phldrT="[Text]"/>
      <dgm:spPr/>
      <dgm:t>
        <a:bodyPr/>
        <a:lstStyle/>
        <a:p>
          <a:r>
            <a:rPr lang="en-US" dirty="0"/>
            <a:t>Final Product</a:t>
          </a:r>
        </a:p>
      </dgm:t>
    </dgm:pt>
    <dgm:pt modelId="{DBBE7927-3D3C-4719-A100-F60FD8E6C7D3}" type="parTrans" cxnId="{9FBCC5ED-3B0B-4197-9A92-9E9E2CBC5755}">
      <dgm:prSet/>
      <dgm:spPr/>
      <dgm:t>
        <a:bodyPr/>
        <a:lstStyle/>
        <a:p>
          <a:endParaRPr lang="en-US"/>
        </a:p>
      </dgm:t>
    </dgm:pt>
    <dgm:pt modelId="{7373D7C6-3F72-4747-9FBF-D3EF0D79620E}" type="sibTrans" cxnId="{9FBCC5ED-3B0B-4197-9A92-9E9E2CBC5755}">
      <dgm:prSet/>
      <dgm:spPr/>
      <dgm:t>
        <a:bodyPr/>
        <a:lstStyle/>
        <a:p>
          <a:endParaRPr lang="en-US"/>
        </a:p>
      </dgm:t>
    </dgm:pt>
    <dgm:pt modelId="{9D3B9AAE-470F-432D-A087-CBA78B9A3593}">
      <dgm:prSet phldrT="[Text]"/>
      <dgm:spPr/>
      <dgm:t>
        <a:bodyPr/>
        <a:lstStyle/>
        <a:p>
          <a:r>
            <a:rPr lang="en-US" dirty="0"/>
            <a:t>Sub-Assembly</a:t>
          </a:r>
        </a:p>
      </dgm:t>
    </dgm:pt>
    <dgm:pt modelId="{EFCCB2ED-2D79-4C57-BA49-ABB4346C77C9}" type="parTrans" cxnId="{C3B560CF-6DF4-420E-A99E-FCC2C4DDF30B}">
      <dgm:prSet/>
      <dgm:spPr/>
      <dgm:t>
        <a:bodyPr/>
        <a:lstStyle/>
        <a:p>
          <a:endParaRPr lang="en-US"/>
        </a:p>
      </dgm:t>
    </dgm:pt>
    <dgm:pt modelId="{E0478100-5E5C-4542-A3CA-59B4EAA12497}" type="sibTrans" cxnId="{C3B560CF-6DF4-420E-A99E-FCC2C4DDF30B}">
      <dgm:prSet/>
      <dgm:spPr/>
      <dgm:t>
        <a:bodyPr/>
        <a:lstStyle/>
        <a:p>
          <a:endParaRPr lang="en-US"/>
        </a:p>
      </dgm:t>
    </dgm:pt>
    <dgm:pt modelId="{C0298EC7-4E7B-40E3-894F-4FD95511197B}">
      <dgm:prSet phldrT="[Text]"/>
      <dgm:spPr/>
      <dgm:t>
        <a:bodyPr/>
        <a:lstStyle/>
        <a:p>
          <a:r>
            <a:rPr lang="en-US" dirty="0"/>
            <a:t>Sub-Assembly</a:t>
          </a:r>
        </a:p>
      </dgm:t>
    </dgm:pt>
    <dgm:pt modelId="{230C7A40-E4F7-43EE-9EDD-78E1922C9BCE}" type="parTrans" cxnId="{9EEA1304-ECBE-4F71-A801-F02D71159BB3}">
      <dgm:prSet/>
      <dgm:spPr/>
      <dgm:t>
        <a:bodyPr/>
        <a:lstStyle/>
        <a:p>
          <a:endParaRPr lang="en-US"/>
        </a:p>
      </dgm:t>
    </dgm:pt>
    <dgm:pt modelId="{9162AB9D-AD6D-41B2-AC75-F9599F4ADCA4}" type="sibTrans" cxnId="{9EEA1304-ECBE-4F71-A801-F02D71159BB3}">
      <dgm:prSet/>
      <dgm:spPr/>
      <dgm:t>
        <a:bodyPr/>
        <a:lstStyle/>
        <a:p>
          <a:endParaRPr lang="en-US"/>
        </a:p>
      </dgm:t>
    </dgm:pt>
    <dgm:pt modelId="{C1913049-8B9F-4B75-9BA4-4DF1FD628078}">
      <dgm:prSet phldrT="[Text]"/>
      <dgm:spPr/>
      <dgm:t>
        <a:bodyPr/>
        <a:lstStyle/>
        <a:p>
          <a:r>
            <a:rPr lang="en-US"/>
            <a:t>Sub-Assembly</a:t>
          </a:r>
          <a:endParaRPr lang="en-US" dirty="0"/>
        </a:p>
      </dgm:t>
    </dgm:pt>
    <dgm:pt modelId="{025BF1FA-FAAB-4F50-85F5-C4CA808F2B89}" type="parTrans" cxnId="{AB15E3D7-27B7-457D-B9C5-D2DAED98D532}">
      <dgm:prSet/>
      <dgm:spPr/>
      <dgm:t>
        <a:bodyPr/>
        <a:lstStyle/>
        <a:p>
          <a:endParaRPr lang="en-US"/>
        </a:p>
      </dgm:t>
    </dgm:pt>
    <dgm:pt modelId="{0D124A05-618B-4C98-AF44-E78DA7C3B3C4}" type="sibTrans" cxnId="{AB15E3D7-27B7-457D-B9C5-D2DAED98D532}">
      <dgm:prSet/>
      <dgm:spPr/>
      <dgm:t>
        <a:bodyPr/>
        <a:lstStyle/>
        <a:p>
          <a:endParaRPr lang="en-US"/>
        </a:p>
      </dgm:t>
    </dgm:pt>
    <dgm:pt modelId="{EF964B3C-A50E-40DA-A97D-E8213451672B}">
      <dgm:prSet phldrT="[Text]"/>
      <dgm:spPr/>
      <dgm:t>
        <a:bodyPr/>
        <a:lstStyle/>
        <a:p>
          <a:r>
            <a:rPr lang="en-US"/>
            <a:t>Sub-Assembly</a:t>
          </a:r>
          <a:endParaRPr lang="en-US" dirty="0"/>
        </a:p>
      </dgm:t>
    </dgm:pt>
    <dgm:pt modelId="{883CC53F-CB55-4393-B2CB-E254C9436FC8}" type="parTrans" cxnId="{5D4C8D0C-3B1F-4810-94D9-3DB22290F96E}">
      <dgm:prSet/>
      <dgm:spPr/>
      <dgm:t>
        <a:bodyPr/>
        <a:lstStyle/>
        <a:p>
          <a:endParaRPr lang="en-US"/>
        </a:p>
      </dgm:t>
    </dgm:pt>
    <dgm:pt modelId="{35CE7F67-D1BE-4A4E-9824-CC4D90C64B04}" type="sibTrans" cxnId="{5D4C8D0C-3B1F-4810-94D9-3DB22290F96E}">
      <dgm:prSet/>
      <dgm:spPr/>
      <dgm:t>
        <a:bodyPr/>
        <a:lstStyle/>
        <a:p>
          <a:endParaRPr lang="en-US"/>
        </a:p>
      </dgm:t>
    </dgm:pt>
    <dgm:pt modelId="{023F9E5E-C040-4027-AE7C-EA0E6141F1DA}">
      <dgm:prSet phldrT="[Text]"/>
      <dgm:spPr/>
      <dgm:t>
        <a:bodyPr/>
        <a:lstStyle/>
        <a:p>
          <a:r>
            <a:rPr lang="en-US"/>
            <a:t>Sub-Assembly</a:t>
          </a:r>
          <a:endParaRPr lang="en-US" dirty="0"/>
        </a:p>
      </dgm:t>
    </dgm:pt>
    <dgm:pt modelId="{004969DA-485C-4AF4-8CA0-85280AD1CCE7}" type="parTrans" cxnId="{FCD56B7C-B03C-4DC9-A29A-CC13EF55D71D}">
      <dgm:prSet/>
      <dgm:spPr/>
      <dgm:t>
        <a:bodyPr/>
        <a:lstStyle/>
        <a:p>
          <a:endParaRPr lang="en-US"/>
        </a:p>
      </dgm:t>
    </dgm:pt>
    <dgm:pt modelId="{DE49E42B-D10C-4A1C-B4A5-95BE94E4FF45}" type="sibTrans" cxnId="{FCD56B7C-B03C-4DC9-A29A-CC13EF55D71D}">
      <dgm:prSet/>
      <dgm:spPr/>
      <dgm:t>
        <a:bodyPr/>
        <a:lstStyle/>
        <a:p>
          <a:endParaRPr lang="en-US"/>
        </a:p>
      </dgm:t>
    </dgm:pt>
    <dgm:pt modelId="{93E3ACC9-09AB-4FE0-A58A-3695B41C4703}" type="pres">
      <dgm:prSet presAssocID="{16FB1B18-F029-47D9-8D5A-3336B084FE31}" presName="cycle" presStyleCnt="0">
        <dgm:presLayoutVars>
          <dgm:chMax val="1"/>
          <dgm:dir/>
          <dgm:animLvl val="ctr"/>
          <dgm:resizeHandles val="exact"/>
        </dgm:presLayoutVars>
      </dgm:prSet>
      <dgm:spPr/>
    </dgm:pt>
    <dgm:pt modelId="{D376BE2E-56C2-4BD8-8141-FE2E56AE9F65}" type="pres">
      <dgm:prSet presAssocID="{AF4AC293-29C3-425A-BE8D-2AC7FDDE418B}" presName="centerShape" presStyleLbl="node0" presStyleIdx="0" presStyleCnt="1"/>
      <dgm:spPr/>
    </dgm:pt>
    <dgm:pt modelId="{835CEB67-2856-4EB7-981F-BE5034672B5A}" type="pres">
      <dgm:prSet presAssocID="{EFCCB2ED-2D79-4C57-BA49-ABB4346C77C9}" presName="Name9" presStyleLbl="parChTrans1D2" presStyleIdx="0" presStyleCnt="5"/>
      <dgm:spPr/>
    </dgm:pt>
    <dgm:pt modelId="{9771F1C9-F43B-4F55-9015-AF768DA5C224}" type="pres">
      <dgm:prSet presAssocID="{EFCCB2ED-2D79-4C57-BA49-ABB4346C77C9}" presName="connTx" presStyleLbl="parChTrans1D2" presStyleIdx="0" presStyleCnt="5"/>
      <dgm:spPr/>
    </dgm:pt>
    <dgm:pt modelId="{F1FCE0FC-0C97-42F1-9170-D840AD62A978}" type="pres">
      <dgm:prSet presAssocID="{9D3B9AAE-470F-432D-A087-CBA78B9A3593}" presName="node" presStyleLbl="node1" presStyleIdx="0" presStyleCnt="5">
        <dgm:presLayoutVars>
          <dgm:bulletEnabled val="1"/>
        </dgm:presLayoutVars>
      </dgm:prSet>
      <dgm:spPr/>
    </dgm:pt>
    <dgm:pt modelId="{C211E234-7EFA-4093-B6FD-A7C5A78C4243}" type="pres">
      <dgm:prSet presAssocID="{230C7A40-E4F7-43EE-9EDD-78E1922C9BCE}" presName="Name9" presStyleLbl="parChTrans1D2" presStyleIdx="1" presStyleCnt="5"/>
      <dgm:spPr/>
    </dgm:pt>
    <dgm:pt modelId="{26DDFC62-4F34-429F-A1CC-D063E043B41B}" type="pres">
      <dgm:prSet presAssocID="{230C7A40-E4F7-43EE-9EDD-78E1922C9BCE}" presName="connTx" presStyleLbl="parChTrans1D2" presStyleIdx="1" presStyleCnt="5"/>
      <dgm:spPr/>
    </dgm:pt>
    <dgm:pt modelId="{65BDAFD2-F2A1-40AA-B460-DF47C20BA3DD}" type="pres">
      <dgm:prSet presAssocID="{C0298EC7-4E7B-40E3-894F-4FD95511197B}" presName="node" presStyleLbl="node1" presStyleIdx="1" presStyleCnt="5">
        <dgm:presLayoutVars>
          <dgm:bulletEnabled val="1"/>
        </dgm:presLayoutVars>
      </dgm:prSet>
      <dgm:spPr/>
    </dgm:pt>
    <dgm:pt modelId="{287F8772-F9E3-4773-B871-E6B1F4A23A87}" type="pres">
      <dgm:prSet presAssocID="{025BF1FA-FAAB-4F50-85F5-C4CA808F2B89}" presName="Name9" presStyleLbl="parChTrans1D2" presStyleIdx="2" presStyleCnt="5"/>
      <dgm:spPr/>
    </dgm:pt>
    <dgm:pt modelId="{9B83476D-99D3-43CF-A3A0-5821799E1C9E}" type="pres">
      <dgm:prSet presAssocID="{025BF1FA-FAAB-4F50-85F5-C4CA808F2B89}" presName="connTx" presStyleLbl="parChTrans1D2" presStyleIdx="2" presStyleCnt="5"/>
      <dgm:spPr/>
    </dgm:pt>
    <dgm:pt modelId="{748B57E6-8B17-4604-A022-D59BB48A171F}" type="pres">
      <dgm:prSet presAssocID="{C1913049-8B9F-4B75-9BA4-4DF1FD628078}" presName="node" presStyleLbl="node1" presStyleIdx="2" presStyleCnt="5">
        <dgm:presLayoutVars>
          <dgm:bulletEnabled val="1"/>
        </dgm:presLayoutVars>
      </dgm:prSet>
      <dgm:spPr/>
    </dgm:pt>
    <dgm:pt modelId="{82C4662B-A936-4EEB-85D5-CF8DE457F9C3}" type="pres">
      <dgm:prSet presAssocID="{883CC53F-CB55-4393-B2CB-E254C9436FC8}" presName="Name9" presStyleLbl="parChTrans1D2" presStyleIdx="3" presStyleCnt="5"/>
      <dgm:spPr/>
    </dgm:pt>
    <dgm:pt modelId="{E18E32E9-2F0E-4F3B-9BEC-E45064DCCC59}" type="pres">
      <dgm:prSet presAssocID="{883CC53F-CB55-4393-B2CB-E254C9436FC8}" presName="connTx" presStyleLbl="parChTrans1D2" presStyleIdx="3" presStyleCnt="5"/>
      <dgm:spPr/>
    </dgm:pt>
    <dgm:pt modelId="{1D7D536E-A8E6-42C6-9056-E15C9A5B6F1C}" type="pres">
      <dgm:prSet presAssocID="{EF964B3C-A50E-40DA-A97D-E8213451672B}" presName="node" presStyleLbl="node1" presStyleIdx="3" presStyleCnt="5">
        <dgm:presLayoutVars>
          <dgm:bulletEnabled val="1"/>
        </dgm:presLayoutVars>
      </dgm:prSet>
      <dgm:spPr/>
    </dgm:pt>
    <dgm:pt modelId="{37F3B44F-AE77-44A2-9B48-FF631897A0B6}" type="pres">
      <dgm:prSet presAssocID="{004969DA-485C-4AF4-8CA0-85280AD1CCE7}" presName="Name9" presStyleLbl="parChTrans1D2" presStyleIdx="4" presStyleCnt="5"/>
      <dgm:spPr/>
    </dgm:pt>
    <dgm:pt modelId="{CCD0977B-193B-456F-86D4-1087096E9E63}" type="pres">
      <dgm:prSet presAssocID="{004969DA-485C-4AF4-8CA0-85280AD1CCE7}" presName="connTx" presStyleLbl="parChTrans1D2" presStyleIdx="4" presStyleCnt="5"/>
      <dgm:spPr/>
    </dgm:pt>
    <dgm:pt modelId="{4FBE3379-5195-4C03-9CF4-F92DA72D6656}" type="pres">
      <dgm:prSet presAssocID="{023F9E5E-C040-4027-AE7C-EA0E6141F1DA}" presName="node" presStyleLbl="node1" presStyleIdx="4" presStyleCnt="5">
        <dgm:presLayoutVars>
          <dgm:bulletEnabled val="1"/>
        </dgm:presLayoutVars>
      </dgm:prSet>
      <dgm:spPr/>
    </dgm:pt>
  </dgm:ptLst>
  <dgm:cxnLst>
    <dgm:cxn modelId="{9EEA1304-ECBE-4F71-A801-F02D71159BB3}" srcId="{AF4AC293-29C3-425A-BE8D-2AC7FDDE418B}" destId="{C0298EC7-4E7B-40E3-894F-4FD95511197B}" srcOrd="1" destOrd="0" parTransId="{230C7A40-E4F7-43EE-9EDD-78E1922C9BCE}" sibTransId="{9162AB9D-AD6D-41B2-AC75-F9599F4ADCA4}"/>
    <dgm:cxn modelId="{E5838A05-2FC9-44A4-93E0-2ABA062E7258}" type="presOf" srcId="{004969DA-485C-4AF4-8CA0-85280AD1CCE7}" destId="{CCD0977B-193B-456F-86D4-1087096E9E63}" srcOrd="1" destOrd="0" presId="urn:microsoft.com/office/officeart/2005/8/layout/radial1"/>
    <dgm:cxn modelId="{5D4C8D0C-3B1F-4810-94D9-3DB22290F96E}" srcId="{AF4AC293-29C3-425A-BE8D-2AC7FDDE418B}" destId="{EF964B3C-A50E-40DA-A97D-E8213451672B}" srcOrd="3" destOrd="0" parTransId="{883CC53F-CB55-4393-B2CB-E254C9436FC8}" sibTransId="{35CE7F67-D1BE-4A4E-9824-CC4D90C64B04}"/>
    <dgm:cxn modelId="{001EFC12-D02A-4694-867D-1C590AAF8057}" type="presOf" srcId="{025BF1FA-FAAB-4F50-85F5-C4CA808F2B89}" destId="{9B83476D-99D3-43CF-A3A0-5821799E1C9E}" srcOrd="1" destOrd="0" presId="urn:microsoft.com/office/officeart/2005/8/layout/radial1"/>
    <dgm:cxn modelId="{C3DC8E26-96DD-45DC-9D7A-2EEE7A6CD784}" type="presOf" srcId="{EFCCB2ED-2D79-4C57-BA49-ABB4346C77C9}" destId="{9771F1C9-F43B-4F55-9015-AF768DA5C224}" srcOrd="1" destOrd="0" presId="urn:microsoft.com/office/officeart/2005/8/layout/radial1"/>
    <dgm:cxn modelId="{C20CE32C-D199-4BD7-9840-7B0774975F19}" type="presOf" srcId="{023F9E5E-C040-4027-AE7C-EA0E6141F1DA}" destId="{4FBE3379-5195-4C03-9CF4-F92DA72D6656}" srcOrd="0" destOrd="0" presId="urn:microsoft.com/office/officeart/2005/8/layout/radial1"/>
    <dgm:cxn modelId="{02E5A42F-B4EA-4C07-8937-4493842A3A86}" type="presOf" srcId="{883CC53F-CB55-4393-B2CB-E254C9436FC8}" destId="{82C4662B-A936-4EEB-85D5-CF8DE457F9C3}" srcOrd="0" destOrd="0" presId="urn:microsoft.com/office/officeart/2005/8/layout/radial1"/>
    <dgm:cxn modelId="{CA155138-1281-46CD-ABB6-797E42130581}" type="presOf" srcId="{EF964B3C-A50E-40DA-A97D-E8213451672B}" destId="{1D7D536E-A8E6-42C6-9056-E15C9A5B6F1C}" srcOrd="0" destOrd="0" presId="urn:microsoft.com/office/officeart/2005/8/layout/radial1"/>
    <dgm:cxn modelId="{0CABED3A-42C9-4AF2-AC29-724837A967FE}" type="presOf" srcId="{C1913049-8B9F-4B75-9BA4-4DF1FD628078}" destId="{748B57E6-8B17-4604-A022-D59BB48A171F}" srcOrd="0" destOrd="0" presId="urn:microsoft.com/office/officeart/2005/8/layout/radial1"/>
    <dgm:cxn modelId="{872A325D-C5F3-41C8-BB6E-0F3BBE56E1A4}" type="presOf" srcId="{EFCCB2ED-2D79-4C57-BA49-ABB4346C77C9}" destId="{835CEB67-2856-4EB7-981F-BE5034672B5A}" srcOrd="0" destOrd="0" presId="urn:microsoft.com/office/officeart/2005/8/layout/radial1"/>
    <dgm:cxn modelId="{8EA2F464-0D43-4341-A55E-6FEF438CAE77}" type="presOf" srcId="{025BF1FA-FAAB-4F50-85F5-C4CA808F2B89}" destId="{287F8772-F9E3-4773-B871-E6B1F4A23A87}" srcOrd="0" destOrd="0" presId="urn:microsoft.com/office/officeart/2005/8/layout/radial1"/>
    <dgm:cxn modelId="{D70D8A4D-9695-44C4-8E83-772C9DC513DD}" type="presOf" srcId="{883CC53F-CB55-4393-B2CB-E254C9436FC8}" destId="{E18E32E9-2F0E-4F3B-9BEC-E45064DCCC59}" srcOrd="1" destOrd="0" presId="urn:microsoft.com/office/officeart/2005/8/layout/radial1"/>
    <dgm:cxn modelId="{063B9F50-1384-40CC-A00D-69F551351CEF}" type="presOf" srcId="{230C7A40-E4F7-43EE-9EDD-78E1922C9BCE}" destId="{26DDFC62-4F34-429F-A1CC-D063E043B41B}" srcOrd="1" destOrd="0" presId="urn:microsoft.com/office/officeart/2005/8/layout/radial1"/>
    <dgm:cxn modelId="{C0C56A7A-EA3D-44CE-81DF-AA0CE9C7FA86}" type="presOf" srcId="{C0298EC7-4E7B-40E3-894F-4FD95511197B}" destId="{65BDAFD2-F2A1-40AA-B460-DF47C20BA3DD}" srcOrd="0" destOrd="0" presId="urn:microsoft.com/office/officeart/2005/8/layout/radial1"/>
    <dgm:cxn modelId="{FCD56B7C-B03C-4DC9-A29A-CC13EF55D71D}" srcId="{AF4AC293-29C3-425A-BE8D-2AC7FDDE418B}" destId="{023F9E5E-C040-4027-AE7C-EA0E6141F1DA}" srcOrd="4" destOrd="0" parTransId="{004969DA-485C-4AF4-8CA0-85280AD1CCE7}" sibTransId="{DE49E42B-D10C-4A1C-B4A5-95BE94E4FF45}"/>
    <dgm:cxn modelId="{0B32209F-2A07-4BEF-9559-C2421130ACEA}" type="presOf" srcId="{004969DA-485C-4AF4-8CA0-85280AD1CCE7}" destId="{37F3B44F-AE77-44A2-9B48-FF631897A0B6}" srcOrd="0" destOrd="0" presId="urn:microsoft.com/office/officeart/2005/8/layout/radial1"/>
    <dgm:cxn modelId="{994C80AA-8409-47D4-B1D5-D9169E9E193F}" type="presOf" srcId="{9D3B9AAE-470F-432D-A087-CBA78B9A3593}" destId="{F1FCE0FC-0C97-42F1-9170-D840AD62A978}" srcOrd="0" destOrd="0" presId="urn:microsoft.com/office/officeart/2005/8/layout/radial1"/>
    <dgm:cxn modelId="{F31133B5-A5AC-4EB5-B7E1-7C7637ABF294}" type="presOf" srcId="{AF4AC293-29C3-425A-BE8D-2AC7FDDE418B}" destId="{D376BE2E-56C2-4BD8-8141-FE2E56AE9F65}" srcOrd="0" destOrd="0" presId="urn:microsoft.com/office/officeart/2005/8/layout/radial1"/>
    <dgm:cxn modelId="{FAAC4CB9-6378-4F6C-8571-3F7F54539FC6}" type="presOf" srcId="{16FB1B18-F029-47D9-8D5A-3336B084FE31}" destId="{93E3ACC9-09AB-4FE0-A58A-3695B41C4703}" srcOrd="0" destOrd="0" presId="urn:microsoft.com/office/officeart/2005/8/layout/radial1"/>
    <dgm:cxn modelId="{C3B560CF-6DF4-420E-A99E-FCC2C4DDF30B}" srcId="{AF4AC293-29C3-425A-BE8D-2AC7FDDE418B}" destId="{9D3B9AAE-470F-432D-A087-CBA78B9A3593}" srcOrd="0" destOrd="0" parTransId="{EFCCB2ED-2D79-4C57-BA49-ABB4346C77C9}" sibTransId="{E0478100-5E5C-4542-A3CA-59B4EAA12497}"/>
    <dgm:cxn modelId="{AB15E3D7-27B7-457D-B9C5-D2DAED98D532}" srcId="{AF4AC293-29C3-425A-BE8D-2AC7FDDE418B}" destId="{C1913049-8B9F-4B75-9BA4-4DF1FD628078}" srcOrd="2" destOrd="0" parTransId="{025BF1FA-FAAB-4F50-85F5-C4CA808F2B89}" sibTransId="{0D124A05-618B-4C98-AF44-E78DA7C3B3C4}"/>
    <dgm:cxn modelId="{41C9C5D8-43CF-4E15-8E13-EA91DF04DDAA}" type="presOf" srcId="{230C7A40-E4F7-43EE-9EDD-78E1922C9BCE}" destId="{C211E234-7EFA-4093-B6FD-A7C5A78C4243}" srcOrd="0" destOrd="0" presId="urn:microsoft.com/office/officeart/2005/8/layout/radial1"/>
    <dgm:cxn modelId="{9FBCC5ED-3B0B-4197-9A92-9E9E2CBC5755}" srcId="{16FB1B18-F029-47D9-8D5A-3336B084FE31}" destId="{AF4AC293-29C3-425A-BE8D-2AC7FDDE418B}" srcOrd="0" destOrd="0" parTransId="{DBBE7927-3D3C-4719-A100-F60FD8E6C7D3}" sibTransId="{7373D7C6-3F72-4747-9FBF-D3EF0D79620E}"/>
    <dgm:cxn modelId="{EB2ADBD6-5315-4185-8FFD-89C0A9963872}" type="presParOf" srcId="{93E3ACC9-09AB-4FE0-A58A-3695B41C4703}" destId="{D376BE2E-56C2-4BD8-8141-FE2E56AE9F65}" srcOrd="0" destOrd="0" presId="urn:microsoft.com/office/officeart/2005/8/layout/radial1"/>
    <dgm:cxn modelId="{9506CAC9-31C1-4A95-ACF7-98EDDF631A7E}" type="presParOf" srcId="{93E3ACC9-09AB-4FE0-A58A-3695B41C4703}" destId="{835CEB67-2856-4EB7-981F-BE5034672B5A}" srcOrd="1" destOrd="0" presId="urn:microsoft.com/office/officeart/2005/8/layout/radial1"/>
    <dgm:cxn modelId="{D6F75DE9-B9A3-4E4D-9B77-9A0D68A0692D}" type="presParOf" srcId="{835CEB67-2856-4EB7-981F-BE5034672B5A}" destId="{9771F1C9-F43B-4F55-9015-AF768DA5C224}" srcOrd="0" destOrd="0" presId="urn:microsoft.com/office/officeart/2005/8/layout/radial1"/>
    <dgm:cxn modelId="{0880D258-E880-4635-9156-EB62B582E468}" type="presParOf" srcId="{93E3ACC9-09AB-4FE0-A58A-3695B41C4703}" destId="{F1FCE0FC-0C97-42F1-9170-D840AD62A978}" srcOrd="2" destOrd="0" presId="urn:microsoft.com/office/officeart/2005/8/layout/radial1"/>
    <dgm:cxn modelId="{2D31C134-42BC-408B-A745-53AD48D18E43}" type="presParOf" srcId="{93E3ACC9-09AB-4FE0-A58A-3695B41C4703}" destId="{C211E234-7EFA-4093-B6FD-A7C5A78C4243}" srcOrd="3" destOrd="0" presId="urn:microsoft.com/office/officeart/2005/8/layout/radial1"/>
    <dgm:cxn modelId="{E82413A4-03E6-4C87-ACE2-588E7CF33F5B}" type="presParOf" srcId="{C211E234-7EFA-4093-B6FD-A7C5A78C4243}" destId="{26DDFC62-4F34-429F-A1CC-D063E043B41B}" srcOrd="0" destOrd="0" presId="urn:microsoft.com/office/officeart/2005/8/layout/radial1"/>
    <dgm:cxn modelId="{CD07F216-AEB4-4FB2-B31A-770BCA46C0B9}" type="presParOf" srcId="{93E3ACC9-09AB-4FE0-A58A-3695B41C4703}" destId="{65BDAFD2-F2A1-40AA-B460-DF47C20BA3DD}" srcOrd="4" destOrd="0" presId="urn:microsoft.com/office/officeart/2005/8/layout/radial1"/>
    <dgm:cxn modelId="{92AB089B-DA14-4D8B-88F9-E62DEE70F3D1}" type="presParOf" srcId="{93E3ACC9-09AB-4FE0-A58A-3695B41C4703}" destId="{287F8772-F9E3-4773-B871-E6B1F4A23A87}" srcOrd="5" destOrd="0" presId="urn:microsoft.com/office/officeart/2005/8/layout/radial1"/>
    <dgm:cxn modelId="{1F6D3582-61F1-43E7-BB3A-988E537EA6A2}" type="presParOf" srcId="{287F8772-F9E3-4773-B871-E6B1F4A23A87}" destId="{9B83476D-99D3-43CF-A3A0-5821799E1C9E}" srcOrd="0" destOrd="0" presId="urn:microsoft.com/office/officeart/2005/8/layout/radial1"/>
    <dgm:cxn modelId="{46ADA1F3-3374-4141-B7BF-C3486EE28E0B}" type="presParOf" srcId="{93E3ACC9-09AB-4FE0-A58A-3695B41C4703}" destId="{748B57E6-8B17-4604-A022-D59BB48A171F}" srcOrd="6" destOrd="0" presId="urn:microsoft.com/office/officeart/2005/8/layout/radial1"/>
    <dgm:cxn modelId="{556C302E-8A8D-409D-A585-F1FF3AAFCE5B}" type="presParOf" srcId="{93E3ACC9-09AB-4FE0-A58A-3695B41C4703}" destId="{82C4662B-A936-4EEB-85D5-CF8DE457F9C3}" srcOrd="7" destOrd="0" presId="urn:microsoft.com/office/officeart/2005/8/layout/radial1"/>
    <dgm:cxn modelId="{5621A8B2-66B0-41E4-8E0F-4459A68261B7}" type="presParOf" srcId="{82C4662B-A936-4EEB-85D5-CF8DE457F9C3}" destId="{E18E32E9-2F0E-4F3B-9BEC-E45064DCCC59}" srcOrd="0" destOrd="0" presId="urn:microsoft.com/office/officeart/2005/8/layout/radial1"/>
    <dgm:cxn modelId="{E3ACDA8E-67F9-4182-8A61-62A829293E81}" type="presParOf" srcId="{93E3ACC9-09AB-4FE0-A58A-3695B41C4703}" destId="{1D7D536E-A8E6-42C6-9056-E15C9A5B6F1C}" srcOrd="8" destOrd="0" presId="urn:microsoft.com/office/officeart/2005/8/layout/radial1"/>
    <dgm:cxn modelId="{A058D5BD-784A-41C3-AF6A-42B1FA37359C}" type="presParOf" srcId="{93E3ACC9-09AB-4FE0-A58A-3695B41C4703}" destId="{37F3B44F-AE77-44A2-9B48-FF631897A0B6}" srcOrd="9" destOrd="0" presId="urn:microsoft.com/office/officeart/2005/8/layout/radial1"/>
    <dgm:cxn modelId="{F7D14688-5D2A-4760-B154-B718915E7C9F}" type="presParOf" srcId="{37F3B44F-AE77-44A2-9B48-FF631897A0B6}" destId="{CCD0977B-193B-456F-86D4-1087096E9E63}" srcOrd="0" destOrd="0" presId="urn:microsoft.com/office/officeart/2005/8/layout/radial1"/>
    <dgm:cxn modelId="{AE2934E2-ECAB-4516-A1A0-5FB946FF94B8}" type="presParOf" srcId="{93E3ACC9-09AB-4FE0-A58A-3695B41C4703}" destId="{4FBE3379-5195-4C03-9CF4-F92DA72D6656}"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6F43C-3BA4-45A6-86CC-5249F5BB938E}">
      <dsp:nvSpPr>
        <dsp:cNvPr id="0" name=""/>
        <dsp:cNvSpPr/>
      </dsp:nvSpPr>
      <dsp:spPr>
        <a:xfrm>
          <a:off x="0" y="0"/>
          <a:ext cx="8229600" cy="133926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ctr" defTabSz="2533650">
            <a:lnSpc>
              <a:spcPct val="90000"/>
            </a:lnSpc>
            <a:spcBef>
              <a:spcPct val="0"/>
            </a:spcBef>
            <a:spcAft>
              <a:spcPct val="35000"/>
            </a:spcAft>
            <a:buNone/>
          </a:pPr>
          <a:r>
            <a:rPr lang="en-US" sz="5700" kern="1200" dirty="0"/>
            <a:t>Main Memory</a:t>
          </a:r>
        </a:p>
      </dsp:txBody>
      <dsp:txXfrm>
        <a:off x="39226" y="39226"/>
        <a:ext cx="8151148" cy="1260816"/>
      </dsp:txXfrm>
    </dsp:sp>
    <dsp:sp modelId="{AB467915-50D1-49D1-8CD3-EA8753FEED8F}">
      <dsp:nvSpPr>
        <dsp:cNvPr id="0" name=""/>
        <dsp:cNvSpPr/>
      </dsp:nvSpPr>
      <dsp:spPr>
        <a:xfrm rot="21561375">
          <a:off x="3350367" y="1422135"/>
          <a:ext cx="1567392" cy="1923990"/>
        </a:xfrm>
        <a:prstGeom prst="upDownArrow">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000250">
            <a:lnSpc>
              <a:spcPct val="90000"/>
            </a:lnSpc>
            <a:spcBef>
              <a:spcPct val="0"/>
            </a:spcBef>
            <a:spcAft>
              <a:spcPct val="35000"/>
            </a:spcAft>
            <a:buNone/>
          </a:pPr>
          <a:endParaRPr lang="en-US" sz="4500" kern="1200"/>
        </a:p>
      </dsp:txBody>
      <dsp:txXfrm rot="-5400000">
        <a:off x="3321772" y="1838185"/>
        <a:ext cx="1154394" cy="1097174"/>
      </dsp:txXfrm>
    </dsp:sp>
    <dsp:sp modelId="{00842E44-83FA-4769-89F7-57266D1DDB27}">
      <dsp:nvSpPr>
        <dsp:cNvPr id="0" name=""/>
        <dsp:cNvSpPr/>
      </dsp:nvSpPr>
      <dsp:spPr>
        <a:xfrm>
          <a:off x="2667006" y="3428993"/>
          <a:ext cx="2972455" cy="1322593"/>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ctr" defTabSz="2533650">
            <a:lnSpc>
              <a:spcPct val="90000"/>
            </a:lnSpc>
            <a:spcBef>
              <a:spcPct val="0"/>
            </a:spcBef>
            <a:spcAft>
              <a:spcPct val="35000"/>
            </a:spcAft>
            <a:buNone/>
          </a:pPr>
          <a:r>
            <a:rPr lang="en-US" sz="5700" kern="1200" dirty="0"/>
            <a:t>CPU</a:t>
          </a:r>
        </a:p>
      </dsp:txBody>
      <dsp:txXfrm>
        <a:off x="2705743" y="3467730"/>
        <a:ext cx="2894981" cy="1245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6BE2E-56C2-4BD8-8141-FE2E56AE9F65}">
      <dsp:nvSpPr>
        <dsp:cNvPr id="0" name=""/>
        <dsp:cNvSpPr/>
      </dsp:nvSpPr>
      <dsp:spPr>
        <a:xfrm>
          <a:off x="2447001" y="1580461"/>
          <a:ext cx="1201996" cy="12019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Final Product</a:t>
          </a:r>
        </a:p>
      </dsp:txBody>
      <dsp:txXfrm>
        <a:off x="2623029" y="1756489"/>
        <a:ext cx="849940" cy="849940"/>
      </dsp:txXfrm>
    </dsp:sp>
    <dsp:sp modelId="{835CEB67-2856-4EB7-981F-BE5034672B5A}">
      <dsp:nvSpPr>
        <dsp:cNvPr id="0" name=""/>
        <dsp:cNvSpPr/>
      </dsp:nvSpPr>
      <dsp:spPr>
        <a:xfrm rot="16200000">
          <a:off x="2866418" y="1381133"/>
          <a:ext cx="363163" cy="35492"/>
        </a:xfrm>
        <a:custGeom>
          <a:avLst/>
          <a:gdLst/>
          <a:ahLst/>
          <a:cxnLst/>
          <a:rect l="0" t="0" r="0" b="0"/>
          <a:pathLst>
            <a:path>
              <a:moveTo>
                <a:pt x="0" y="17746"/>
              </a:moveTo>
              <a:lnTo>
                <a:pt x="363163" y="17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8920" y="1389800"/>
        <a:ext cx="18158" cy="18158"/>
      </dsp:txXfrm>
    </dsp:sp>
    <dsp:sp modelId="{F1FCE0FC-0C97-42F1-9170-D840AD62A978}">
      <dsp:nvSpPr>
        <dsp:cNvPr id="0" name=""/>
        <dsp:cNvSpPr/>
      </dsp:nvSpPr>
      <dsp:spPr>
        <a:xfrm>
          <a:off x="2447001" y="15301"/>
          <a:ext cx="1201996" cy="12019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Sub-Assembly</a:t>
          </a:r>
        </a:p>
      </dsp:txBody>
      <dsp:txXfrm>
        <a:off x="2623029" y="191329"/>
        <a:ext cx="849940" cy="849940"/>
      </dsp:txXfrm>
    </dsp:sp>
    <dsp:sp modelId="{C211E234-7EFA-4093-B6FD-A7C5A78C4243}">
      <dsp:nvSpPr>
        <dsp:cNvPr id="0" name=""/>
        <dsp:cNvSpPr/>
      </dsp:nvSpPr>
      <dsp:spPr>
        <a:xfrm rot="20520000">
          <a:off x="3610696" y="1921882"/>
          <a:ext cx="363163" cy="35492"/>
        </a:xfrm>
        <a:custGeom>
          <a:avLst/>
          <a:gdLst/>
          <a:ahLst/>
          <a:cxnLst/>
          <a:rect l="0" t="0" r="0" b="0"/>
          <a:pathLst>
            <a:path>
              <a:moveTo>
                <a:pt x="0" y="17746"/>
              </a:moveTo>
              <a:lnTo>
                <a:pt x="363163" y="17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3198" y="1930549"/>
        <a:ext cx="18158" cy="18158"/>
      </dsp:txXfrm>
    </dsp:sp>
    <dsp:sp modelId="{65BDAFD2-F2A1-40AA-B460-DF47C20BA3DD}">
      <dsp:nvSpPr>
        <dsp:cNvPr id="0" name=""/>
        <dsp:cNvSpPr/>
      </dsp:nvSpPr>
      <dsp:spPr>
        <a:xfrm>
          <a:off x="3935557" y="1096800"/>
          <a:ext cx="1201996" cy="12019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Sub-Assembly</a:t>
          </a:r>
        </a:p>
      </dsp:txBody>
      <dsp:txXfrm>
        <a:off x="4111585" y="1272828"/>
        <a:ext cx="849940" cy="849940"/>
      </dsp:txXfrm>
    </dsp:sp>
    <dsp:sp modelId="{287F8772-F9E3-4773-B871-E6B1F4A23A87}">
      <dsp:nvSpPr>
        <dsp:cNvPr id="0" name=""/>
        <dsp:cNvSpPr/>
      </dsp:nvSpPr>
      <dsp:spPr>
        <a:xfrm rot="3240000">
          <a:off x="3326407" y="2796833"/>
          <a:ext cx="363163" cy="35492"/>
        </a:xfrm>
        <a:custGeom>
          <a:avLst/>
          <a:gdLst/>
          <a:ahLst/>
          <a:cxnLst/>
          <a:rect l="0" t="0" r="0" b="0"/>
          <a:pathLst>
            <a:path>
              <a:moveTo>
                <a:pt x="0" y="17746"/>
              </a:moveTo>
              <a:lnTo>
                <a:pt x="363163" y="17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98909" y="2805500"/>
        <a:ext cx="18158" cy="18158"/>
      </dsp:txXfrm>
    </dsp:sp>
    <dsp:sp modelId="{748B57E6-8B17-4604-A022-D59BB48A171F}">
      <dsp:nvSpPr>
        <dsp:cNvPr id="0" name=""/>
        <dsp:cNvSpPr/>
      </dsp:nvSpPr>
      <dsp:spPr>
        <a:xfrm>
          <a:off x="3366979" y="2846702"/>
          <a:ext cx="1201996" cy="12019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Sub-Assembly</a:t>
          </a:r>
          <a:endParaRPr lang="en-US" sz="1600" kern="1200" dirty="0"/>
        </a:p>
      </dsp:txBody>
      <dsp:txXfrm>
        <a:off x="3543007" y="3022730"/>
        <a:ext cx="849940" cy="849940"/>
      </dsp:txXfrm>
    </dsp:sp>
    <dsp:sp modelId="{82C4662B-A936-4EEB-85D5-CF8DE457F9C3}">
      <dsp:nvSpPr>
        <dsp:cNvPr id="0" name=""/>
        <dsp:cNvSpPr/>
      </dsp:nvSpPr>
      <dsp:spPr>
        <a:xfrm rot="7560000">
          <a:off x="2406429" y="2796833"/>
          <a:ext cx="363163" cy="35492"/>
        </a:xfrm>
        <a:custGeom>
          <a:avLst/>
          <a:gdLst/>
          <a:ahLst/>
          <a:cxnLst/>
          <a:rect l="0" t="0" r="0" b="0"/>
          <a:pathLst>
            <a:path>
              <a:moveTo>
                <a:pt x="0" y="17746"/>
              </a:moveTo>
              <a:lnTo>
                <a:pt x="363163" y="17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578932" y="2805500"/>
        <a:ext cx="18158" cy="18158"/>
      </dsp:txXfrm>
    </dsp:sp>
    <dsp:sp modelId="{1D7D536E-A8E6-42C6-9056-E15C9A5B6F1C}">
      <dsp:nvSpPr>
        <dsp:cNvPr id="0" name=""/>
        <dsp:cNvSpPr/>
      </dsp:nvSpPr>
      <dsp:spPr>
        <a:xfrm>
          <a:off x="1527024" y="2846702"/>
          <a:ext cx="1201996" cy="12019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Sub-Assembly</a:t>
          </a:r>
          <a:endParaRPr lang="en-US" sz="1600" kern="1200" dirty="0"/>
        </a:p>
      </dsp:txBody>
      <dsp:txXfrm>
        <a:off x="1703052" y="3022730"/>
        <a:ext cx="849940" cy="849940"/>
      </dsp:txXfrm>
    </dsp:sp>
    <dsp:sp modelId="{37F3B44F-AE77-44A2-9B48-FF631897A0B6}">
      <dsp:nvSpPr>
        <dsp:cNvPr id="0" name=""/>
        <dsp:cNvSpPr/>
      </dsp:nvSpPr>
      <dsp:spPr>
        <a:xfrm rot="11880000">
          <a:off x="2122140" y="1921882"/>
          <a:ext cx="363163" cy="35492"/>
        </a:xfrm>
        <a:custGeom>
          <a:avLst/>
          <a:gdLst/>
          <a:ahLst/>
          <a:cxnLst/>
          <a:rect l="0" t="0" r="0" b="0"/>
          <a:pathLst>
            <a:path>
              <a:moveTo>
                <a:pt x="0" y="17746"/>
              </a:moveTo>
              <a:lnTo>
                <a:pt x="363163" y="17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294643" y="1930549"/>
        <a:ext cx="18158" cy="18158"/>
      </dsp:txXfrm>
    </dsp:sp>
    <dsp:sp modelId="{4FBE3379-5195-4C03-9CF4-F92DA72D6656}">
      <dsp:nvSpPr>
        <dsp:cNvPr id="0" name=""/>
        <dsp:cNvSpPr/>
      </dsp:nvSpPr>
      <dsp:spPr>
        <a:xfrm>
          <a:off x="958446" y="1096800"/>
          <a:ext cx="1201996" cy="12019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Sub-Assembly</a:t>
          </a:r>
          <a:endParaRPr lang="en-US" sz="1600" kern="1200" dirty="0"/>
        </a:p>
      </dsp:txBody>
      <dsp:txXfrm>
        <a:off x="1134474" y="1272828"/>
        <a:ext cx="849940" cy="8499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fld id="{A212C588-7949-414C-BA83-1536A6531E26}" type="datetimeFigureOut">
              <a:rPr lang="en-US" smtClean="0"/>
              <a:pPr/>
              <a:t>7/27/2020</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8" name="Slide Number Placeholder 5"/>
          <p:cNvSpPr>
            <a:spLocks noGrp="1"/>
          </p:cNvSpPr>
          <p:nvPr>
            <p:ph type="sldNum" sz="quarter" idx="12"/>
          </p:nvPr>
        </p:nvSpPr>
        <p:spPr/>
        <p:txBody>
          <a:bodyPr/>
          <a:lstStyle>
            <a:lvl1pPr>
              <a:defRPr smtClean="0"/>
            </a:lvl1pPr>
          </a:lstStyle>
          <a:p>
            <a:fld id="{2892E7DC-BEC8-4C41-8509-F83E64DCD3ED}" type="slidenum">
              <a:rPr lang="en-US" smtClean="0"/>
              <a:pPr/>
              <a:t>‹#›</a:t>
            </a:fld>
            <a:endParaRPr lang="en-US"/>
          </a:p>
        </p:txBody>
      </p:sp>
    </p:spTree>
    <p:extLst>
      <p:ext uri="{BB962C8B-B14F-4D97-AF65-F5344CB8AC3E}">
        <p14:creationId xmlns:p14="http://schemas.microsoft.com/office/powerpoint/2010/main" val="10454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212C588-7949-414C-BA83-1536A6531E26}" type="datetimeFigureOut">
              <a:rPr lang="en-US" smtClean="0"/>
              <a:pPr/>
              <a:t>7/27/2020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92E7DC-BEC8-4C41-8509-F83E64DCD3ED}" type="slidenum">
              <a:rPr lang="en-US" smtClean="0"/>
              <a:pPr/>
              <a:t>‹#›</a:t>
            </a:fld>
            <a:endParaRPr lang="en-US"/>
          </a:p>
        </p:txBody>
      </p:sp>
    </p:spTree>
    <p:extLst>
      <p:ext uri="{BB962C8B-B14F-4D97-AF65-F5344CB8AC3E}">
        <p14:creationId xmlns:p14="http://schemas.microsoft.com/office/powerpoint/2010/main" val="320441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212C588-7949-414C-BA83-1536A6531E26}" type="datetimeFigureOut">
              <a:rPr lang="en-US" smtClean="0"/>
              <a:pPr/>
              <a:t>7/27/2020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92E7DC-BEC8-4C41-8509-F83E64DCD3ED}" type="slidenum">
              <a:rPr lang="en-US" smtClean="0"/>
              <a:pPr/>
              <a:t>‹#›</a:t>
            </a:fld>
            <a:endParaRPr lang="en-US"/>
          </a:p>
        </p:txBody>
      </p:sp>
    </p:spTree>
    <p:extLst>
      <p:ext uri="{BB962C8B-B14F-4D97-AF65-F5344CB8AC3E}">
        <p14:creationId xmlns:p14="http://schemas.microsoft.com/office/powerpoint/2010/main" val="27058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212C588-7949-414C-BA83-1536A6531E26}" type="datetimeFigureOut">
              <a:rPr lang="en-US" smtClean="0"/>
              <a:pPr/>
              <a:t>7/27/2020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92E7DC-BEC8-4C41-8509-F83E64DCD3ED}" type="slidenum">
              <a:rPr lang="en-US" smtClean="0"/>
              <a:pPr/>
              <a:t>‹#›</a:t>
            </a:fld>
            <a:endParaRPr lang="en-US"/>
          </a:p>
        </p:txBody>
      </p:sp>
    </p:spTree>
    <p:extLst>
      <p:ext uri="{BB962C8B-B14F-4D97-AF65-F5344CB8AC3E}">
        <p14:creationId xmlns:p14="http://schemas.microsoft.com/office/powerpoint/2010/main" val="297592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212C588-7949-414C-BA83-1536A6531E26}" type="datetimeFigureOut">
              <a:rPr lang="en-US" smtClean="0"/>
              <a:pPr/>
              <a:t>7/27/2020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892E7DC-BEC8-4C41-8509-F83E64DCD3ED}" type="slidenum">
              <a:rPr lang="en-US" smtClean="0"/>
              <a:pPr/>
              <a:t>‹#›</a:t>
            </a:fld>
            <a:endParaRPr lang="en-US"/>
          </a:p>
        </p:txBody>
      </p:sp>
    </p:spTree>
    <p:extLst>
      <p:ext uri="{BB962C8B-B14F-4D97-AF65-F5344CB8AC3E}">
        <p14:creationId xmlns:p14="http://schemas.microsoft.com/office/powerpoint/2010/main" val="346974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A212C588-7949-414C-BA83-1536A6531E26}" type="datetimeFigureOut">
              <a:rPr lang="en-US" smtClean="0"/>
              <a:pPr/>
              <a:t>7/27/2020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892E7DC-BEC8-4C41-8509-F83E64DCD3ED}" type="slidenum">
              <a:rPr lang="en-US" smtClean="0"/>
              <a:pPr/>
              <a:t>‹#›</a:t>
            </a:fld>
            <a:endParaRPr lang="en-US"/>
          </a:p>
        </p:txBody>
      </p:sp>
    </p:spTree>
    <p:extLst>
      <p:ext uri="{BB962C8B-B14F-4D97-AF65-F5344CB8AC3E}">
        <p14:creationId xmlns:p14="http://schemas.microsoft.com/office/powerpoint/2010/main" val="56807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A212C588-7949-414C-BA83-1536A6531E26}" type="datetimeFigureOut">
              <a:rPr lang="en-US" smtClean="0"/>
              <a:pPr/>
              <a:t>7/27/2020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2892E7DC-BEC8-4C41-8509-F83E64DCD3ED}" type="slidenum">
              <a:rPr lang="en-US" smtClean="0"/>
              <a:pPr/>
              <a:t>‹#›</a:t>
            </a:fld>
            <a:endParaRPr lang="en-US"/>
          </a:p>
        </p:txBody>
      </p:sp>
    </p:spTree>
    <p:extLst>
      <p:ext uri="{BB962C8B-B14F-4D97-AF65-F5344CB8AC3E}">
        <p14:creationId xmlns:p14="http://schemas.microsoft.com/office/powerpoint/2010/main" val="317896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A212C588-7949-414C-BA83-1536A6531E26}" type="datetimeFigureOut">
              <a:rPr lang="en-US" smtClean="0"/>
              <a:pPr/>
              <a:t>7/27/2020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892E7DC-BEC8-4C41-8509-F83E64DCD3ED}" type="slidenum">
              <a:rPr lang="en-US" smtClean="0"/>
              <a:pPr/>
              <a:t>‹#›</a:t>
            </a:fld>
            <a:endParaRPr lang="en-US"/>
          </a:p>
        </p:txBody>
      </p:sp>
    </p:spTree>
    <p:extLst>
      <p:ext uri="{BB962C8B-B14F-4D97-AF65-F5344CB8AC3E}">
        <p14:creationId xmlns:p14="http://schemas.microsoft.com/office/powerpoint/2010/main" val="137858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212C588-7949-414C-BA83-1536A6531E26}" type="datetimeFigureOut">
              <a:rPr lang="en-US" smtClean="0"/>
              <a:pPr/>
              <a:t>7/27/2020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2892E7DC-BEC8-4C41-8509-F83E64DCD3ED}" type="slidenum">
              <a:rPr lang="en-US" smtClean="0"/>
              <a:pPr/>
              <a:t>‹#›</a:t>
            </a:fld>
            <a:endParaRPr lang="en-US"/>
          </a:p>
        </p:txBody>
      </p:sp>
    </p:spTree>
    <p:extLst>
      <p:ext uri="{BB962C8B-B14F-4D97-AF65-F5344CB8AC3E}">
        <p14:creationId xmlns:p14="http://schemas.microsoft.com/office/powerpoint/2010/main" val="23870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212C588-7949-414C-BA83-1536A6531E26}" type="datetimeFigureOut">
              <a:rPr lang="en-US" smtClean="0"/>
              <a:pPr/>
              <a:t>7/27/2020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892E7DC-BEC8-4C41-8509-F83E64DCD3ED}" type="slidenum">
              <a:rPr lang="en-US" smtClean="0"/>
              <a:pPr/>
              <a:t>‹#›</a:t>
            </a:fld>
            <a:endParaRPr lang="en-US"/>
          </a:p>
        </p:txBody>
      </p:sp>
    </p:spTree>
    <p:extLst>
      <p:ext uri="{BB962C8B-B14F-4D97-AF65-F5344CB8AC3E}">
        <p14:creationId xmlns:p14="http://schemas.microsoft.com/office/powerpoint/2010/main" val="143764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212C588-7949-414C-BA83-1536A6531E26}" type="datetimeFigureOut">
              <a:rPr lang="en-US" smtClean="0"/>
              <a:pPr/>
              <a:t>7/27/2020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892E7DC-BEC8-4C41-8509-F83E64DCD3ED}" type="slidenum">
              <a:rPr lang="en-US" smtClean="0"/>
              <a:pPr/>
              <a:t>‹#›</a:t>
            </a:fld>
            <a:endParaRPr lang="en-US"/>
          </a:p>
        </p:txBody>
      </p:sp>
    </p:spTree>
    <p:extLst>
      <p:ext uri="{BB962C8B-B14F-4D97-AF65-F5344CB8AC3E}">
        <p14:creationId xmlns:p14="http://schemas.microsoft.com/office/powerpoint/2010/main" val="40040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fld id="{A212C588-7949-414C-BA83-1536A6531E26}" type="datetimeFigureOut">
              <a:rPr lang="en-US" smtClean="0"/>
              <a:pPr/>
              <a:t>7/27/2020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fld id="{2892E7DC-BEC8-4C41-8509-F83E64DCD3ED}" type="slidenum">
              <a:rPr lang="en-US" smtClean="0"/>
              <a:pPr/>
              <a:t>‹#›</a:t>
            </a:fld>
            <a:endParaRPr lang="en-US"/>
          </a:p>
        </p:txBody>
      </p:sp>
      <p:sp>
        <p:nvSpPr>
          <p:cNvPr id="7" name="Rectangle 6"/>
          <p:cNvSpPr/>
          <p:nvPr/>
        </p:nvSpPr>
        <p:spPr>
          <a:xfrm>
            <a:off x="0" y="6629400"/>
            <a:ext cx="9144000" cy="22860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47025" y="5911850"/>
            <a:ext cx="1136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arrantyweek.com/archive/ww20150212.html" TargetMode="External"/><Relationship Id="rId2" Type="http://schemas.openxmlformats.org/officeDocument/2006/relationships/hyperlink" Target="https://cranemarket.com/blog/japan-excavator-manufacturers-ramping-up-indian-output/" TargetMode="External"/><Relationship Id="rId1" Type="http://schemas.openxmlformats.org/officeDocument/2006/relationships/slideLayout" Target="../slideLayouts/slideLayout2.xml"/><Relationship Id="rId5" Type="http://schemas.openxmlformats.org/officeDocument/2006/relationships/hyperlink" Target="https://nptel.ac.in/courses/106/106/106106142/" TargetMode="External"/><Relationship Id="rId4" Type="http://schemas.openxmlformats.org/officeDocument/2006/relationships/hyperlink" Target="https://www.ibmbigdatahub.com/blog/consumer-product-warranties-3-ways-big-data-can-optimize-valu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752600"/>
            <a:ext cx="6172200" cy="1894362"/>
          </a:xfrm>
        </p:spPr>
        <p:txBody>
          <a:bodyPr/>
          <a:lstStyle/>
          <a:p>
            <a:r>
              <a:rPr lang="en-US" dirty="0"/>
              <a:t>Big Data For Warranty Assessment</a:t>
            </a:r>
          </a:p>
        </p:txBody>
      </p:sp>
      <p:sp>
        <p:nvSpPr>
          <p:cNvPr id="4" name="TextBox 3"/>
          <p:cNvSpPr txBox="1"/>
          <p:nvPr/>
        </p:nvSpPr>
        <p:spPr>
          <a:xfrm>
            <a:off x="3810000" y="4114800"/>
            <a:ext cx="2286000" cy="646331"/>
          </a:xfrm>
          <a:prstGeom prst="rect">
            <a:avLst/>
          </a:prstGeom>
          <a:noFill/>
        </p:spPr>
        <p:txBody>
          <a:bodyPr wrap="square" rtlCol="0">
            <a:spAutoFit/>
          </a:bodyPr>
          <a:lstStyle/>
          <a:p>
            <a:pPr algn="ctr"/>
            <a:r>
              <a:rPr lang="en-US" dirty="0"/>
              <a:t>By</a:t>
            </a:r>
          </a:p>
          <a:p>
            <a:pPr algn="ctr"/>
            <a:r>
              <a:rPr lang="en-US" dirty="0"/>
              <a:t>N S </a:t>
            </a:r>
            <a:r>
              <a:rPr lang="en-US" dirty="0" err="1"/>
              <a:t>Pramod</a:t>
            </a:r>
            <a:r>
              <a:rPr lang="en-US" dirty="0"/>
              <a:t> Krishna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Product</a:t>
            </a: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Typical Assembly Line</a:t>
            </a:r>
          </a:p>
        </p:txBody>
      </p:sp>
      <p:pic>
        <p:nvPicPr>
          <p:cNvPr id="1026" name="Picture 2" descr="Japan construction equipment manufacturers ramping up Indian output"/>
          <p:cNvPicPr>
            <a:picLocks noChangeAspect="1" noChangeArrowheads="1"/>
          </p:cNvPicPr>
          <p:nvPr/>
        </p:nvPicPr>
        <p:blipFill>
          <a:blip r:embed="rId2"/>
          <a:srcRect/>
          <a:stretch>
            <a:fillRect/>
          </a:stretch>
        </p:blipFill>
        <p:spPr bwMode="auto">
          <a:xfrm>
            <a:off x="685800" y="1600200"/>
            <a:ext cx="7848600" cy="49053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Warranty Issues</a:t>
            </a:r>
          </a:p>
        </p:txBody>
      </p:sp>
      <p:sp>
        <p:nvSpPr>
          <p:cNvPr id="4" name="Content Placeholder 3"/>
          <p:cNvSpPr>
            <a:spLocks noGrp="1"/>
          </p:cNvSpPr>
          <p:nvPr>
            <p:ph idx="1"/>
          </p:nvPr>
        </p:nvSpPr>
        <p:spPr/>
        <p:txBody>
          <a:bodyPr>
            <a:normAutofit/>
          </a:bodyPr>
          <a:lstStyle/>
          <a:p>
            <a:r>
              <a:rPr lang="en-US" sz="2400" dirty="0"/>
              <a:t>The warranty business has been centered around one value proposition: What are the odds of a product needing a repair, and what is the average cost likely to be?</a:t>
            </a:r>
          </a:p>
          <a:p>
            <a:r>
              <a:rPr lang="en-US" sz="2400" dirty="0"/>
              <a:t>How can we estimate the break-even price of an </a:t>
            </a:r>
            <a:r>
              <a:rPr lang="en-US" sz="2400" i="1" dirty="0"/>
              <a:t>extended</a:t>
            </a:r>
            <a:r>
              <a:rPr lang="en-US" sz="2400" dirty="0"/>
              <a:t> warranty for both the consumer and the provider?</a:t>
            </a:r>
          </a:p>
          <a:p>
            <a:r>
              <a:rPr lang="en-US" sz="2400" dirty="0"/>
              <a:t>If a repair is eventually needed, who bears the charges for the scenario?</a:t>
            </a:r>
          </a:p>
          <a:p>
            <a:endParaRPr lang="en-US" sz="2400" dirty="0"/>
          </a:p>
          <a:p>
            <a:pPr>
              <a:buNone/>
            </a:pPr>
            <a:r>
              <a:rPr lang="en-US" sz="2400" dirty="0"/>
              <a:t>Note: News of poor service reaches more than twice as many people as praise for a good experience.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Data way</a:t>
            </a:r>
          </a:p>
        </p:txBody>
      </p:sp>
      <p:sp>
        <p:nvSpPr>
          <p:cNvPr id="4" name="Content Placeholder 3"/>
          <p:cNvSpPr>
            <a:spLocks noGrp="1"/>
          </p:cNvSpPr>
          <p:nvPr>
            <p:ph idx="1"/>
          </p:nvPr>
        </p:nvSpPr>
        <p:spPr/>
        <p:txBody>
          <a:bodyPr>
            <a:normAutofit/>
          </a:bodyPr>
          <a:lstStyle/>
          <a:p>
            <a:r>
              <a:rPr lang="en-US" sz="2400" dirty="0"/>
              <a:t> Synthesize field product performance:</a:t>
            </a:r>
          </a:p>
          <a:p>
            <a:pPr lvl="1">
              <a:buFont typeface="Wingdings" pitchFamily="2" charset="2"/>
              <a:buChar char="Ø"/>
            </a:pPr>
            <a:r>
              <a:rPr lang="en-US" sz="2000" dirty="0"/>
              <a:t>By synthesizing field product performance, service and customer data from multiple sources, companies will be able to detect potential problems earlier, optimize spare-parts planning and improve forecasting accuracy.</a:t>
            </a:r>
          </a:p>
          <a:p>
            <a:pPr lvl="1">
              <a:buFont typeface="Wingdings" pitchFamily="2" charset="2"/>
              <a:buChar char="Ø"/>
            </a:pPr>
            <a:r>
              <a:rPr lang="en-US" sz="2000" dirty="0"/>
              <a:t>When flaws are caught early enough, companies can make faster incremental changes to their product pipelines. Field product performance in the moment expedites information transmission through a big-data feedback loop.</a:t>
            </a:r>
          </a:p>
          <a:p>
            <a:pPr lvl="1">
              <a:buFont typeface="Wingdings" pitchFamily="2" charset="2"/>
              <a:buChar char="Ø"/>
            </a:pPr>
            <a:r>
              <a:rPr lang="en-US" sz="2000" dirty="0"/>
              <a:t>Over time, this process will become faster and more efficient.</a:t>
            </a:r>
          </a:p>
          <a:p>
            <a:pPr>
              <a:buFont typeface="Wingdings" pitchFamily="2" charset="2"/>
              <a:buChar char="Ø"/>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Data way </a:t>
            </a:r>
            <a:r>
              <a:rPr lang="en-US" dirty="0" err="1"/>
              <a:t>contd</a:t>
            </a:r>
            <a:r>
              <a:rPr lang="en-US" dirty="0"/>
              <a:t>…</a:t>
            </a:r>
          </a:p>
        </p:txBody>
      </p:sp>
      <p:sp>
        <p:nvSpPr>
          <p:cNvPr id="4" name="Content Placeholder 3"/>
          <p:cNvSpPr>
            <a:spLocks noGrp="1"/>
          </p:cNvSpPr>
          <p:nvPr>
            <p:ph idx="1"/>
          </p:nvPr>
        </p:nvSpPr>
        <p:spPr/>
        <p:txBody>
          <a:bodyPr>
            <a:normAutofit/>
          </a:bodyPr>
          <a:lstStyle/>
          <a:p>
            <a:r>
              <a:rPr lang="en-US" sz="2400" dirty="0"/>
              <a:t> Optimize price and duration</a:t>
            </a:r>
          </a:p>
          <a:p>
            <a:pPr lvl="1">
              <a:buFont typeface="Wingdings" pitchFamily="2" charset="2"/>
              <a:buChar char="Ø"/>
            </a:pPr>
            <a:r>
              <a:rPr lang="en-US" sz="2000" dirty="0"/>
              <a:t>There is a tipping point where warranties stop being cost effective, and where expenses outweigh sales revenue. Determining an ideal time limit and coverage scope can feel like a game of darts in the dark. Over time, though, companies improve their precision.</a:t>
            </a:r>
          </a:p>
          <a:p>
            <a:pPr lvl="1">
              <a:buFont typeface="Wingdings" pitchFamily="2" charset="2"/>
              <a:buChar char="Ø"/>
            </a:pPr>
            <a:r>
              <a:rPr lang="en-US" sz="2000" dirty="0"/>
              <a:t>Big data improves the prediction process, by evaluating multiple variables such as optimal price and warranty length, analysts can estimate the overall maximum profit for a particular product. From there, organizations can build models to optimize warranty price points and durations.</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Data way </a:t>
            </a:r>
            <a:r>
              <a:rPr lang="en-US" dirty="0" err="1"/>
              <a:t>contd</a:t>
            </a:r>
            <a:r>
              <a:rPr lang="en-US" dirty="0"/>
              <a:t>…</a:t>
            </a:r>
          </a:p>
        </p:txBody>
      </p:sp>
      <p:sp>
        <p:nvSpPr>
          <p:cNvPr id="4" name="Content Placeholder 3"/>
          <p:cNvSpPr>
            <a:spLocks noGrp="1"/>
          </p:cNvSpPr>
          <p:nvPr>
            <p:ph idx="1"/>
          </p:nvPr>
        </p:nvSpPr>
        <p:spPr/>
        <p:txBody>
          <a:bodyPr>
            <a:normAutofit/>
          </a:bodyPr>
          <a:lstStyle/>
          <a:p>
            <a:r>
              <a:rPr lang="en-US" sz="2400" dirty="0"/>
              <a:t> Understanding the value of a consumer:</a:t>
            </a:r>
          </a:p>
          <a:p>
            <a:pPr lvl="1">
              <a:buFont typeface="Wingdings" pitchFamily="2" charset="2"/>
              <a:buChar char="Ø"/>
            </a:pPr>
            <a:r>
              <a:rPr lang="en-US" sz="2000" dirty="0"/>
              <a:t>The most important metrics for any manufacturer is a quantitative index of the value of any consumer, which is essentially a collective outcome of all brand loyalty, marketing and buyer satisfaction initiatives. And to gauge this value, one has to concentrate on each customer individually. This is where Big Data comes in.</a:t>
            </a:r>
          </a:p>
          <a:p>
            <a:pPr lvl="1">
              <a:buFont typeface="Wingdings" pitchFamily="2" charset="2"/>
              <a:buChar char="Ø"/>
            </a:pPr>
            <a:r>
              <a:rPr lang="en-US" sz="2000" dirty="0"/>
              <a:t>Companies can use big data to connect the dots between warranties, consumer growth and retention. Warranty providers can position their fragmented, transitional data points into a comprehensive consumer relationship story. This data offers more than just a product-centric view.</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4" name="Content Placeholder 3"/>
          <p:cNvSpPr>
            <a:spLocks noGrp="1"/>
          </p:cNvSpPr>
          <p:nvPr>
            <p:ph idx="1"/>
          </p:nvPr>
        </p:nvSpPr>
        <p:spPr/>
        <p:txBody>
          <a:bodyPr>
            <a:normAutofit/>
          </a:bodyPr>
          <a:lstStyle/>
          <a:p>
            <a:r>
              <a:rPr lang="en-US" sz="2400" dirty="0"/>
              <a:t>Big data's applications in consumer products warranties are limitless. Organizations can start by identifying historical pain points to highlight suspected areas of failure. The next step, through big data analytics, is to speed up the analysis process through new machine learning models and tools.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4" name="Content Placeholder 3"/>
          <p:cNvSpPr>
            <a:spLocks noGrp="1"/>
          </p:cNvSpPr>
          <p:nvPr>
            <p:ph idx="1"/>
          </p:nvPr>
        </p:nvSpPr>
        <p:spPr/>
        <p:txBody>
          <a:bodyPr>
            <a:normAutofit/>
          </a:bodyPr>
          <a:lstStyle/>
          <a:p>
            <a:pPr>
              <a:buFont typeface="Wingdings" pitchFamily="2" charset="2"/>
              <a:buChar char="§"/>
            </a:pPr>
            <a:r>
              <a:rPr lang="en-US" sz="2400" dirty="0">
                <a:solidFill>
                  <a:schemeClr val="accent6">
                    <a:lumMod val="50000"/>
                  </a:schemeClr>
                </a:solidFill>
              </a:rPr>
              <a:t>Image reference: </a:t>
            </a:r>
            <a:r>
              <a:rPr lang="en-US" sz="2400" dirty="0" err="1">
                <a:solidFill>
                  <a:schemeClr val="accent6">
                    <a:lumMod val="50000"/>
                  </a:schemeClr>
                </a:solidFill>
              </a:rPr>
              <a:t>Kobelco</a:t>
            </a:r>
            <a:r>
              <a:rPr lang="en-US" sz="2400" dirty="0">
                <a:solidFill>
                  <a:schemeClr val="accent6">
                    <a:lumMod val="50000"/>
                  </a:schemeClr>
                </a:solidFill>
              </a:rPr>
              <a:t> Crane</a:t>
            </a:r>
          </a:p>
          <a:p>
            <a:pPr lvl="1"/>
            <a:r>
              <a:rPr lang="en-US" sz="2000" dirty="0">
                <a:hlinkClick r:id="rId2"/>
              </a:rPr>
              <a:t>https://cranemarket.com/blog/japan-excavator-manufacturers-ramping-up-indian-output/</a:t>
            </a:r>
            <a:endParaRPr lang="en-US" sz="2000" dirty="0"/>
          </a:p>
          <a:p>
            <a:pPr>
              <a:buFont typeface="Wingdings" pitchFamily="2" charset="2"/>
              <a:buChar char="§"/>
            </a:pPr>
            <a:r>
              <a:rPr lang="en-US" sz="2400" dirty="0" err="1">
                <a:solidFill>
                  <a:schemeClr val="accent6">
                    <a:lumMod val="50000"/>
                  </a:schemeClr>
                </a:solidFill>
              </a:rPr>
              <a:t>Warrantyweek</a:t>
            </a:r>
            <a:r>
              <a:rPr lang="en-US" sz="2400" dirty="0">
                <a:solidFill>
                  <a:schemeClr val="accent6">
                    <a:lumMod val="50000"/>
                  </a:schemeClr>
                </a:solidFill>
              </a:rPr>
              <a:t> Newsletter</a:t>
            </a:r>
          </a:p>
          <a:p>
            <a:pPr lvl="1"/>
            <a:r>
              <a:rPr lang="en-US" sz="2000" dirty="0">
                <a:hlinkClick r:id="rId3"/>
              </a:rPr>
              <a:t>https://www.warrantyweek.com/archive/ww20150212.html</a:t>
            </a:r>
            <a:endParaRPr lang="en-US" sz="2000" dirty="0"/>
          </a:p>
          <a:p>
            <a:pPr>
              <a:buFont typeface="Wingdings" pitchFamily="2" charset="2"/>
              <a:buChar char="§"/>
            </a:pPr>
            <a:r>
              <a:rPr lang="en-US" sz="2400" dirty="0">
                <a:solidFill>
                  <a:schemeClr val="accent6">
                    <a:lumMod val="50000"/>
                  </a:schemeClr>
                </a:solidFill>
              </a:rPr>
              <a:t>IBM Big Data Hub</a:t>
            </a:r>
          </a:p>
          <a:p>
            <a:pPr lvl="1"/>
            <a:r>
              <a:rPr lang="en-US" sz="2000" dirty="0">
                <a:hlinkClick r:id="rId4"/>
              </a:rPr>
              <a:t>https://www.ibmbigdatahub.com/blog/consumer-product-warranties-3-ways-big-data-can-optimize-value</a:t>
            </a:r>
            <a:endParaRPr lang="en-US" sz="2000" dirty="0"/>
          </a:p>
          <a:p>
            <a:pPr>
              <a:buFont typeface="Wingdings" pitchFamily="2" charset="2"/>
              <a:buChar char="§"/>
            </a:pPr>
            <a:r>
              <a:rPr lang="en-US" sz="2400" dirty="0">
                <a:solidFill>
                  <a:schemeClr val="accent6">
                    <a:lumMod val="50000"/>
                  </a:schemeClr>
                </a:solidFill>
              </a:rPr>
              <a:t>Algorithms for Big Data, Prof John Augustine, IITM,NPTEL</a:t>
            </a:r>
          </a:p>
          <a:p>
            <a:pPr lvl="1"/>
            <a:r>
              <a:rPr lang="en-US" sz="2000" dirty="0">
                <a:hlinkClick r:id="rId5"/>
              </a:rPr>
              <a:t>https://nptel.ac.in/courses/106/106/106106142/</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sz="6000" dirty="0">
                <a:solidFill>
                  <a:schemeClr val="accent2"/>
                </a:solidFill>
              </a:rPr>
              <a:t>THANK </a:t>
            </a:r>
            <a:br>
              <a:rPr lang="en-US" sz="6000" dirty="0">
                <a:solidFill>
                  <a:schemeClr val="accent2"/>
                </a:solidFill>
              </a:rPr>
            </a:br>
            <a:r>
              <a:rPr lang="en-US" sz="6000" dirty="0">
                <a:solidFill>
                  <a:schemeClr val="accent2"/>
                </a:solidFill>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Big Data?</a:t>
            </a:r>
          </a:p>
        </p:txBody>
      </p:sp>
      <p:sp>
        <p:nvSpPr>
          <p:cNvPr id="4" name="Content Placeholder 3"/>
          <p:cNvSpPr>
            <a:spLocks noGrp="1"/>
          </p:cNvSpPr>
          <p:nvPr>
            <p:ph idx="1"/>
          </p:nvPr>
        </p:nvSpPr>
        <p:spPr/>
        <p:txBody>
          <a:bodyPr/>
          <a:lstStyle/>
          <a:p>
            <a:r>
              <a:rPr lang="en-US" dirty="0"/>
              <a:t>Extremely large data sets that may be analyzed computationally to reveal patterns, trends, and associations, especially relating to human behavior and interactions.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V’s of Big Data</a:t>
            </a:r>
          </a:p>
        </p:txBody>
      </p:sp>
      <p:pic>
        <p:nvPicPr>
          <p:cNvPr id="1026" name="Picture 2" descr="http://storage.ning.com/topology/rest/1.0/file/get/2236506111?profile=original"/>
          <p:cNvPicPr>
            <a:picLocks noChangeAspect="1" noChangeArrowheads="1"/>
          </p:cNvPicPr>
          <p:nvPr/>
        </p:nvPicPr>
        <p:blipFill>
          <a:blip r:embed="rId2"/>
          <a:srcRect/>
          <a:stretch>
            <a:fillRect/>
          </a:stretch>
        </p:blipFill>
        <p:spPr bwMode="auto">
          <a:xfrm>
            <a:off x="1295400" y="1752600"/>
            <a:ext cx="6248400" cy="44291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r>
              <a:rPr lang="en-US" dirty="0"/>
              <a:t>Traditional Algorithms</a:t>
            </a:r>
          </a:p>
        </p:txBody>
      </p:sp>
      <p:graphicFrame>
        <p:nvGraphicFramePr>
          <p:cNvPr id="7" name="Content Placeholder 6"/>
          <p:cNvGraphicFramePr>
            <a:graphicFrameLocks noGrp="1"/>
          </p:cNvGraphicFramePr>
          <p:nvPr>
            <p:ph idx="1"/>
          </p:nvPr>
        </p:nvGraphicFramePr>
        <p:xfrm>
          <a:off x="457200" y="14478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6400800" y="3886200"/>
            <a:ext cx="2286000" cy="1477328"/>
          </a:xfrm>
          <a:prstGeom prst="rect">
            <a:avLst/>
          </a:prstGeom>
          <a:noFill/>
        </p:spPr>
        <p:txBody>
          <a:bodyPr wrap="square" rtlCol="0">
            <a:spAutoFit/>
          </a:bodyPr>
          <a:lstStyle/>
          <a:p>
            <a:r>
              <a:rPr lang="en-US" dirty="0"/>
              <a:t>Includes:</a:t>
            </a:r>
          </a:p>
          <a:p>
            <a:pPr lvl="1">
              <a:buFont typeface="Arial" pitchFamily="34" charset="0"/>
              <a:buChar char="•"/>
            </a:pPr>
            <a:r>
              <a:rPr lang="en-US" dirty="0"/>
              <a:t>Program</a:t>
            </a:r>
          </a:p>
          <a:p>
            <a:pPr lvl="1">
              <a:buFont typeface="Arial" pitchFamily="34" charset="0"/>
              <a:buChar char="•"/>
            </a:pPr>
            <a:r>
              <a:rPr lang="en-US" dirty="0"/>
              <a:t>Input Data</a:t>
            </a:r>
          </a:p>
          <a:p>
            <a:pPr lvl="1">
              <a:buFont typeface="Arial" pitchFamily="34" charset="0"/>
              <a:buChar char="•"/>
            </a:pPr>
            <a:r>
              <a:rPr lang="en-US" dirty="0"/>
              <a:t>Scratch Data</a:t>
            </a:r>
          </a:p>
          <a:p>
            <a:pPr lvl="1">
              <a:buFont typeface="Arial" pitchFamily="34" charset="0"/>
              <a:buChar char="•"/>
            </a:pPr>
            <a:r>
              <a:rPr lang="en-US" dirty="0"/>
              <a:t>Output Data</a:t>
            </a:r>
          </a:p>
        </p:txBody>
      </p:sp>
      <p:cxnSp>
        <p:nvCxnSpPr>
          <p:cNvPr id="12" name="Elbow Connector 11"/>
          <p:cNvCxnSpPr/>
          <p:nvPr/>
        </p:nvCxnSpPr>
        <p:spPr>
          <a:xfrm rot="16200000" flipH="1">
            <a:off x="6477000" y="2895600"/>
            <a:ext cx="1143000" cy="990600"/>
          </a:xfrm>
          <a:prstGeom prst="bentConnector3">
            <a:avLst>
              <a:gd name="adj1" fmla="val 50000"/>
            </a:avLst>
          </a:prstGeom>
          <a:ln w="15875">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Algorithms</a:t>
            </a:r>
          </a:p>
        </p:txBody>
      </p:sp>
      <p:sp>
        <p:nvSpPr>
          <p:cNvPr id="3" name="Content Placeholder 2"/>
          <p:cNvSpPr>
            <a:spLocks noGrp="1"/>
          </p:cNvSpPr>
          <p:nvPr>
            <p:ph idx="1"/>
          </p:nvPr>
        </p:nvSpPr>
        <p:spPr/>
        <p:txBody>
          <a:bodyPr/>
          <a:lstStyle/>
          <a:p>
            <a:r>
              <a:rPr lang="en-US" dirty="0"/>
              <a:t>Input Data is too large to fit in the main memory</a:t>
            </a:r>
          </a:p>
          <a:p>
            <a:r>
              <a:rPr lang="en-US" dirty="0"/>
              <a:t>Distributed across many servers in a large data centre.</a:t>
            </a:r>
          </a:p>
          <a:p>
            <a:r>
              <a:rPr lang="en-US" dirty="0"/>
              <a:t>Processed in one (or a few) processes.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do we need the “Data driven” approach?</a:t>
            </a:r>
          </a:p>
        </p:txBody>
      </p:sp>
      <p:sp>
        <p:nvSpPr>
          <p:cNvPr id="3" name="Content Placeholder 2"/>
          <p:cNvSpPr>
            <a:spLocks noGrp="1"/>
          </p:cNvSpPr>
          <p:nvPr>
            <p:ph idx="1"/>
          </p:nvPr>
        </p:nvSpPr>
        <p:spPr/>
        <p:txBody>
          <a:bodyPr>
            <a:normAutofit/>
          </a:bodyPr>
          <a:lstStyle/>
          <a:p>
            <a:r>
              <a:rPr lang="en-US" sz="2800" dirty="0"/>
              <a:t>Primordially, it is essential for one to find hidden correlations among our data and to derive some causation, if any.</a:t>
            </a:r>
          </a:p>
          <a:p>
            <a:r>
              <a:rPr lang="en-US" sz="2800" dirty="0"/>
              <a:t>Expectation of Output is not as strict.</a:t>
            </a:r>
          </a:p>
          <a:p>
            <a:r>
              <a:rPr lang="en-US" sz="2800" dirty="0"/>
              <a:t>Sufficient if “most of the time”* the output is “good enough”**</a:t>
            </a:r>
          </a:p>
          <a:p>
            <a:endParaRPr lang="en-US" sz="2800" dirty="0"/>
          </a:p>
          <a:p>
            <a:pPr>
              <a:buNone/>
            </a:pPr>
            <a:r>
              <a:rPr lang="en-US" sz="2800" dirty="0"/>
              <a:t>* Probability theory</a:t>
            </a:r>
          </a:p>
          <a:p>
            <a:pPr>
              <a:buNone/>
            </a:pPr>
            <a:r>
              <a:rPr lang="en-US" sz="2800" dirty="0"/>
              <a:t>** Approximation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in Manufacturing</a:t>
            </a:r>
          </a:p>
        </p:txBody>
      </p:sp>
      <p:pic>
        <p:nvPicPr>
          <p:cNvPr id="19458" name="Picture 2" descr="CAD collaboration platform"/>
          <p:cNvPicPr>
            <a:picLocks noChangeAspect="1" noChangeArrowheads="1"/>
          </p:cNvPicPr>
          <p:nvPr/>
        </p:nvPicPr>
        <p:blipFill>
          <a:blip r:embed="rId2"/>
          <a:srcRect/>
          <a:stretch>
            <a:fillRect/>
          </a:stretch>
        </p:blipFill>
        <p:spPr bwMode="auto">
          <a:xfrm>
            <a:off x="304800" y="1676400"/>
            <a:ext cx="8458200" cy="446864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exactly is Warranty Management?</a:t>
            </a:r>
          </a:p>
        </p:txBody>
      </p:sp>
      <p:sp>
        <p:nvSpPr>
          <p:cNvPr id="4" name="Content Placeholder 3"/>
          <p:cNvSpPr>
            <a:spLocks noGrp="1"/>
          </p:cNvSpPr>
          <p:nvPr>
            <p:ph idx="1"/>
          </p:nvPr>
        </p:nvSpPr>
        <p:spPr/>
        <p:txBody>
          <a:bodyPr>
            <a:normAutofit fontScale="92500" lnSpcReduction="10000"/>
          </a:bodyPr>
          <a:lstStyle/>
          <a:p>
            <a:r>
              <a:rPr lang="en-US" dirty="0"/>
              <a:t>Warranty Management is not just solely a component of field service but also is a standalone or integrated activity for product and services organizations alike.</a:t>
            </a:r>
          </a:p>
          <a:p>
            <a:r>
              <a:rPr lang="en-US" dirty="0"/>
              <a:t>Be it manufacturers, dealers, or third-party users, a robust warranty management system is necessary for critical aspects of the warranty management process, which entails monitoring of policies, flat rates, fault codes, rules management, registration and claims processing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Functionalities in warranty management</a:t>
            </a:r>
          </a:p>
        </p:txBody>
      </p:sp>
      <p:sp>
        <p:nvSpPr>
          <p:cNvPr id="4" name="Content Placeholder 3"/>
          <p:cNvSpPr>
            <a:spLocks noGrp="1"/>
          </p:cNvSpPr>
          <p:nvPr>
            <p:ph idx="1"/>
          </p:nvPr>
        </p:nvSpPr>
        <p:spPr/>
        <p:txBody>
          <a:bodyPr>
            <a:normAutofit fontScale="85000" lnSpcReduction="20000"/>
          </a:bodyPr>
          <a:lstStyle/>
          <a:p>
            <a:pPr>
              <a:buNone/>
            </a:pPr>
            <a:r>
              <a:rPr lang="en-US" dirty="0"/>
              <a:t>• Call Handling, Scheduling and Dispatch On-Demand</a:t>
            </a:r>
          </a:p>
          <a:p>
            <a:pPr>
              <a:buNone/>
            </a:pPr>
            <a:r>
              <a:rPr lang="en-US" dirty="0"/>
              <a:t>• Service Call / Work Order Management</a:t>
            </a:r>
          </a:p>
          <a:p>
            <a:pPr>
              <a:buNone/>
            </a:pPr>
            <a:r>
              <a:rPr lang="en-US" dirty="0"/>
              <a:t>• Mobile Workforce Management (MWM)</a:t>
            </a:r>
          </a:p>
          <a:p>
            <a:pPr>
              <a:buNone/>
            </a:pPr>
            <a:r>
              <a:rPr lang="en-US" dirty="0"/>
              <a:t>• Customer Relationship Management (CRM)</a:t>
            </a:r>
          </a:p>
          <a:p>
            <a:pPr>
              <a:buNone/>
            </a:pPr>
            <a:r>
              <a:rPr lang="en-US" dirty="0"/>
              <a:t>• Service Performance Analytics and Reporting</a:t>
            </a:r>
          </a:p>
          <a:p>
            <a:pPr>
              <a:buNone/>
            </a:pPr>
            <a:r>
              <a:rPr lang="en-US" dirty="0"/>
              <a:t>• Customer Billing and Invoicing</a:t>
            </a:r>
          </a:p>
          <a:p>
            <a:pPr>
              <a:buNone/>
            </a:pPr>
            <a:r>
              <a:rPr lang="en-US" dirty="0"/>
              <a:t>• Parts / Inventory Management</a:t>
            </a:r>
          </a:p>
          <a:p>
            <a:pPr>
              <a:buNone/>
            </a:pPr>
            <a:r>
              <a:rPr lang="en-US" dirty="0"/>
              <a:t>• Call Tracking and Performance Management</a:t>
            </a:r>
          </a:p>
          <a:p>
            <a:pPr>
              <a:buNone/>
            </a:pPr>
            <a:r>
              <a:rPr lang="en-US" dirty="0"/>
              <a:t>• Time and Attendance Management</a:t>
            </a:r>
          </a:p>
          <a:p>
            <a:pPr>
              <a:buNone/>
            </a:pPr>
            <a:r>
              <a:rPr lang="en-US" dirty="0"/>
              <a:t>• Solution Implementation / Installation</a:t>
            </a:r>
          </a:p>
          <a:p>
            <a:pPr>
              <a:buNone/>
            </a:pPr>
            <a:endParaRPr lang="en-US" dirty="0"/>
          </a:p>
        </p:txBody>
      </p:sp>
    </p:spTree>
  </p:cSld>
  <p:clrMapOvr>
    <a:masterClrMapping/>
  </p:clrMapOvr>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egis Template PPT.pptx" id="{FA90D603-5D95-41EB-8DCB-6F3F8E67F3AD}" vid="{4EE586D9-26EB-41C7-B56B-4F62AC90E4DF}"/>
    </a:ext>
  </a:extLst>
</a:theme>
</file>

<file path=docProps/app.xml><?xml version="1.0" encoding="utf-8"?>
<Properties xmlns="http://schemas.openxmlformats.org/officeDocument/2006/extended-properties" xmlns:vt="http://schemas.openxmlformats.org/officeDocument/2006/docPropsVTypes">
  <Template>Aegis Template PPT</Template>
  <TotalTime>429</TotalTime>
  <Words>827</Words>
  <Application>Microsoft Office PowerPoint</Application>
  <PresentationFormat>On-screen Show (4:3)</PresentationFormat>
  <Paragraphs>79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Presentation3</vt:lpstr>
      <vt:lpstr>Big Data For Warranty Assessment</vt:lpstr>
      <vt:lpstr>What is Big Data?</vt:lpstr>
      <vt:lpstr>Three V’s of Big Data</vt:lpstr>
      <vt:lpstr>Traditional Algorithms</vt:lpstr>
      <vt:lpstr>Modern Algorithms</vt:lpstr>
      <vt:lpstr>Why do we need the “Data driven” approach?</vt:lpstr>
      <vt:lpstr>Data in Manufacturing</vt:lpstr>
      <vt:lpstr>What exactly is Warranty Management?</vt:lpstr>
      <vt:lpstr>Functionalities in warranty management</vt:lpstr>
      <vt:lpstr>Product</vt:lpstr>
      <vt:lpstr>Typical Assembly Line</vt:lpstr>
      <vt:lpstr>Warranty Issues</vt:lpstr>
      <vt:lpstr>The Data way</vt:lpstr>
      <vt:lpstr>The Data way contd…</vt:lpstr>
      <vt:lpstr>The Data way contd…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NSK_pc</dc:creator>
  <cp:lastModifiedBy>NSK</cp:lastModifiedBy>
  <cp:revision>41</cp:revision>
  <dcterms:created xsi:type="dcterms:W3CDTF">2020-01-24T04:59:59Z</dcterms:created>
  <dcterms:modified xsi:type="dcterms:W3CDTF">2020-07-27T18:00:17Z</dcterms:modified>
</cp:coreProperties>
</file>