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59" r:id="rId5"/>
    <p:sldId id="258" r:id="rId6"/>
    <p:sldId id="260" r:id="rId7"/>
    <p:sldId id="262" r:id="rId8"/>
    <p:sldId id="269" r:id="rId9"/>
    <p:sldId id="264" r:id="rId10"/>
    <p:sldId id="256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4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6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7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3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D0F9-3A8F-4C98-B021-7FCEF8BCE49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F2AD-B7A4-48C3-8943-5D3EFD6D5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9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52D53-8D66-4B4D-95D5-C0FE017D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87" y="1130438"/>
            <a:ext cx="8564217" cy="1325563"/>
          </a:xfrm>
        </p:spPr>
        <p:txBody>
          <a:bodyPr/>
          <a:lstStyle/>
          <a:p>
            <a:r>
              <a:rPr lang="ko-KR" altLang="en-US" dirty="0"/>
              <a:t>동계 기초과학융합연구소 인턴십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5B5A4-A93D-4765-8021-B5DA45CF7A3B}"/>
              </a:ext>
            </a:extLst>
          </p:cNvPr>
          <p:cNvSpPr txBox="1"/>
          <p:nvPr/>
        </p:nvSpPr>
        <p:spPr>
          <a:xfrm>
            <a:off x="0" y="6396335"/>
            <a:ext cx="484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IIBS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Integrative Institute of Basic Science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0EABB-65E5-452C-804E-3761FC143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1999" y="6503340"/>
            <a:ext cx="1867596" cy="24765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B97AAE7-B625-4FE7-A0D2-CF3D10CF0F94}"/>
              </a:ext>
            </a:extLst>
          </p:cNvPr>
          <p:cNvSpPr txBox="1">
            <a:spLocks/>
          </p:cNvSpPr>
          <p:nvPr/>
        </p:nvSpPr>
        <p:spPr>
          <a:xfrm>
            <a:off x="3166346" y="4105386"/>
            <a:ext cx="6034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정보통계보험수리학과 정원일 교수</a:t>
            </a:r>
          </a:p>
        </p:txBody>
      </p:sp>
    </p:spTree>
    <p:extLst>
      <p:ext uri="{BB962C8B-B14F-4D97-AF65-F5344CB8AC3E}">
        <p14:creationId xmlns:p14="http://schemas.microsoft.com/office/powerpoint/2010/main" val="68137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1F8F1-9399-4F3B-A160-D324E99AA029}"/>
              </a:ext>
            </a:extLst>
          </p:cNvPr>
          <p:cNvSpPr txBox="1"/>
          <p:nvPr/>
        </p:nvSpPr>
        <p:spPr>
          <a:xfrm>
            <a:off x="1576427" y="1718801"/>
            <a:ext cx="39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LGBM, AUC = 0.7479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68455-C17E-462F-B90D-EA2FF3A867AB}"/>
              </a:ext>
            </a:extLst>
          </p:cNvPr>
          <p:cNvSpPr txBox="1"/>
          <p:nvPr/>
        </p:nvSpPr>
        <p:spPr>
          <a:xfrm>
            <a:off x="7162800" y="1718801"/>
            <a:ext cx="42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XGBoost</a:t>
            </a:r>
            <a:r>
              <a:rPr lang="en-US" altLang="ko-KR" dirty="0"/>
              <a:t>, AUC = 0.7338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1FF64-59B4-42F1-8A93-934B6EE22A99}"/>
              </a:ext>
            </a:extLst>
          </p:cNvPr>
          <p:cNvSpPr txBox="1"/>
          <p:nvPr/>
        </p:nvSpPr>
        <p:spPr>
          <a:xfrm>
            <a:off x="1075633" y="793037"/>
            <a:ext cx="699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Example AUC plot (Best 2 AUC)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0DADA7-BB7B-4F83-9A92-80863C8B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9" y="2411539"/>
            <a:ext cx="4315212" cy="3666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C35AA2-270A-4326-BF9D-51D7577A7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676" y="2411539"/>
            <a:ext cx="4315212" cy="36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2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0D6F5-A9BE-4DB2-B2C3-55F3332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추후 분석 진행 방향</a:t>
            </a:r>
          </a:p>
        </p:txBody>
      </p:sp>
    </p:spTree>
    <p:extLst>
      <p:ext uri="{BB962C8B-B14F-4D97-AF65-F5344CB8AC3E}">
        <p14:creationId xmlns:p14="http://schemas.microsoft.com/office/powerpoint/2010/main" val="114862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F725E-AD7F-4819-BDAE-5081293D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000" dirty="0"/>
              <a:t>추후 분석 진행 방향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69E761-F661-4486-8B90-238B07DA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285875"/>
            <a:ext cx="10175630" cy="76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Autoencoder, RNN, etc.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1AB4166-3183-4FEB-8C05-EB2EDF1A4D71}"/>
              </a:ext>
            </a:extLst>
          </p:cNvPr>
          <p:cNvSpPr txBox="1">
            <a:spLocks/>
          </p:cNvSpPr>
          <p:nvPr/>
        </p:nvSpPr>
        <p:spPr>
          <a:xfrm>
            <a:off x="1008184" y="2075678"/>
            <a:ext cx="10175630" cy="15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0" i="0" dirty="0">
                <a:effectLst/>
              </a:rPr>
              <a:t>1. Autoencoder</a:t>
            </a:r>
            <a:r>
              <a:rPr lang="ko-KR" altLang="en-US" sz="1600" b="0" i="0" dirty="0">
                <a:effectLst/>
              </a:rPr>
              <a:t> </a:t>
            </a:r>
            <a:endParaRPr lang="en-US" altLang="ko-KR" sz="1600" b="0" i="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0" i="0" dirty="0">
                <a:effectLst/>
              </a:rPr>
              <a:t> 오토 인코더는 </a:t>
            </a:r>
            <a:r>
              <a:rPr lang="ko-KR" altLang="en-US" sz="1600" b="0" i="0" dirty="0">
                <a:solidFill>
                  <a:srgbClr val="FF0000"/>
                </a:solidFill>
                <a:effectLst/>
              </a:rPr>
              <a:t>라벨이 없는 데이터</a:t>
            </a:r>
            <a:r>
              <a:rPr lang="ko-KR" altLang="en-US" sz="1600" b="0" i="0" dirty="0">
                <a:effectLst/>
              </a:rPr>
              <a:t>의 효율적인 코딩을 학습하는 데 사용되는 인공 신경망의 한 유형입니다</a:t>
            </a:r>
            <a:r>
              <a:rPr lang="en-US" altLang="ko-KR" sz="1600" b="0" i="0" dirty="0">
                <a:effectLst/>
              </a:rPr>
              <a:t>. </a:t>
            </a:r>
            <a:r>
              <a:rPr lang="ko-KR" altLang="en-US" sz="1600" b="0" i="0" dirty="0">
                <a:effectLst/>
              </a:rPr>
              <a:t>인코딩은 인코딩에서 입력을 다시 생성하여 유효성을 검사하고 세분화합니다</a:t>
            </a:r>
            <a:r>
              <a:rPr lang="en-US" altLang="ko-KR" sz="16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CA59EEE-3A45-482B-8D6C-B5F0EBEF59EF}"/>
              </a:ext>
            </a:extLst>
          </p:cNvPr>
          <p:cNvSpPr txBox="1">
            <a:spLocks/>
          </p:cNvSpPr>
          <p:nvPr/>
        </p:nvSpPr>
        <p:spPr>
          <a:xfrm>
            <a:off x="1008184" y="3992519"/>
            <a:ext cx="10175630" cy="15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0" i="0" dirty="0">
                <a:effectLst/>
              </a:rPr>
              <a:t>2. RNN</a:t>
            </a:r>
            <a:r>
              <a:rPr lang="ko-KR" altLang="en-US" sz="1600" b="0" i="0" dirty="0">
                <a:effectLst/>
              </a:rPr>
              <a:t> </a:t>
            </a:r>
            <a:r>
              <a:rPr lang="en-US" altLang="ko-KR" sz="1600" b="0" i="0" dirty="0">
                <a:effectLst/>
              </a:rPr>
              <a:t>(Recurrent Neural Network)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0" i="0" dirty="0">
                <a:effectLst/>
              </a:rPr>
              <a:t> 내부의 순환 구조가 포함되어 있기 때문에 시간에 </a:t>
            </a:r>
            <a:r>
              <a:rPr lang="ko-KR" altLang="en-US" sz="1600" b="0" i="0" dirty="0">
                <a:solidFill>
                  <a:srgbClr val="FF0000"/>
                </a:solidFill>
                <a:effectLst/>
              </a:rPr>
              <a:t>의존적이거나 순차적인 데이터</a:t>
            </a:r>
            <a:r>
              <a:rPr lang="en-US" altLang="ko-KR" sz="1600" b="0" i="0" dirty="0">
                <a:solidFill>
                  <a:srgbClr val="FF0000"/>
                </a:solidFill>
                <a:effectLst/>
              </a:rPr>
              <a:t>(Sequential data)</a:t>
            </a:r>
            <a:r>
              <a:rPr lang="en-US" altLang="ko-KR" sz="1600" b="0" i="0" dirty="0">
                <a:effectLst/>
              </a:rPr>
              <a:t> </a:t>
            </a:r>
            <a:r>
              <a:rPr lang="ko-KR" altLang="en-US" sz="1600" b="0" i="0" dirty="0">
                <a:effectLst/>
              </a:rPr>
              <a:t>학습에 활용됩니다</a:t>
            </a:r>
            <a:r>
              <a:rPr lang="en-US" altLang="ko-KR" sz="1600" b="0" i="0" dirty="0">
                <a:effectLst/>
              </a:rPr>
              <a:t>. </a:t>
            </a:r>
            <a:r>
              <a:rPr lang="ko-KR" altLang="en-US" sz="1600" b="0" i="0" dirty="0">
                <a:effectLst/>
              </a:rPr>
              <a:t>내부에 있는 순환 구조에 의해 현재 정보에 이전 정보가 쌓이면서 정보 표현이 가능한 알고리즘으로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데이터가 순환되기 때문에 정보가 끊임없이 갱신될 수 있는 구조입니다</a:t>
            </a:r>
            <a:r>
              <a:rPr lang="en-US" altLang="ko-KR" sz="1600" b="0" i="0" dirty="0"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031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7F725E-AD7F-4819-BDAE-5081293D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000" dirty="0"/>
              <a:t>추후 분석 진행 방향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69E761-F661-4486-8B90-238B07DA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285283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“Multi-modality data analysis”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C7C4E0-D304-4E38-AC68-6B8B7B58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8" y="1923234"/>
            <a:ext cx="10515595" cy="3785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A9BAB8-2D12-4656-AB39-DB13CD2689BD}"/>
              </a:ext>
            </a:extLst>
          </p:cNvPr>
          <p:cNvSpPr txBox="1"/>
          <p:nvPr/>
        </p:nvSpPr>
        <p:spPr>
          <a:xfrm>
            <a:off x="5727700" y="60376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Venugopalan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Tong, L.,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Hassanzadeh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R., &amp; Wang, M. D. (2021). Multimodal deep learning models for early detection of Alzheimer’s disease stage.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1-13.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64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E943-68C0-4909-96CD-BBB35B3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인턴십 지원자 명단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ADD90C-EFC0-4E04-8C7C-8062E3130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51501"/>
              </p:ext>
            </p:extLst>
          </p:nvPr>
        </p:nvGraphicFramePr>
        <p:xfrm>
          <a:off x="443946" y="1987332"/>
          <a:ext cx="11373680" cy="3379796"/>
        </p:xfrm>
        <a:graphic>
          <a:graphicData uri="http://schemas.openxmlformats.org/drawingml/2006/table">
            <a:tbl>
              <a:tblPr/>
              <a:tblGrid>
                <a:gridCol w="886261">
                  <a:extLst>
                    <a:ext uri="{9D8B030D-6E8A-4147-A177-3AD203B41FA5}">
                      <a16:colId xmlns:a16="http://schemas.microsoft.com/office/drawing/2014/main" val="3063148243"/>
                    </a:ext>
                  </a:extLst>
                </a:gridCol>
                <a:gridCol w="1977740">
                  <a:extLst>
                    <a:ext uri="{9D8B030D-6E8A-4147-A177-3AD203B41FA5}">
                      <a16:colId xmlns:a16="http://schemas.microsoft.com/office/drawing/2014/main" val="376795485"/>
                    </a:ext>
                  </a:extLst>
                </a:gridCol>
                <a:gridCol w="1389126">
                  <a:extLst>
                    <a:ext uri="{9D8B030D-6E8A-4147-A177-3AD203B41FA5}">
                      <a16:colId xmlns:a16="http://schemas.microsoft.com/office/drawing/2014/main" val="2460099770"/>
                    </a:ext>
                  </a:extLst>
                </a:gridCol>
                <a:gridCol w="1337676">
                  <a:extLst>
                    <a:ext uri="{9D8B030D-6E8A-4147-A177-3AD203B41FA5}">
                      <a16:colId xmlns:a16="http://schemas.microsoft.com/office/drawing/2014/main" val="3664551513"/>
                    </a:ext>
                  </a:extLst>
                </a:gridCol>
                <a:gridCol w="2582491">
                  <a:extLst>
                    <a:ext uri="{9D8B030D-6E8A-4147-A177-3AD203B41FA5}">
                      <a16:colId xmlns:a16="http://schemas.microsoft.com/office/drawing/2014/main" val="1427733187"/>
                    </a:ext>
                  </a:extLst>
                </a:gridCol>
                <a:gridCol w="1821758">
                  <a:extLst>
                    <a:ext uri="{9D8B030D-6E8A-4147-A177-3AD203B41FA5}">
                      <a16:colId xmlns:a16="http://schemas.microsoft.com/office/drawing/2014/main" val="3355699894"/>
                    </a:ext>
                  </a:extLst>
                </a:gridCol>
                <a:gridCol w="1378628">
                  <a:extLst>
                    <a:ext uri="{9D8B030D-6E8A-4147-A177-3AD203B41FA5}">
                      <a16:colId xmlns:a16="http://schemas.microsoft.com/office/drawing/2014/main" val="3895403194"/>
                    </a:ext>
                  </a:extLst>
                </a:gridCol>
              </a:tblGrid>
              <a:tr h="576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주민번호 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 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6764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20181425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1132j@naver.com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010-9338-2277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275869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조경덕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981219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oonn1219@naver.com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010-9281-4329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6355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000509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heajin9050@gmail.com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010-6877-5436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682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서영석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981015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20171297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dudtjr4915@naver.com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010-5067-6310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85537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981204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alsdn472@gmail.com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010-2899-6154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427659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천진영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20180820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jk990711@naver.com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010-9945-6114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658879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박우빈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20171433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pwb1218@naver.com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010-5039-3286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36228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정보통계보험수리학과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970903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20161170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slahek109@gmail.com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010-2523-4574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정원일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31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49D51-C047-4A11-9466-4728FA5E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인턴십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38CBC-DB96-44CE-9233-E16C2520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 29</a:t>
            </a:r>
            <a:r>
              <a:rPr lang="ko-KR" altLang="en-US" dirty="0"/>
              <a:t>일 첫 미팅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주일에 한번씩 이메일 보고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 </a:t>
            </a:r>
            <a:r>
              <a:rPr lang="en-US" altLang="ko-KR" dirty="0"/>
              <a:t>~ 1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보스턴 출장 예정 </a:t>
            </a:r>
            <a:r>
              <a:rPr lang="en-US" altLang="ko-KR" dirty="0"/>
              <a:t>(</a:t>
            </a:r>
            <a:r>
              <a:rPr lang="ko-KR" altLang="en-US" dirty="0"/>
              <a:t>이메일 보고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두번째 미팅 </a:t>
            </a:r>
            <a:r>
              <a:rPr lang="en-US" altLang="ko-KR" dirty="0"/>
              <a:t>(</a:t>
            </a:r>
            <a:r>
              <a:rPr lang="ko-KR" altLang="en-US" dirty="0"/>
              <a:t>줌 미팅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세번째 미팅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 </a:t>
            </a:r>
            <a:r>
              <a:rPr lang="en-US" altLang="ko-KR" dirty="0"/>
              <a:t>/ 9</a:t>
            </a:r>
            <a:r>
              <a:rPr lang="ko-KR" altLang="en-US" dirty="0"/>
              <a:t>일 </a:t>
            </a:r>
            <a:r>
              <a:rPr lang="en-US" altLang="ko-KR" dirty="0"/>
              <a:t>/ 16</a:t>
            </a:r>
            <a:r>
              <a:rPr lang="ko-KR" altLang="en-US" dirty="0"/>
              <a:t>일 </a:t>
            </a:r>
            <a:r>
              <a:rPr lang="en-US" altLang="ko-KR" dirty="0"/>
              <a:t>/ 23</a:t>
            </a:r>
            <a:r>
              <a:rPr lang="ko-KR" altLang="en-US" dirty="0"/>
              <a:t>일 미팅</a:t>
            </a:r>
            <a:endParaRPr lang="en-US" altLang="ko-KR" dirty="0"/>
          </a:p>
          <a:p>
            <a:r>
              <a:rPr lang="en-US" altLang="ko-KR" dirty="0"/>
              <a:t>KCPS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696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C30D-B173-4945-9E06-1DE79F5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KCPS phenotype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DD40A-49A3-41B8-B062-5343FC7B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155"/>
            <a:ext cx="10515600" cy="3475245"/>
          </a:xfrm>
        </p:spPr>
        <p:txBody>
          <a:bodyPr/>
          <a:lstStyle/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phenotype.txt (N=16955, P=66)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FID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IID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	AGE_B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SMOK_B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latin typeface="Consolas" panose="020B0609020204030204" pitchFamily="49" charset="0"/>
              </a:rPr>
              <a:t>SMOKA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_MOD_B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ALCO_B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ALCO_AMOUNT_B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EXER_B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MDM_B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MHTN_B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MLPD_B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PHTN_B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PDM_B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PLPD_B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HT_B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WAIST_B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SBP_B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DBP_B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CHO_B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LDL_B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TG_B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HDL_B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FBS_B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GOT_B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GPT_B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GGT_B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URIC_B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PCAN82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PCAN84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PCAN89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FCAN82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FCAN84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FCAN89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FEV1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FVC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BIL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WBC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CREAT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STOMA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COLON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LIVER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PROST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THROI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BREAC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RECTM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SCOLON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SRECTM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SPROST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STHROI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SBREAC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SLUNG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SSTOMA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SLIVER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SEX1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CRC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SCRC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1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3958D-3A83-46F5-AA14-F53F674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KCPS genotype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58571-5059-48D3-907D-7722D15E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KCPS2.bed / </a:t>
            </a:r>
            <a:r>
              <a:rPr lang="en-US" altLang="ko-KR" dirty="0" err="1"/>
              <a:t>bim</a:t>
            </a:r>
            <a:r>
              <a:rPr lang="en-US" altLang="ko-KR" dirty="0"/>
              <a:t> / fam (N=16955, P=9,588,220)</a:t>
            </a:r>
          </a:p>
          <a:p>
            <a:endParaRPr lang="en-US" altLang="ko-KR" dirty="0"/>
          </a:p>
          <a:p>
            <a:r>
              <a:rPr lang="en-US" altLang="ko-KR" dirty="0"/>
              <a:t>kcps_hm3_1M.bed / </a:t>
            </a:r>
            <a:r>
              <a:rPr lang="en-US" altLang="ko-KR" dirty="0" err="1"/>
              <a:t>bim</a:t>
            </a:r>
            <a:r>
              <a:rPr lang="en-US" altLang="ko-KR" dirty="0"/>
              <a:t> / fam (N=16955, P=1,044,675)</a:t>
            </a:r>
          </a:p>
          <a:p>
            <a:endParaRPr lang="en-US" altLang="ko-KR" dirty="0"/>
          </a:p>
          <a:p>
            <a:r>
              <a:rPr lang="en-US" altLang="ko-KR" dirty="0"/>
              <a:t>KCPS_r2_0.01.bed/ </a:t>
            </a:r>
            <a:r>
              <a:rPr lang="en-US" altLang="ko-KR" dirty="0" err="1"/>
              <a:t>bim</a:t>
            </a:r>
            <a:r>
              <a:rPr lang="en-US" altLang="ko-KR" dirty="0"/>
              <a:t> / fam / csv (N=16955, P=15,190)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6412-18D1-4FB6-B07B-FC31CD33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Statistical and Deep Learning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6F609E-EA05-49A0-974B-268377C0F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757"/>
                <a:ext cx="10515600" cy="49291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sz="2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Random Forest</a:t>
                </a:r>
              </a:p>
              <a:p>
                <a:pPr lvl="1"/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Options: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mtry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123 (# of feature)  (why?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# </m:t>
                        </m:r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𝑜𝑓</m:t>
                        </m:r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𝑓𝑒𝑎𝑡𝑢𝑟𝑒</m:t>
                        </m:r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=15192</m:t>
                        </m:r>
                      </m:e>
                    </m:rad>
                  </m:oMath>
                </a14:m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2800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XGBoost</a:t>
                </a:r>
                <a:endParaRPr lang="en-US" altLang="ko-KR" sz="2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Options: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max_depth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5, eta = 0.05,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num_rounds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150</a:t>
                </a:r>
              </a:p>
              <a:p>
                <a:r>
                  <a:rPr lang="en-US" altLang="ko-KR" sz="2800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CatBoost</a:t>
                </a:r>
                <a:endParaRPr lang="en-US" altLang="ko-KR" sz="2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Options: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n_estimatiors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100</a:t>
                </a:r>
                <a:endParaRPr lang="en-US" altLang="ko-KR" sz="2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LGBM</a:t>
                </a:r>
              </a:p>
              <a:p>
                <a:pPr lvl="1"/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Options: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max_depth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10, eta = 0.003,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sub_feature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0.5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</a:p>
              <a:p>
                <a:pPr marL="457200" lvl="1" indent="0">
                  <a:buNone/>
                </a:pP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	        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num_boost_rounds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100,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min_data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50,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num_leaves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10</a:t>
                </a:r>
                <a:endParaRPr lang="en-US" altLang="ko-KR" sz="2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Deep Learning (Classification)</a:t>
                </a:r>
              </a:p>
              <a:p>
                <a:pPr lvl="1"/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Options: Dense layer, loss function =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crossentropy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activation =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relu,softmax</a:t>
                </a:r>
                <a:endParaRPr lang="en-US" altLang="ko-KR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Deep Learning (</a:t>
                </a:r>
                <a:r>
                  <a:rPr lang="en-US" altLang="ko-KR" sz="2800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AutoEncoder</a:t>
                </a:r>
                <a:r>
                  <a:rPr lang="en-US" altLang="ko-KR" sz="2800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lvl="1"/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Options: Dense layer, loss function =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crossentropy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activation = </a:t>
                </a:r>
                <a:r>
                  <a:rPr lang="en-US" altLang="ko-KR" b="0" i="0" u="none" strike="noStrike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relu,softmax</a:t>
                </a:r>
                <a:endParaRPr lang="en-US" altLang="ko-KR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endParaRPr lang="en-US" altLang="ko-KR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sz="2800" b="0" i="0" u="none" strike="noStrike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6F609E-EA05-49A0-974B-268377C0F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757"/>
                <a:ext cx="10515600" cy="4929118"/>
              </a:xfrm>
              <a:blipFill>
                <a:blip r:embed="rId2"/>
                <a:stretch>
                  <a:fillRect l="-812" t="-2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2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AD3CF8-57FF-48B3-96C0-BC0B3C23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64" y="1607211"/>
            <a:ext cx="5906122" cy="4954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9E17FC-4596-48DF-82D3-619BBE8F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3" y="576202"/>
            <a:ext cx="10515600" cy="1325563"/>
          </a:xfrm>
        </p:spPr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importance (</a:t>
            </a:r>
            <a:r>
              <a:rPr lang="en-US" altLang="ko-KR" dirty="0" err="1"/>
              <a:t>XGBoost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F56CA-2028-43BA-8B1F-5C6E344ECC13}"/>
              </a:ext>
            </a:extLst>
          </p:cNvPr>
          <p:cNvSpPr/>
          <p:nvPr/>
        </p:nvSpPr>
        <p:spPr>
          <a:xfrm rot="16200000">
            <a:off x="1382728" y="5501003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A63696-3451-496B-979E-5B86A656CA07}"/>
              </a:ext>
            </a:extLst>
          </p:cNvPr>
          <p:cNvSpPr/>
          <p:nvPr/>
        </p:nvSpPr>
        <p:spPr>
          <a:xfrm rot="16200000">
            <a:off x="1866433" y="5513060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9BE245-9E88-4837-B17F-191161BA5E5D}"/>
              </a:ext>
            </a:extLst>
          </p:cNvPr>
          <p:cNvSpPr/>
          <p:nvPr/>
        </p:nvSpPr>
        <p:spPr>
          <a:xfrm rot="16200000">
            <a:off x="2350139" y="5504009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865D88-4A74-45E5-AE3C-6266A37294BF}"/>
              </a:ext>
            </a:extLst>
          </p:cNvPr>
          <p:cNvSpPr/>
          <p:nvPr/>
        </p:nvSpPr>
        <p:spPr>
          <a:xfrm rot="16200000">
            <a:off x="2847096" y="5516066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060B79-080B-4072-AB57-0ADEEA425D41}"/>
              </a:ext>
            </a:extLst>
          </p:cNvPr>
          <p:cNvSpPr/>
          <p:nvPr/>
        </p:nvSpPr>
        <p:spPr>
          <a:xfrm rot="16200000">
            <a:off x="3381723" y="5502120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15E89-48DE-4BC0-8B26-4E330CC8C242}"/>
              </a:ext>
            </a:extLst>
          </p:cNvPr>
          <p:cNvSpPr/>
          <p:nvPr/>
        </p:nvSpPr>
        <p:spPr>
          <a:xfrm rot="16200000">
            <a:off x="3865428" y="5514177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7DF377-FE7E-47D3-B411-8DD9F25B888C}"/>
              </a:ext>
            </a:extLst>
          </p:cNvPr>
          <p:cNvSpPr/>
          <p:nvPr/>
        </p:nvSpPr>
        <p:spPr>
          <a:xfrm rot="16200000">
            <a:off x="4349134" y="5505126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08043-5BEA-4A11-AC53-92E44D7C3A03}"/>
              </a:ext>
            </a:extLst>
          </p:cNvPr>
          <p:cNvSpPr/>
          <p:nvPr/>
        </p:nvSpPr>
        <p:spPr>
          <a:xfrm rot="16200000">
            <a:off x="4832839" y="5517183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792E6E-6DF9-4B3D-B1AF-67F8FCF20F52}"/>
              </a:ext>
            </a:extLst>
          </p:cNvPr>
          <p:cNvSpPr/>
          <p:nvPr/>
        </p:nvSpPr>
        <p:spPr>
          <a:xfrm rot="16200000">
            <a:off x="5863842" y="5501001"/>
            <a:ext cx="1136843" cy="24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123D08-BDEC-405A-9F73-A4477C873B14}"/>
              </a:ext>
            </a:extLst>
          </p:cNvPr>
          <p:cNvSpPr/>
          <p:nvPr/>
        </p:nvSpPr>
        <p:spPr>
          <a:xfrm rot="16200000">
            <a:off x="5194300" y="5686227"/>
            <a:ext cx="1495847" cy="25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27BBA-77AB-4477-95A7-6DD1E05C9FB2}"/>
              </a:ext>
            </a:extLst>
          </p:cNvPr>
          <p:cNvSpPr txBox="1"/>
          <p:nvPr/>
        </p:nvSpPr>
        <p:spPr>
          <a:xfrm>
            <a:off x="7363005" y="3308158"/>
            <a:ext cx="421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For feature selection, we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used top 500 </a:t>
            </a:r>
            <a:r>
              <a:rPr lang="en-US" altLang="ko-KR" dirty="0" err="1">
                <a:solidFill>
                  <a:srgbClr val="000000"/>
                </a:solidFill>
                <a:latin typeface="Noto Sans"/>
              </a:rPr>
              <a:t>fearues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 based on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the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fscores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granted for each feature.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3185CCA-0991-4644-B0A5-CB3A11927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424202"/>
                  </p:ext>
                </p:extLst>
              </p:nvPr>
            </p:nvGraphicFramePr>
            <p:xfrm>
              <a:off x="302521" y="458929"/>
              <a:ext cx="11796714" cy="5940141"/>
            </p:xfrm>
            <a:graphic>
              <a:graphicData uri="http://schemas.openxmlformats.org/drawingml/2006/table">
                <a:tbl>
                  <a:tblPr/>
                  <a:tblGrid>
                    <a:gridCol w="1745735">
                      <a:extLst>
                        <a:ext uri="{9D8B030D-6E8A-4147-A177-3AD203B41FA5}">
                          <a16:colId xmlns:a16="http://schemas.microsoft.com/office/drawing/2014/main" val="914664546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46771123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1244224615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3941248517"/>
                        </a:ext>
                      </a:extLst>
                    </a:gridCol>
                    <a:gridCol w="1965960">
                      <a:extLst>
                        <a:ext uri="{9D8B030D-6E8A-4147-A177-3AD203B41FA5}">
                          <a16:colId xmlns:a16="http://schemas.microsoft.com/office/drawing/2014/main" val="660995542"/>
                        </a:ext>
                      </a:extLst>
                    </a:gridCol>
                    <a:gridCol w="2040835">
                      <a:extLst>
                        <a:ext uri="{9D8B030D-6E8A-4147-A177-3AD203B41FA5}">
                          <a16:colId xmlns:a16="http://schemas.microsoft.com/office/drawing/2014/main" val="3825669802"/>
                        </a:ext>
                      </a:extLst>
                    </a:gridCol>
                  </a:tblGrid>
                  <a:tr h="123285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2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AUC</a:t>
                          </a:r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Algorithm</a:t>
                          </a:r>
                          <a:endParaRPr lang="en-US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 </a:t>
                          </a:r>
                          <a:r>
                            <a:rPr lang="en-US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(AGE, SEX, ALCO, SMOK)</a:t>
                          </a:r>
                          <a:endParaRPr lang="en-US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 + 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SNPs selected from </a:t>
                          </a:r>
                          <a:r>
                            <a:rPr lang="en-US" altLang="ko-KR" sz="18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XGBoost</a:t>
                          </a:r>
                          <a:r>
                            <a:rPr lang="en-US" altLang="ko-KR" sz="18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 </a:t>
                          </a:r>
                        </a:p>
                        <a:p>
                          <a:pPr algn="ctr" rtl="0" fontAlgn="ctr"/>
                          <a:r>
                            <a:rPr lang="en-US" altLang="ko-KR" sz="18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(M=500)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499102"/>
                      </a:ext>
                    </a:extLst>
                  </a:tr>
                  <a:tr h="784547">
                    <a:tc rowSpan="6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SNPs after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LD pruning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= 0.01)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(M=15K)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0.544</a:t>
                          </a:r>
                          <a:endParaRPr lang="ko-KR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0.585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0.719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34815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0.687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077286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CatBoost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0.696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0.567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0.652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0.676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02891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LD pruning +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Lasso (0.691/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0.621)    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= 0.01)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LGBM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95469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Deep Learning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(Classification)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0.599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76443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Deep Learning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(Autoencoder)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0.573</a:t>
                          </a:r>
                        </a:p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(trying to improve)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370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3185CCA-0991-4644-B0A5-CB3A11927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424202"/>
                  </p:ext>
                </p:extLst>
              </p:nvPr>
            </p:nvGraphicFramePr>
            <p:xfrm>
              <a:off x="302521" y="458929"/>
              <a:ext cx="11796714" cy="5940141"/>
            </p:xfrm>
            <a:graphic>
              <a:graphicData uri="http://schemas.openxmlformats.org/drawingml/2006/table">
                <a:tbl>
                  <a:tblPr/>
                  <a:tblGrid>
                    <a:gridCol w="1745735">
                      <a:extLst>
                        <a:ext uri="{9D8B030D-6E8A-4147-A177-3AD203B41FA5}">
                          <a16:colId xmlns:a16="http://schemas.microsoft.com/office/drawing/2014/main" val="914664546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46771123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1244224615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3941248517"/>
                        </a:ext>
                      </a:extLst>
                    </a:gridCol>
                    <a:gridCol w="1965960">
                      <a:extLst>
                        <a:ext uri="{9D8B030D-6E8A-4147-A177-3AD203B41FA5}">
                          <a16:colId xmlns:a16="http://schemas.microsoft.com/office/drawing/2014/main" val="660995542"/>
                        </a:ext>
                      </a:extLst>
                    </a:gridCol>
                    <a:gridCol w="2040835">
                      <a:extLst>
                        <a:ext uri="{9D8B030D-6E8A-4147-A177-3AD203B41FA5}">
                          <a16:colId xmlns:a16="http://schemas.microsoft.com/office/drawing/2014/main" val="3825669802"/>
                        </a:ext>
                      </a:extLst>
                    </a:gridCol>
                  </a:tblGrid>
                  <a:tr h="123285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2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AUC</a:t>
                          </a:r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Algorithm</a:t>
                          </a:r>
                          <a:endParaRPr lang="en-US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 </a:t>
                          </a:r>
                          <a:r>
                            <a:rPr lang="en-US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(AGE, SEX, ALCO, SMOK)</a:t>
                          </a:r>
                          <a:endParaRPr lang="en-US" sz="1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Clinical + SNPs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SNPs selected from </a:t>
                          </a:r>
                          <a:r>
                            <a:rPr lang="en-US" altLang="ko-KR" sz="18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XGBoost</a:t>
                          </a:r>
                          <a:r>
                            <a:rPr lang="en-US" altLang="ko-KR" sz="18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 </a:t>
                          </a:r>
                        </a:p>
                        <a:p>
                          <a:pPr algn="ctr" rtl="0" fontAlgn="ctr"/>
                          <a:r>
                            <a:rPr lang="en-US" altLang="ko-KR" sz="18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(M=500)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499102"/>
                      </a:ext>
                    </a:extLst>
                  </a:tr>
                  <a:tr h="784547"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6261" r="-577273" b="-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0.544</a:t>
                          </a:r>
                          <a:endParaRPr lang="ko-KR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0.585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0.719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34815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0.687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0.733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077286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CatBoost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0.696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0.567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0.652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0.676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402891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LD pruning +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Lasso (0.691/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0.621)    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= 0.01)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LGBM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0.636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995469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Deep Learning 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(Classification)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0.599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76443"/>
                      </a:ext>
                    </a:extLst>
                  </a:tr>
                  <a:tr h="78454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Deep Learning</a:t>
                          </a:r>
                        </a:p>
                        <a:p>
                          <a:pPr algn="ctr" rtl="0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(Autoencoder)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0.573</a:t>
                          </a:r>
                        </a:p>
                        <a:p>
                          <a:pPr algn="ctr" rtl="0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(trying to improve)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3705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922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0D6F5-A9BE-4DB2-B2C3-55F3332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AUC PLOT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840</Words>
  <Application>Microsoft Office PowerPoint</Application>
  <PresentationFormat>와이드스크린</PresentationFormat>
  <Paragraphs>164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</vt:lpstr>
      <vt:lpstr>맑은 고딕</vt:lpstr>
      <vt:lpstr>Arial</vt:lpstr>
      <vt:lpstr>Cambria Math</vt:lpstr>
      <vt:lpstr>Consolas</vt:lpstr>
      <vt:lpstr>Office 테마</vt:lpstr>
      <vt:lpstr>동계 기초과학융합연구소 인턴십 </vt:lpstr>
      <vt:lpstr>인턴십 지원자 명단</vt:lpstr>
      <vt:lpstr>인턴십 진행</vt:lpstr>
      <vt:lpstr>KCPS phenotype data</vt:lpstr>
      <vt:lpstr>KCPS genotype data</vt:lpstr>
      <vt:lpstr>Statistical and Deep Learning Methods</vt:lpstr>
      <vt:lpstr>Feature importance (XGBoost)</vt:lpstr>
      <vt:lpstr>PowerPoint 프레젠테이션</vt:lpstr>
      <vt:lpstr>AUC PLOT</vt:lpstr>
      <vt:lpstr>PowerPoint 프레젠테이션</vt:lpstr>
      <vt:lpstr>추후 분석 진행 방향</vt:lpstr>
      <vt:lpstr>추후 분석 진행 방향</vt:lpstr>
      <vt:lpstr>추후 분석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빅데이터분석 텀프로젝트</dc:title>
  <dc:creator>sj970806@naver.com</dc:creator>
  <cp:lastModifiedBy>Wonil Chung</cp:lastModifiedBy>
  <cp:revision>79</cp:revision>
  <dcterms:created xsi:type="dcterms:W3CDTF">2021-05-11T03:34:28Z</dcterms:created>
  <dcterms:modified xsi:type="dcterms:W3CDTF">2021-12-29T01:54:32Z</dcterms:modified>
</cp:coreProperties>
</file>