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59" r:id="rId6"/>
    <p:sldId id="258" r:id="rId7"/>
    <p:sldId id="260" r:id="rId8"/>
    <p:sldId id="269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영석" userId="c1d40ff5-27b3-42df-8439-6950002cdd43" providerId="ADAL" clId="{F454345A-1150-4EAC-A7E8-5F8DFD01DB6E}"/>
    <pc:docChg chg="custSel addSld modSld">
      <pc:chgData name="서영석" userId="c1d40ff5-27b3-42df-8439-6950002cdd43" providerId="ADAL" clId="{F454345A-1150-4EAC-A7E8-5F8DFD01DB6E}" dt="2022-02-09T15:45:26.613" v="383" actId="27636"/>
      <pc:docMkLst>
        <pc:docMk/>
      </pc:docMkLst>
      <pc:sldChg chg="modSp">
        <pc:chgData name="서영석" userId="c1d40ff5-27b3-42df-8439-6950002cdd43" providerId="ADAL" clId="{F454345A-1150-4EAC-A7E8-5F8DFD01DB6E}" dt="2022-02-09T15:43:36.271" v="98" actId="207"/>
        <pc:sldMkLst>
          <pc:docMk/>
          <pc:sldMk cId="1789221171" sldId="269"/>
        </pc:sldMkLst>
        <pc:graphicFrameChg chg="mod modGraphic">
          <ac:chgData name="서영석" userId="c1d40ff5-27b3-42df-8439-6950002cdd43" providerId="ADAL" clId="{F454345A-1150-4EAC-A7E8-5F8DFD01DB6E}" dt="2022-02-09T15:43:36.271" v="98" actId="207"/>
          <ac:graphicFrameMkLst>
            <pc:docMk/>
            <pc:sldMk cId="1789221171" sldId="269"/>
            <ac:graphicFrameMk id="4" creationId="{E3185CCA-0991-4644-B0A5-CB3A1192760B}"/>
          </ac:graphicFrameMkLst>
        </pc:graphicFrameChg>
      </pc:sldChg>
      <pc:sldChg chg="modSp add">
        <pc:chgData name="서영석" userId="c1d40ff5-27b3-42df-8439-6950002cdd43" providerId="ADAL" clId="{F454345A-1150-4EAC-A7E8-5F8DFD01DB6E}" dt="2022-02-09T15:45:26.613" v="383" actId="27636"/>
        <pc:sldMkLst>
          <pc:docMk/>
          <pc:sldMk cId="3610950331" sldId="274"/>
        </pc:sldMkLst>
        <pc:spChg chg="mod">
          <ac:chgData name="서영석" userId="c1d40ff5-27b3-42df-8439-6950002cdd43" providerId="ADAL" clId="{F454345A-1150-4EAC-A7E8-5F8DFD01DB6E}" dt="2022-02-09T15:45:26.613" v="383" actId="27636"/>
          <ac:spMkLst>
            <pc:docMk/>
            <pc:sldMk cId="3610950331" sldId="274"/>
            <ac:spMk id="5" creationId="{80FEE95A-B928-4822-A25B-49047F06C8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338DE-7B2E-4334-B469-6F5C6EB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9669C-A49C-4E03-970C-50FCDCD8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20ADB-A208-444C-ADF1-83E84C2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03247-82AD-45CC-B616-0161526D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7BD08-4661-490A-AB42-331A990F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4D61F-66D0-4584-BC9E-2167D685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40080-2027-4A4A-B1DD-ACB88171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09BD4-D981-474B-BDC8-A3A015DC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D6D3B-9C78-494C-8C77-48C6E19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94AD7-4191-4E0B-8218-8759D499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4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2EC3F-E9DD-47B5-9774-F78596182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96C1B-B4F3-42C2-AF2B-A286F32E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2F27C-09D8-42E5-9198-92737ACA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37122-D8D1-4FEC-B3A7-3F4979A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91927-B5C8-4711-B036-1FB0092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3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F0E57-44B6-42B3-8503-BF9F0A3D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459CD-84A6-4674-A802-9D5F78D8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1B981-96E5-4D63-97B4-2C2C6E07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11D7-4881-4543-9EA6-A090A3C5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E73CA-6ACA-4AEF-B2D5-E04CA60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8131-009E-4654-960A-98AD4656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DE5A-20CD-4438-8760-FF2538F2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1539E-1C28-48E4-AB41-D4710ED0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946FE-CE85-483A-A00F-3D081219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6945F-90D2-45D0-8BA7-A1E4EC4F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D81D3-6628-48D2-99A3-93A43713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06F2-D989-470B-AAD1-585CFFF8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9D718-6378-4BF6-824A-CE5A7D93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E4A1F-C398-46BB-AA73-BF76065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67CFA-8E60-40E2-9F36-B44BE049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4E53E-CE8A-4955-A4CE-32A97F9F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3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CDD8F-2FC2-441C-AF01-B79D8D61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67F0E-4281-4318-81A2-02EEC064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8C141-FF5C-47A2-96BC-01EEAABE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C8852-87DD-48FE-8FFC-6CC99DAED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F264E2-35BF-4D53-8550-05B6E503E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7BBBC-8D5C-4EC7-814D-4E1EA411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30308-7960-42EE-89B9-AF69C9C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60C98-3CAA-4CFE-8F52-6E68DC4F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F90F9-DEA0-405C-85E1-AE106DE8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AD42B-5BA0-4769-881C-CEF5E1C7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74454-C3C8-4832-8466-16B1C397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4CF07-4E71-45C6-9ADF-6908146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7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A1EAB2-6F5F-4B8E-B36D-95D83BEF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2518BB-F2D8-4E5D-A441-9152D842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B8806-4FB5-40B0-B48A-933A6EA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6230-57A4-439A-81B2-A52D15D5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2C42-2B8B-485C-87B9-5CA3A386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8B139-F976-4261-BECD-166EEEF4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939BB-4789-4585-8A0C-03978D94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F596A-F073-408E-99D6-5A746DD1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89F12-AABA-4F6F-9D27-3F2950C7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EABC3-3F18-4BCF-B7F9-98EB89F7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5FCDBE-910F-4791-B15B-9685CA9A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D9D73-B0A8-46AA-8A24-9CBEB26E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68227-E9FA-4C39-A446-FC7097D7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16C1C-D611-405C-A5E5-4F24606E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DD6F8-217B-4E28-BA5D-29CDF261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7AD0A4-6335-47FC-9FA7-55CF81E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6F68D-1BB8-42F6-82B5-E58971B9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53641-535F-488E-848A-2F7852E39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4953-EC14-4603-A528-1E7CC2C0718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3D229-216E-4610-860F-55E5D4937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D919B-6133-49AC-9D1E-ABCEED725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52D53-8D66-4B4D-95D5-C0FE017D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87" y="1130438"/>
            <a:ext cx="8564217" cy="1325563"/>
          </a:xfrm>
        </p:spPr>
        <p:txBody>
          <a:bodyPr/>
          <a:lstStyle/>
          <a:p>
            <a:r>
              <a:rPr lang="ko-KR" altLang="en-US" dirty="0"/>
              <a:t>동계 기초과학융합연구소 인턴십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5B5A4-A93D-4765-8021-B5DA45CF7A3B}"/>
              </a:ext>
            </a:extLst>
          </p:cNvPr>
          <p:cNvSpPr txBox="1"/>
          <p:nvPr/>
        </p:nvSpPr>
        <p:spPr>
          <a:xfrm>
            <a:off x="0" y="6396335"/>
            <a:ext cx="484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IIBS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Integrative Institute of Basic Science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0EABB-65E5-452C-804E-3761FC143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1999" y="6503340"/>
            <a:ext cx="1867596" cy="24765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B97AAE7-B625-4FE7-A0D2-CF3D10CF0F94}"/>
              </a:ext>
            </a:extLst>
          </p:cNvPr>
          <p:cNvSpPr txBox="1">
            <a:spLocks/>
          </p:cNvSpPr>
          <p:nvPr/>
        </p:nvSpPr>
        <p:spPr>
          <a:xfrm>
            <a:off x="8135307" y="4402000"/>
            <a:ext cx="3040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20171297 </a:t>
            </a:r>
            <a:r>
              <a:rPr lang="ko-KR" altLang="en-US" sz="2800" dirty="0"/>
              <a:t>서영석</a:t>
            </a:r>
          </a:p>
        </p:txBody>
      </p:sp>
    </p:spTree>
    <p:extLst>
      <p:ext uri="{BB962C8B-B14F-4D97-AF65-F5344CB8AC3E}">
        <p14:creationId xmlns:p14="http://schemas.microsoft.com/office/powerpoint/2010/main" val="6813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C30D-B173-4945-9E06-1DE79F5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KCPS phenotype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DD40A-49A3-41B8-B062-5343FC7B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155"/>
            <a:ext cx="10515600" cy="3475245"/>
          </a:xfrm>
        </p:spPr>
        <p:txBody>
          <a:bodyPr/>
          <a:lstStyle/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phenotype.txt (N=16955, P=66)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FID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IID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	AGE_B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SMOK_B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latin typeface="Consolas" panose="020B0609020204030204" pitchFamily="49" charset="0"/>
              </a:rPr>
              <a:t>SMOKA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_MOD_B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ALCO_B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ALCO_AMOUNT_B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EXER_B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MDM_B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MHTN_B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MLPD_B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PHTN_B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PDM_B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PLPD_B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HT_B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WAIST_B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SBP_B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DBP_B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CHO_B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LDL_B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TG_B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HDL_B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FBS_B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GOT_B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GPT_B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GGT_B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URIC_B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PCAN82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PCAN84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PCAN89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FCAN82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FCAN84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FCAN89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FEV1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FVC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BIL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WBC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CREAT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latin typeface="Consolas" panose="020B0609020204030204" pitchFamily="49" charset="0"/>
              </a:rPr>
              <a:t>STOMA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COLON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LIVER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PROST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THROI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BREAC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RECTM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SCOLON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SRECTM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SPROST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STHROI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SBREAC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SSTOMA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SLIVER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SEX1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CRC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SCRC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1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3958D-3A83-46F5-AA14-F53F674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KCPS genotype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58571-5059-48D3-907D-7722D15E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KCPS2.bed / </a:t>
            </a:r>
            <a:r>
              <a:rPr lang="en-US" altLang="ko-KR" dirty="0" err="1"/>
              <a:t>bim</a:t>
            </a:r>
            <a:r>
              <a:rPr lang="en-US" altLang="ko-KR" dirty="0"/>
              <a:t> / fam (N=16955, P=9,588,220)</a:t>
            </a:r>
          </a:p>
          <a:p>
            <a:endParaRPr lang="en-US" altLang="ko-KR" dirty="0"/>
          </a:p>
          <a:p>
            <a:r>
              <a:rPr lang="en-US" altLang="ko-KR" dirty="0"/>
              <a:t>kcps_hm3_1M.bed / </a:t>
            </a:r>
            <a:r>
              <a:rPr lang="en-US" altLang="ko-KR" dirty="0" err="1"/>
              <a:t>bim</a:t>
            </a:r>
            <a:r>
              <a:rPr lang="en-US" altLang="ko-KR" dirty="0"/>
              <a:t> / fam (N=16955, P=1,044,675)</a:t>
            </a:r>
          </a:p>
          <a:p>
            <a:endParaRPr lang="en-US" altLang="ko-KR" dirty="0"/>
          </a:p>
          <a:p>
            <a:r>
              <a:rPr lang="en-US" altLang="ko-KR" dirty="0"/>
              <a:t>KCPS_r2_0.01.bed/ </a:t>
            </a:r>
            <a:r>
              <a:rPr lang="en-US" altLang="ko-KR" dirty="0" err="1"/>
              <a:t>bim</a:t>
            </a:r>
            <a:r>
              <a:rPr lang="en-US" altLang="ko-KR" dirty="0"/>
              <a:t> / fam / csv (N=16955, P=15,190)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6412-18D1-4FB6-B07B-FC31CD33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Statistical and Deep Learning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609E-EA05-49A0-974B-268377C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29118"/>
          </a:xfrm>
        </p:spPr>
        <p:txBody>
          <a:bodyPr>
            <a:norm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</a:p>
          <a:p>
            <a:pPr lvl="1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Options: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DecisionTree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Options: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Adaboost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Options: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Options:</a:t>
            </a:r>
          </a:p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LGBM</a:t>
            </a:r>
          </a:p>
          <a:p>
            <a:pPr lvl="1"/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Options: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3185CCA-0991-4644-B0A5-CB3A11927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001170"/>
                  </p:ext>
                </p:extLst>
              </p:nvPr>
            </p:nvGraphicFramePr>
            <p:xfrm>
              <a:off x="302521" y="458929"/>
              <a:ext cx="11796714" cy="5940141"/>
            </p:xfrm>
            <a:graphic>
              <a:graphicData uri="http://schemas.openxmlformats.org/drawingml/2006/table">
                <a:tbl>
                  <a:tblPr/>
                  <a:tblGrid>
                    <a:gridCol w="1745735">
                      <a:extLst>
                        <a:ext uri="{9D8B030D-6E8A-4147-A177-3AD203B41FA5}">
                          <a16:colId xmlns:a16="http://schemas.microsoft.com/office/drawing/2014/main" val="914664546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46771123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1244224615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3941248517"/>
                        </a:ext>
                      </a:extLst>
                    </a:gridCol>
                    <a:gridCol w="1965960">
                      <a:extLst>
                        <a:ext uri="{9D8B030D-6E8A-4147-A177-3AD203B41FA5}">
                          <a16:colId xmlns:a16="http://schemas.microsoft.com/office/drawing/2014/main" val="660995542"/>
                        </a:ext>
                      </a:extLst>
                    </a:gridCol>
                    <a:gridCol w="2040835">
                      <a:extLst>
                        <a:ext uri="{9D8B030D-6E8A-4147-A177-3AD203B41FA5}">
                          <a16:colId xmlns:a16="http://schemas.microsoft.com/office/drawing/2014/main" val="3825669802"/>
                        </a:ext>
                      </a:extLst>
                    </a:gridCol>
                  </a:tblGrid>
                  <a:tr h="123285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2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AUC</a:t>
                          </a:r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Algorithm</a:t>
                          </a:r>
                          <a:endParaRPr lang="en-US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 + 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Clinical + SNPs</a:t>
                          </a:r>
                        </a:p>
                        <a:p>
                          <a:pPr algn="ctr" rtl="0" fontAlgn="ctr"/>
                          <a:r>
                            <a:rPr lang="en-US" altLang="ko-KR" sz="1800" b="1" i="0" u="none" strike="noStrike" dirty="0" err="1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StratifiedKFold</a:t>
                          </a:r>
                          <a:endParaRPr lang="en-US" altLang="ko-KR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499102"/>
                      </a:ext>
                    </a:extLst>
                  </a:tr>
                  <a:tr h="784547">
                    <a:tc rowSpan="6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SNPs after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LD pruning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= 0.01)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(M=15K)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0.3841</a:t>
                          </a:r>
                          <a:endParaRPr lang="ko-KR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34815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DecisionTree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077286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Adaboost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0.659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02891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LD pruning +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Lasso (0.691/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0.621)    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= 0.01)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0.456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95469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LGBM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0.5442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76443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3705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3185CCA-0991-4644-B0A5-CB3A11927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001170"/>
                  </p:ext>
                </p:extLst>
              </p:nvPr>
            </p:nvGraphicFramePr>
            <p:xfrm>
              <a:off x="302521" y="458929"/>
              <a:ext cx="11796714" cy="5940141"/>
            </p:xfrm>
            <a:graphic>
              <a:graphicData uri="http://schemas.openxmlformats.org/drawingml/2006/table">
                <a:tbl>
                  <a:tblPr/>
                  <a:tblGrid>
                    <a:gridCol w="1745735">
                      <a:extLst>
                        <a:ext uri="{9D8B030D-6E8A-4147-A177-3AD203B41FA5}">
                          <a16:colId xmlns:a16="http://schemas.microsoft.com/office/drawing/2014/main" val="914664546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46771123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1244224615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3941248517"/>
                        </a:ext>
                      </a:extLst>
                    </a:gridCol>
                    <a:gridCol w="1965960">
                      <a:extLst>
                        <a:ext uri="{9D8B030D-6E8A-4147-A177-3AD203B41FA5}">
                          <a16:colId xmlns:a16="http://schemas.microsoft.com/office/drawing/2014/main" val="660995542"/>
                        </a:ext>
                      </a:extLst>
                    </a:gridCol>
                    <a:gridCol w="2040835">
                      <a:extLst>
                        <a:ext uri="{9D8B030D-6E8A-4147-A177-3AD203B41FA5}">
                          <a16:colId xmlns:a16="http://schemas.microsoft.com/office/drawing/2014/main" val="3825669802"/>
                        </a:ext>
                      </a:extLst>
                    </a:gridCol>
                  </a:tblGrid>
                  <a:tr h="123285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2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AUC</a:t>
                          </a:r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Algorithm</a:t>
                          </a:r>
                          <a:endParaRPr lang="en-US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 + 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Clinical + SNPs</a:t>
                          </a:r>
                        </a:p>
                        <a:p>
                          <a:pPr algn="ctr" rtl="0" fontAlgn="ctr"/>
                          <a:r>
                            <a:rPr lang="en-US" altLang="ko-KR" sz="1800" b="1" i="0" u="none" strike="noStrike" dirty="0" err="1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StratifiedKFold</a:t>
                          </a:r>
                          <a:endParaRPr lang="en-US" altLang="ko-KR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499102"/>
                      </a:ext>
                    </a:extLst>
                  </a:tr>
                  <a:tr h="784547"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6261" r="-577273" b="-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0.3841</a:t>
                          </a:r>
                          <a:endParaRPr lang="ko-KR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34815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DecisionTree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077286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Adaboost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0.659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02891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LD pruning +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Lasso (0.691/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0.621)    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= 0.01)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0.456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95469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LGBM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0.5442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76443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3705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92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41BA-5226-48E3-AA05-B9CEB0BF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8"/>
            <a:ext cx="10515600" cy="1325563"/>
          </a:xfrm>
        </p:spPr>
        <p:txBody>
          <a:bodyPr/>
          <a:lstStyle/>
          <a:p>
            <a:r>
              <a:rPr lang="ko-KR" altLang="en-US" dirty="0"/>
              <a:t>문제점 및 피드백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8E2E32-71F5-40B6-B9C5-E958DAECB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07" y="3851160"/>
            <a:ext cx="8030696" cy="280074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0FEE95A-B928-4822-A25B-49047F06C8BE}"/>
              </a:ext>
            </a:extLst>
          </p:cNvPr>
          <p:cNvSpPr txBox="1">
            <a:spLocks/>
          </p:cNvSpPr>
          <p:nvPr/>
        </p:nvSpPr>
        <p:spPr>
          <a:xfrm>
            <a:off x="162339" y="1163242"/>
            <a:ext cx="10515600" cy="1886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/>
              <a:t>을 </a:t>
            </a:r>
            <a:r>
              <a:rPr lang="en-US" altLang="ko-KR" dirty="0"/>
              <a:t>0.2</a:t>
            </a:r>
            <a:r>
              <a:rPr lang="ko-KR" altLang="en-US" dirty="0"/>
              <a:t>로 분리 후 </a:t>
            </a:r>
            <a:r>
              <a:rPr lang="en-US" altLang="ko-KR" dirty="0"/>
              <a:t>lasso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+mn-lt"/>
              </a:rPr>
              <a:t>1. </a:t>
            </a:r>
            <a:r>
              <a:rPr lang="ko-KR" altLang="en-US" dirty="0">
                <a:latin typeface="+mn-lt"/>
              </a:rPr>
              <a:t>최적의 </a:t>
            </a:r>
            <a:r>
              <a:rPr lang="en-US" altLang="ko-KR" dirty="0">
                <a:latin typeface="+mn-lt"/>
              </a:rPr>
              <a:t>alpha </a:t>
            </a:r>
            <a:r>
              <a:rPr lang="ko-KR" altLang="en-US" dirty="0">
                <a:latin typeface="+mn-lt"/>
              </a:rPr>
              <a:t>값 구하기</a:t>
            </a:r>
            <a:r>
              <a:rPr lang="en-US" altLang="ko-KR" dirty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2. </a:t>
            </a:r>
            <a:r>
              <a:rPr lang="ko-KR" altLang="en-US" dirty="0">
                <a:latin typeface="+mn-lt"/>
              </a:rPr>
              <a:t>테스트 세트의 정확도가 마이너스 나오는 경우</a:t>
            </a:r>
            <a:r>
              <a:rPr lang="en-US" altLang="ko-KR" dirty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3. Clinical</a:t>
            </a:r>
            <a:r>
              <a:rPr lang="ko-KR" altLang="en-US" dirty="0">
                <a:latin typeface="+mn-lt"/>
              </a:rPr>
              <a:t>과 합친 후의 데이터프레임에서 </a:t>
            </a:r>
            <a:r>
              <a:rPr lang="en-US" altLang="ko-KR" dirty="0">
                <a:latin typeface="+mn-lt"/>
              </a:rPr>
              <a:t>train</a:t>
            </a:r>
            <a:r>
              <a:rPr lang="ko-KR" altLang="en-US" dirty="0">
                <a:latin typeface="+mn-lt"/>
              </a:rPr>
              <a:t>과 </a:t>
            </a:r>
            <a:r>
              <a:rPr lang="en-US" altLang="ko-KR" dirty="0">
                <a:latin typeface="+mn-lt"/>
              </a:rPr>
              <a:t>test</a:t>
            </a:r>
            <a:r>
              <a:rPr lang="ko-KR" altLang="en-US" dirty="0">
                <a:latin typeface="+mn-lt"/>
              </a:rPr>
              <a:t>를 분리 후 </a:t>
            </a:r>
            <a:r>
              <a:rPr lang="en-US" altLang="ko-KR" dirty="0">
                <a:latin typeface="+mn-lt"/>
              </a:rPr>
              <a:t>lasso</a:t>
            </a:r>
            <a:r>
              <a:rPr lang="ko-KR" altLang="en-US" dirty="0">
                <a:latin typeface="+mn-lt"/>
              </a:rPr>
              <a:t>를 구하는 것이 맞는지</a:t>
            </a:r>
            <a:r>
              <a:rPr lang="en-US" altLang="ko-KR" dirty="0">
                <a:latin typeface="+mn-lt"/>
              </a:rPr>
              <a:t>.</a:t>
            </a:r>
          </a:p>
          <a:p>
            <a:pPr marL="742950" indent="-742950">
              <a:buAutoNum type="arabicPeriod"/>
            </a:pP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4. </a:t>
            </a:r>
            <a:r>
              <a:rPr lang="ko-KR" altLang="en-US" dirty="0">
                <a:latin typeface="+mn-lt"/>
              </a:rPr>
              <a:t>정확도와 </a:t>
            </a:r>
            <a:r>
              <a:rPr lang="ko-KR" altLang="en-US" dirty="0" err="1">
                <a:latin typeface="+mn-lt"/>
              </a:rPr>
              <a:t>재현율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 정밀도가 모두 같게 나오는 이유 </a:t>
            </a:r>
            <a:r>
              <a:rPr lang="en-US" altLang="ko-KR" dirty="0">
                <a:latin typeface="+mn-lt"/>
              </a:rPr>
              <a:t> -&gt; </a:t>
            </a:r>
            <a:r>
              <a:rPr lang="ko-KR" altLang="en-US" dirty="0">
                <a:latin typeface="+mn-lt"/>
              </a:rPr>
              <a:t>조금 더 연구 필요</a:t>
            </a:r>
            <a:r>
              <a:rPr lang="en-US" altLang="ko-KR" dirty="0">
                <a:latin typeface="+mn-lt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C1CD8A-5CC3-403B-9CF3-CD719A88D414}"/>
              </a:ext>
            </a:extLst>
          </p:cNvPr>
          <p:cNvSpPr txBox="1">
            <a:spLocks/>
          </p:cNvSpPr>
          <p:nvPr/>
        </p:nvSpPr>
        <p:spPr>
          <a:xfrm>
            <a:off x="162339" y="3085626"/>
            <a:ext cx="4942398" cy="90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</a:rPr>
              <a:t>1</a:t>
            </a:r>
            <a:r>
              <a:rPr lang="ko-KR" altLang="en-US" sz="2800" dirty="0">
                <a:latin typeface="+mn-lt"/>
              </a:rPr>
              <a:t>번</a:t>
            </a:r>
            <a:r>
              <a:rPr lang="en-US" altLang="ko-KR" sz="2800" dirty="0">
                <a:latin typeface="+mn-lt"/>
              </a:rPr>
              <a:t> , 2</a:t>
            </a:r>
            <a:r>
              <a:rPr lang="ko-KR" altLang="en-US" sz="2800" dirty="0">
                <a:latin typeface="+mn-lt"/>
              </a:rPr>
              <a:t>번의 문제점</a:t>
            </a:r>
          </a:p>
        </p:txBody>
      </p:sp>
    </p:spTree>
    <p:extLst>
      <p:ext uri="{BB962C8B-B14F-4D97-AF65-F5344CB8AC3E}">
        <p14:creationId xmlns:p14="http://schemas.microsoft.com/office/powerpoint/2010/main" val="400399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41BA-5226-48E3-AA05-B9CEB0BF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8"/>
            <a:ext cx="10515600" cy="1325563"/>
          </a:xfrm>
        </p:spPr>
        <p:txBody>
          <a:bodyPr/>
          <a:lstStyle/>
          <a:p>
            <a:r>
              <a:rPr lang="ko-KR" altLang="en-US" dirty="0"/>
              <a:t>문제점 및 피드백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FEE95A-B928-4822-A25B-49047F06C8BE}"/>
              </a:ext>
            </a:extLst>
          </p:cNvPr>
          <p:cNvSpPr txBox="1">
            <a:spLocks/>
          </p:cNvSpPr>
          <p:nvPr/>
        </p:nvSpPr>
        <p:spPr>
          <a:xfrm>
            <a:off x="74874" y="1120594"/>
            <a:ext cx="11311393" cy="1886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+mn-ea"/>
                <a:ea typeface="+mn-ea"/>
              </a:rPr>
              <a:t>Train</a:t>
            </a:r>
            <a:r>
              <a:rPr lang="ko-KR" altLang="en-US" sz="2000" dirty="0">
                <a:latin typeface="+mn-ea"/>
                <a:ea typeface="+mn-ea"/>
              </a:rPr>
              <a:t>과 </a:t>
            </a:r>
            <a:r>
              <a:rPr lang="en-US" altLang="ko-KR" sz="2000" dirty="0">
                <a:latin typeface="+mn-ea"/>
                <a:ea typeface="+mn-ea"/>
              </a:rPr>
              <a:t>test set</a:t>
            </a:r>
            <a:r>
              <a:rPr lang="ko-KR" altLang="en-US" sz="2000" dirty="0">
                <a:latin typeface="+mn-ea"/>
                <a:ea typeface="+mn-ea"/>
              </a:rPr>
              <a:t>을 </a:t>
            </a:r>
            <a:r>
              <a:rPr lang="en-US" altLang="ko-KR" sz="2000" dirty="0">
                <a:latin typeface="+mn-ea"/>
                <a:ea typeface="+mn-ea"/>
              </a:rPr>
              <a:t>0.2</a:t>
            </a:r>
            <a:r>
              <a:rPr lang="ko-KR" altLang="en-US" sz="2000" dirty="0">
                <a:latin typeface="+mn-ea"/>
                <a:ea typeface="+mn-ea"/>
              </a:rPr>
              <a:t>로 분리 후 </a:t>
            </a:r>
            <a:r>
              <a:rPr lang="en-US" altLang="ko-KR" sz="2000" dirty="0">
                <a:latin typeface="+mn-ea"/>
                <a:ea typeface="+mn-ea"/>
              </a:rPr>
              <a:t>lasso </a:t>
            </a:r>
            <a:r>
              <a:rPr lang="ko-KR" altLang="en-US" sz="2000" dirty="0">
                <a:latin typeface="+mn-ea"/>
                <a:ea typeface="+mn-ea"/>
              </a:rPr>
              <a:t>진행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3. Clinical</a:t>
            </a:r>
            <a:r>
              <a:rPr lang="ko-KR" altLang="en-US" sz="2000" dirty="0">
                <a:latin typeface="+mn-ea"/>
                <a:ea typeface="+mn-ea"/>
              </a:rPr>
              <a:t>과 합친 후의 데이터프레임에서 </a:t>
            </a:r>
            <a:r>
              <a:rPr lang="en-US" altLang="ko-KR" sz="2000" dirty="0">
                <a:latin typeface="+mn-ea"/>
                <a:ea typeface="+mn-ea"/>
              </a:rPr>
              <a:t>train</a:t>
            </a:r>
            <a:r>
              <a:rPr lang="ko-KR" altLang="en-US" sz="2000" dirty="0">
                <a:latin typeface="+mn-ea"/>
                <a:ea typeface="+mn-ea"/>
              </a:rPr>
              <a:t>과 </a:t>
            </a:r>
            <a:r>
              <a:rPr lang="en-US" altLang="ko-KR" sz="2000" dirty="0">
                <a:latin typeface="+mn-ea"/>
                <a:ea typeface="+mn-ea"/>
              </a:rPr>
              <a:t>test</a:t>
            </a:r>
            <a:r>
              <a:rPr lang="ko-KR" altLang="en-US" sz="2000" dirty="0">
                <a:latin typeface="+mn-ea"/>
                <a:ea typeface="+mn-ea"/>
              </a:rPr>
              <a:t>를 분리 후 </a:t>
            </a:r>
            <a:r>
              <a:rPr lang="en-US" altLang="ko-KR" sz="2000" dirty="0">
                <a:latin typeface="+mn-ea"/>
                <a:ea typeface="+mn-ea"/>
              </a:rPr>
              <a:t>lasso</a:t>
            </a:r>
            <a:r>
              <a:rPr lang="ko-KR" altLang="en-US" sz="2000" dirty="0">
                <a:latin typeface="+mn-ea"/>
                <a:ea typeface="+mn-ea"/>
              </a:rPr>
              <a:t>를 구하는 것이 맞는지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marL="742950" indent="-742950">
              <a:buAutoNum type="arabicPeriod"/>
            </a:pPr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4. </a:t>
            </a:r>
            <a:r>
              <a:rPr lang="ko-KR" altLang="en-US" sz="2000" dirty="0">
                <a:latin typeface="+mn-ea"/>
                <a:ea typeface="+mn-ea"/>
              </a:rPr>
              <a:t>정확도와 </a:t>
            </a:r>
            <a:r>
              <a:rPr lang="ko-KR" altLang="en-US" sz="2000" dirty="0" err="1">
                <a:latin typeface="+mn-ea"/>
                <a:ea typeface="+mn-ea"/>
              </a:rPr>
              <a:t>재현율</a:t>
            </a:r>
            <a:r>
              <a:rPr lang="en-US" altLang="ko-KR" sz="2000" dirty="0">
                <a:latin typeface="+mn-ea"/>
                <a:ea typeface="+mn-ea"/>
              </a:rPr>
              <a:t>,</a:t>
            </a:r>
            <a:r>
              <a:rPr lang="ko-KR" altLang="en-US" sz="2000" dirty="0">
                <a:latin typeface="+mn-ea"/>
                <a:ea typeface="+mn-ea"/>
              </a:rPr>
              <a:t> 정밀도가 모두 같게 나오는 이유 </a:t>
            </a:r>
            <a:r>
              <a:rPr lang="en-US" altLang="ko-KR" sz="2000" dirty="0">
                <a:latin typeface="+mn-ea"/>
                <a:ea typeface="+mn-ea"/>
              </a:rPr>
              <a:t> -&gt; </a:t>
            </a:r>
            <a:r>
              <a:rPr lang="ko-KR" altLang="en-US" sz="2000" dirty="0">
                <a:latin typeface="+mn-ea"/>
                <a:ea typeface="+mn-ea"/>
              </a:rPr>
              <a:t>조금 더 연구 필요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C1CD8A-5CC3-403B-9CF3-CD719A88D414}"/>
              </a:ext>
            </a:extLst>
          </p:cNvPr>
          <p:cNvSpPr txBox="1">
            <a:spLocks/>
          </p:cNvSpPr>
          <p:nvPr/>
        </p:nvSpPr>
        <p:spPr>
          <a:xfrm>
            <a:off x="162339" y="3085626"/>
            <a:ext cx="4942398" cy="90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</a:rPr>
              <a:t>4</a:t>
            </a:r>
            <a:r>
              <a:rPr lang="ko-KR" altLang="en-US" sz="2800" dirty="0">
                <a:latin typeface="+mn-lt"/>
              </a:rPr>
              <a:t>번의 문제점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673271-E9FA-4919-AECE-D239AAF8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" y="3746188"/>
            <a:ext cx="930722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81EB-D984-4775-A226-8454ADBA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248355"/>
            <a:ext cx="10945753" cy="40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8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41BA-5226-48E3-AA05-B9CEB0BF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8"/>
            <a:ext cx="10515600" cy="1325563"/>
          </a:xfrm>
        </p:spPr>
        <p:txBody>
          <a:bodyPr/>
          <a:lstStyle/>
          <a:p>
            <a:r>
              <a:rPr lang="ko-KR" altLang="en-US" dirty="0"/>
              <a:t>문제점 및 피드백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8E2E32-71F5-40B6-B9C5-E958DAECB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07" y="3851160"/>
            <a:ext cx="8030696" cy="280074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0FEE95A-B928-4822-A25B-49047F06C8BE}"/>
              </a:ext>
            </a:extLst>
          </p:cNvPr>
          <p:cNvSpPr txBox="1">
            <a:spLocks/>
          </p:cNvSpPr>
          <p:nvPr/>
        </p:nvSpPr>
        <p:spPr>
          <a:xfrm>
            <a:off x="162338" y="1163242"/>
            <a:ext cx="11351999" cy="192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5. Option</a:t>
            </a:r>
            <a:r>
              <a:rPr lang="ko-KR" altLang="en-US" sz="2000" dirty="0">
                <a:latin typeface="+mn-lt"/>
              </a:rPr>
              <a:t>의 경우 지정하는 것과 많은 차이가 날까</a:t>
            </a:r>
            <a:r>
              <a:rPr lang="en-US" altLang="ko-KR" sz="2000" dirty="0">
                <a:latin typeface="+mn-lt"/>
              </a:rPr>
              <a:t>? </a:t>
            </a:r>
            <a:r>
              <a:rPr lang="ko-KR" altLang="en-US" sz="2000" dirty="0">
                <a:latin typeface="+mn-lt"/>
              </a:rPr>
              <a:t>그렇다면 어떤 </a:t>
            </a:r>
            <a:r>
              <a:rPr lang="en-US" altLang="ko-KR" sz="2000" dirty="0" err="1">
                <a:latin typeface="+mn-lt"/>
              </a:rPr>
              <a:t>paramete</a:t>
            </a:r>
            <a:r>
              <a:rPr lang="ko-KR" altLang="en-US" sz="2000" dirty="0">
                <a:latin typeface="+mn-lt"/>
              </a:rPr>
              <a:t>을 </a:t>
            </a:r>
            <a:r>
              <a:rPr lang="ko-KR" altLang="en-US" sz="2000" dirty="0" err="1">
                <a:latin typeface="+mn-lt"/>
              </a:rPr>
              <a:t>지정해야하는가</a:t>
            </a:r>
            <a:r>
              <a:rPr lang="en-US" altLang="ko-KR" sz="2000" dirty="0">
                <a:latin typeface="+mn-lt"/>
              </a:rPr>
              <a:t>.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6. </a:t>
            </a:r>
            <a:r>
              <a:rPr lang="en-US" altLang="ko-KR" sz="2000" dirty="0" err="1">
                <a:latin typeface="+mn-lt"/>
              </a:rPr>
              <a:t>StratiedKFold</a:t>
            </a:r>
            <a:r>
              <a:rPr lang="ko-KR" altLang="en-US" sz="2000" dirty="0">
                <a:latin typeface="+mn-lt"/>
              </a:rPr>
              <a:t>를 사용했을 때</a:t>
            </a:r>
            <a:r>
              <a:rPr lang="en-US" altLang="ko-KR" sz="2000" dirty="0">
                <a:latin typeface="+mn-lt"/>
              </a:rPr>
              <a:t>, </a:t>
            </a:r>
            <a:r>
              <a:rPr lang="ko-KR" altLang="en-US" sz="2000" dirty="0">
                <a:latin typeface="+mn-lt"/>
              </a:rPr>
              <a:t>낮은 이유는 무엇인가</a:t>
            </a:r>
            <a:r>
              <a:rPr lang="en-US" altLang="ko-KR" sz="2000" dirty="0">
                <a:latin typeface="+mn-lt"/>
              </a:rPr>
              <a:t>? </a:t>
            </a:r>
          </a:p>
          <a:p>
            <a:endParaRPr lang="en-US" altLang="ko-KR" dirty="0"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C1CD8A-5CC3-403B-9CF3-CD719A88D414}"/>
              </a:ext>
            </a:extLst>
          </p:cNvPr>
          <p:cNvSpPr txBox="1">
            <a:spLocks/>
          </p:cNvSpPr>
          <p:nvPr/>
        </p:nvSpPr>
        <p:spPr>
          <a:xfrm>
            <a:off x="162339" y="3085626"/>
            <a:ext cx="4942398" cy="90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</a:rPr>
              <a:t>1</a:t>
            </a:r>
            <a:r>
              <a:rPr lang="ko-KR" altLang="en-US" sz="2800" dirty="0">
                <a:latin typeface="+mn-lt"/>
              </a:rPr>
              <a:t>번</a:t>
            </a:r>
            <a:r>
              <a:rPr lang="en-US" altLang="ko-KR" sz="2800" dirty="0">
                <a:latin typeface="+mn-lt"/>
              </a:rPr>
              <a:t> , 2</a:t>
            </a:r>
            <a:r>
              <a:rPr lang="ko-KR" altLang="en-US" sz="2800" dirty="0">
                <a:latin typeface="+mn-lt"/>
              </a:rPr>
              <a:t>번의 문제점</a:t>
            </a:r>
          </a:p>
        </p:txBody>
      </p:sp>
    </p:spTree>
    <p:extLst>
      <p:ext uri="{BB962C8B-B14F-4D97-AF65-F5344CB8AC3E}">
        <p14:creationId xmlns:p14="http://schemas.microsoft.com/office/powerpoint/2010/main" val="361095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30E543AA74364E989BBB232033F290" ma:contentTypeVersion="11" ma:contentTypeDescription="새 문서를 만듭니다." ma:contentTypeScope="" ma:versionID="906a2f04d316dfbc41c68d271846bcd9">
  <xsd:schema xmlns:xsd="http://www.w3.org/2001/XMLSchema" xmlns:xs="http://www.w3.org/2001/XMLSchema" xmlns:p="http://schemas.microsoft.com/office/2006/metadata/properties" xmlns:ns3="0a9c6fc2-41f0-4638-925d-bd261b99eafb" targetNamespace="http://schemas.microsoft.com/office/2006/metadata/properties" ma:root="true" ma:fieldsID="777d166eb62e05a0ccc2c3036a7c3a9b" ns3:_="">
    <xsd:import namespace="0a9c6fc2-41f0-4638-925d-bd261b99ea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c6fc2-41f0-4638-925d-bd261b99e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2DE24-8A3E-4089-817D-11B4B3B2412B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a9c6fc2-41f0-4638-925d-bd261b99eaf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F8533B-3F0D-4A06-B03D-DB127BF539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D8AFE-5820-42C8-96F3-969797C75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c6fc2-41f0-4638-925d-bd261b99ea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503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Consolas</vt:lpstr>
      <vt:lpstr>Office 테마</vt:lpstr>
      <vt:lpstr>동계 기초과학융합연구소 인턴십 </vt:lpstr>
      <vt:lpstr>KCPS phenotype data</vt:lpstr>
      <vt:lpstr>KCPS genotype data</vt:lpstr>
      <vt:lpstr>Statistical and Deep Learning Methods</vt:lpstr>
      <vt:lpstr>PowerPoint 프레젠테이션</vt:lpstr>
      <vt:lpstr>문제점 및 피드백</vt:lpstr>
      <vt:lpstr>문제점 및 피드백</vt:lpstr>
      <vt:lpstr>PowerPoint 프레젠테이션</vt:lpstr>
      <vt:lpstr>문제점 및 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 기초과학융합연구소 인턴십 </dc:title>
  <dc:creator>서영석</dc:creator>
  <cp:lastModifiedBy>서영석</cp:lastModifiedBy>
  <cp:revision>4</cp:revision>
  <dcterms:created xsi:type="dcterms:W3CDTF">2022-02-08T02:43:11Z</dcterms:created>
  <dcterms:modified xsi:type="dcterms:W3CDTF">2022-02-09T15:45:29Z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0x010100CC30E543AA74364E989BBB232033F290</vt:lpwstr>
  </property>
</Properties>
</file>