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7" r:id="rId6"/>
    <p:sldId id="259" r:id="rId7"/>
    <p:sldId id="260" r:id="rId8"/>
    <p:sldId id="268" r:id="rId9"/>
    <p:sldId id="269" r:id="rId10"/>
    <p:sldId id="270" r:id="rId11"/>
    <p:sldId id="261" r:id="rId12"/>
    <p:sldId id="262" r:id="rId13"/>
    <p:sldId id="271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s.nccu.edu.tw/~g10510/vis17/hittrack_dot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d2.mlb.com/components/game/mlb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zh-TW" sz="3600" dirty="0" smtClean="0">
                <a:solidFill>
                  <a:schemeClr val="accent6">
                    <a:lumMod val="75000"/>
                  </a:schemeClr>
                </a:solidFill>
              </a:rPr>
              <a:t>Visualization</a:t>
            </a:r>
            <a:br>
              <a:rPr lang="en-US" altLang="zh-TW" sz="3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TW" sz="3600" dirty="0">
                <a:solidFill>
                  <a:schemeClr val="accent6">
                    <a:lumMod val="75000"/>
                  </a:schemeClr>
                </a:solidFill>
              </a:rPr>
              <a:t>Final project</a:t>
            </a:r>
            <a:br>
              <a:rPr lang="en-US" altLang="zh-TW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TW" dirty="0"/>
              <a:t>MLB visualization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徐瑄甫、陳俊瑋、曾筱筑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60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Heat map showing the locations of all hit ball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 altLang="zh-TW" cap="none" dirty="0"/>
              <a:t>Data </a:t>
            </a:r>
            <a:r>
              <a:rPr lang="en-US" altLang="zh-TW" cap="none" dirty="0" smtClean="0"/>
              <a:t>collection</a:t>
            </a:r>
          </a:p>
          <a:p>
            <a:pPr lvl="1"/>
            <a:r>
              <a:rPr lang="en-US" altLang="zh-TW" cap="none" dirty="0" smtClean="0"/>
              <a:t>Using Python</a:t>
            </a:r>
          </a:p>
          <a:p>
            <a:pPr marL="914400" lvl="2" indent="0">
              <a:buNone/>
            </a:pPr>
            <a:r>
              <a:rPr lang="zh-TW" altLang="en-US" cap="none" dirty="0" smtClean="0"/>
              <a:t>將每個球員的打擊資料</a:t>
            </a:r>
            <a:endParaRPr lang="en-US" altLang="zh-TW" cap="none" dirty="0" smtClean="0"/>
          </a:p>
          <a:p>
            <a:pPr marL="914400" lvl="2" indent="0">
              <a:buNone/>
            </a:pPr>
            <a:r>
              <a:rPr lang="zh-TW" altLang="en-US" cap="none" dirty="0" smtClean="0"/>
              <a:t>以 </a:t>
            </a:r>
            <a:r>
              <a:rPr lang="en-US" altLang="zh-TW" cap="none" dirty="0" smtClean="0"/>
              <a:t>des , x , y </a:t>
            </a:r>
            <a:r>
              <a:rPr lang="zh-TW" altLang="en-US" cap="none" dirty="0" smtClean="0"/>
              <a:t>格式記錄成 </a:t>
            </a:r>
            <a:r>
              <a:rPr lang="en-US" altLang="zh-TW" cap="none" dirty="0" smtClean="0"/>
              <a:t>.CSV</a:t>
            </a:r>
            <a:r>
              <a:rPr lang="zh-TW" altLang="en-US" cap="none" dirty="0" smtClean="0"/>
              <a:t>檔</a:t>
            </a:r>
            <a:endParaRPr lang="en-US" altLang="zh-TW" cap="none" dirty="0" smtClean="0"/>
          </a:p>
          <a:p>
            <a:pPr marL="914400" lvl="2" indent="0">
              <a:buNone/>
            </a:pPr>
            <a:r>
              <a:rPr lang="en-US" altLang="zh-TW" cap="none" dirty="0" smtClean="0"/>
              <a:t>d</a:t>
            </a:r>
            <a:r>
              <a:rPr lang="en-US" altLang="zh-TW" cap="none" dirty="0" smtClean="0"/>
              <a:t>es : </a:t>
            </a:r>
            <a:r>
              <a:rPr lang="zh-TW" altLang="en-US" cap="none" dirty="0" smtClean="0"/>
              <a:t>該打擊敘述 </a:t>
            </a:r>
            <a:r>
              <a:rPr lang="en-US" altLang="zh-TW" cap="none" dirty="0" smtClean="0"/>
              <a:t>( </a:t>
            </a:r>
            <a:r>
              <a:rPr lang="zh-TW" altLang="en-US" cap="none" dirty="0" smtClean="0"/>
              <a:t>例 </a:t>
            </a:r>
            <a:r>
              <a:rPr lang="en-US" altLang="zh-TW" cap="none" dirty="0" smtClean="0"/>
              <a:t>: single )</a:t>
            </a:r>
          </a:p>
          <a:p>
            <a:pPr marL="914400" lvl="2" indent="0">
              <a:buNone/>
            </a:pPr>
            <a:r>
              <a:rPr lang="en-US" altLang="zh-TW" cap="none" dirty="0"/>
              <a:t>x</a:t>
            </a:r>
            <a:r>
              <a:rPr lang="en-US" altLang="zh-TW" cap="none" dirty="0" smtClean="0"/>
              <a:t>: </a:t>
            </a:r>
            <a:r>
              <a:rPr lang="zh-TW" altLang="en-US" cap="none" dirty="0" smtClean="0"/>
              <a:t>該球落點</a:t>
            </a:r>
            <a:r>
              <a:rPr lang="en-US" altLang="zh-TW" cap="none" dirty="0" smtClean="0"/>
              <a:t>x</a:t>
            </a:r>
            <a:r>
              <a:rPr lang="zh-TW" altLang="en-US" cap="none" dirty="0" smtClean="0"/>
              <a:t>座標</a:t>
            </a:r>
            <a:endParaRPr lang="en-US" altLang="zh-TW" cap="none" dirty="0" smtClean="0"/>
          </a:p>
          <a:p>
            <a:pPr marL="914400" lvl="2" indent="0">
              <a:buNone/>
            </a:pPr>
            <a:r>
              <a:rPr lang="en-US" altLang="zh-TW" cap="none" dirty="0" smtClean="0"/>
              <a:t>y:</a:t>
            </a:r>
            <a:r>
              <a:rPr lang="zh-TW" altLang="en-US" cap="none" dirty="0" smtClean="0"/>
              <a:t> 該球落點</a:t>
            </a:r>
            <a:r>
              <a:rPr lang="en-US" altLang="zh-TW" cap="none" dirty="0" smtClean="0"/>
              <a:t>y</a:t>
            </a:r>
            <a:r>
              <a:rPr lang="zh-TW" altLang="en-US" cap="none" dirty="0" smtClean="0"/>
              <a:t>座標</a:t>
            </a:r>
            <a:endParaRPr lang="en-US" altLang="zh-TW" cap="none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47" y="2013777"/>
            <a:ext cx="6973273" cy="34104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41557" y="2644346"/>
            <a:ext cx="2075935" cy="1853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217844" y="2537309"/>
            <a:ext cx="3130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00B0F0"/>
                </a:solidFill>
              </a:rPr>
              <a:t>取得</a:t>
            </a:r>
            <a:r>
              <a:rPr lang="en-US" altLang="zh-TW" sz="1600" dirty="0" smtClean="0">
                <a:solidFill>
                  <a:srgbClr val="00B0F0"/>
                </a:solidFill>
              </a:rPr>
              <a:t>batter ID </a:t>
            </a:r>
          </a:p>
          <a:p>
            <a:r>
              <a:rPr lang="zh-TW" altLang="en-US" sz="1600" dirty="0" smtClean="0">
                <a:solidFill>
                  <a:srgbClr val="00B0F0"/>
                </a:solidFill>
              </a:rPr>
              <a:t>  若為我們指定的球員則記錄下來</a:t>
            </a:r>
            <a:endParaRPr lang="zh-TW" alt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1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Heat map showing the locations of all hit ball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 altLang="zh-TW" cap="none" dirty="0"/>
              <a:t>Data </a:t>
            </a:r>
            <a:r>
              <a:rPr lang="en-US" altLang="zh-TW" cap="none" dirty="0" smtClean="0"/>
              <a:t>preprocessing</a:t>
            </a:r>
          </a:p>
          <a:p>
            <a:pPr lvl="1"/>
            <a:r>
              <a:rPr lang="zh-TW" altLang="en-US" cap="none" dirty="0" smtClean="0"/>
              <a:t>官方資料中的</a:t>
            </a:r>
            <a:r>
              <a:rPr lang="en-US" altLang="zh-TW" cap="none" dirty="0" err="1" smtClean="0"/>
              <a:t>x,y</a:t>
            </a:r>
            <a:r>
              <a:rPr lang="zh-TW" altLang="en-US" cap="none" dirty="0" smtClean="0"/>
              <a:t>座標需轉換成符合我們球場圖的</a:t>
            </a:r>
            <a:r>
              <a:rPr lang="en-US" altLang="zh-TW" cap="none" dirty="0" err="1"/>
              <a:t>x,y</a:t>
            </a:r>
            <a:r>
              <a:rPr lang="zh-TW" altLang="en-US" cap="none" dirty="0"/>
              <a:t>座標</a:t>
            </a:r>
            <a:endParaRPr lang="en-US" altLang="zh-TW" cap="none" dirty="0" smtClean="0"/>
          </a:p>
          <a:p>
            <a:pPr lvl="1"/>
            <a:r>
              <a:rPr lang="en-US" altLang="zh-TW" cap="none" dirty="0" smtClean="0"/>
              <a:t>x </a:t>
            </a:r>
            <a:r>
              <a:rPr lang="en-US" altLang="zh-TW" cap="none" dirty="0"/>
              <a:t>= float(row[2])*</a:t>
            </a:r>
            <a:r>
              <a:rPr lang="en-US" altLang="zh-TW" cap="none" dirty="0" err="1"/>
              <a:t>math.cos</a:t>
            </a:r>
            <a:r>
              <a:rPr lang="en-US" altLang="zh-TW" cap="none" dirty="0"/>
              <a:t>(2*</a:t>
            </a:r>
            <a:r>
              <a:rPr lang="en-US" altLang="zh-TW" cap="none" dirty="0" err="1"/>
              <a:t>math.pi</a:t>
            </a:r>
            <a:r>
              <a:rPr lang="en-US" altLang="zh-TW" cap="none" dirty="0"/>
              <a:t>/360*-135) - (float(row[1]))*</a:t>
            </a:r>
            <a:r>
              <a:rPr lang="en-US" altLang="zh-TW" cap="none" dirty="0" err="1"/>
              <a:t>math.sin</a:t>
            </a:r>
            <a:r>
              <a:rPr lang="en-US" altLang="zh-TW" cap="none" dirty="0"/>
              <a:t>(2*</a:t>
            </a:r>
            <a:r>
              <a:rPr lang="en-US" altLang="zh-TW" cap="none" dirty="0" err="1"/>
              <a:t>math.pi</a:t>
            </a:r>
            <a:r>
              <a:rPr lang="en-US" altLang="zh-TW" cap="none" dirty="0"/>
              <a:t>/360*-135)</a:t>
            </a:r>
          </a:p>
          <a:p>
            <a:pPr lvl="1"/>
            <a:r>
              <a:rPr lang="en-US" altLang="zh-TW" cap="none" dirty="0" smtClean="0"/>
              <a:t>y </a:t>
            </a:r>
            <a:r>
              <a:rPr lang="en-US" altLang="zh-TW" cap="none" dirty="0"/>
              <a:t>= float(row[2])*</a:t>
            </a:r>
            <a:r>
              <a:rPr lang="en-US" altLang="zh-TW" cap="none" dirty="0" err="1"/>
              <a:t>math.sin</a:t>
            </a:r>
            <a:r>
              <a:rPr lang="en-US" altLang="zh-TW" cap="none" dirty="0"/>
              <a:t>(2*</a:t>
            </a:r>
            <a:r>
              <a:rPr lang="en-US" altLang="zh-TW" cap="none" dirty="0" err="1"/>
              <a:t>math.pi</a:t>
            </a:r>
            <a:r>
              <a:rPr lang="en-US" altLang="zh-TW" cap="none" dirty="0"/>
              <a:t>/360*-135) + (float(row[1]))*</a:t>
            </a:r>
            <a:r>
              <a:rPr lang="en-US" altLang="zh-TW" cap="none" dirty="0" err="1"/>
              <a:t>math.cos</a:t>
            </a:r>
            <a:r>
              <a:rPr lang="en-US" altLang="zh-TW" cap="none" dirty="0"/>
              <a:t>(2*</a:t>
            </a:r>
            <a:r>
              <a:rPr lang="en-US" altLang="zh-TW" cap="none" dirty="0" err="1"/>
              <a:t>math.pi</a:t>
            </a:r>
            <a:r>
              <a:rPr lang="en-US" altLang="zh-TW" cap="none" dirty="0"/>
              <a:t>/360*-135)</a:t>
            </a:r>
          </a:p>
          <a:p>
            <a:pPr lvl="1"/>
            <a:r>
              <a:rPr lang="en-US" altLang="zh-TW" cap="none" dirty="0" smtClean="0"/>
              <a:t>x </a:t>
            </a:r>
            <a:r>
              <a:rPr lang="en-US" altLang="zh-TW" cap="none" dirty="0"/>
              <a:t>= x + </a:t>
            </a:r>
            <a:r>
              <a:rPr lang="en-US" altLang="zh-TW" cap="none" dirty="0" smtClean="0"/>
              <a:t>177</a:t>
            </a:r>
            <a:endParaRPr lang="en-US" altLang="zh-TW" cap="none" dirty="0"/>
          </a:p>
          <a:p>
            <a:pPr lvl="1"/>
            <a:r>
              <a:rPr lang="en-US" altLang="zh-TW" cap="none" dirty="0" smtClean="0"/>
              <a:t>y </a:t>
            </a:r>
            <a:r>
              <a:rPr lang="en-US" altLang="zh-TW" cap="none" dirty="0"/>
              <a:t>= y + </a:t>
            </a:r>
            <a:r>
              <a:rPr lang="en-US" altLang="zh-TW" cap="none" dirty="0" smtClean="0"/>
              <a:t>250</a:t>
            </a:r>
            <a:endParaRPr lang="zh-TW" altLang="en-US" cap="none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181" y="4218433"/>
            <a:ext cx="1914792" cy="18957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04" y="4218433"/>
            <a:ext cx="1915299" cy="1896241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5166874" y="4732390"/>
            <a:ext cx="732929" cy="433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8398904" y="4732390"/>
            <a:ext cx="732929" cy="433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260854" y="4626180"/>
            <a:ext cx="1965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Rotate -135 degree</a:t>
            </a:r>
          </a:p>
          <a:p>
            <a:pPr algn="ctr"/>
            <a:r>
              <a:rPr lang="en-US" altLang="zh-TW" dirty="0"/>
              <a:t>Then Translate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03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461" y="14468"/>
            <a:ext cx="10396882" cy="1151965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Heat map showing the locations of all hit ball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" b="2862"/>
          <a:stretch/>
        </p:blipFill>
        <p:spPr>
          <a:xfrm>
            <a:off x="2451876" y="1030509"/>
            <a:ext cx="6468378" cy="524672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208744" y="5166289"/>
            <a:ext cx="5373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http://cs.nccu.edu.tw/~</a:t>
            </a:r>
            <a:r>
              <a:rPr lang="en-US" altLang="zh-TW" dirty="0" smtClean="0">
                <a:hlinkClick r:id="rId3"/>
              </a:rPr>
              <a:t>g10510/vis17/hittrack_dot.html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51876" y="1030509"/>
            <a:ext cx="6037219" cy="37816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451876" y="1519881"/>
            <a:ext cx="1527003" cy="31017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51876" y="1941268"/>
            <a:ext cx="2342549" cy="9048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451875" y="2926281"/>
            <a:ext cx="6037220" cy="90483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443636" y="3880537"/>
            <a:ext cx="3586464" cy="239669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489502" y="102940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B0F0"/>
                </a:solidFill>
              </a:rPr>
              <a:t>圖名</a:t>
            </a:r>
            <a:endParaRPr lang="zh-TW" altLang="en-US" sz="1600" b="1" dirty="0">
              <a:solidFill>
                <a:srgbClr val="00B0F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37692" y="149546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球員選單切換</a:t>
            </a:r>
            <a:endParaRPr lang="zh-TW" altLang="en-US" sz="1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94425" y="20894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92D050"/>
                </a:solidFill>
              </a:rPr>
              <a:t>圖例說明</a:t>
            </a:r>
            <a:endParaRPr lang="zh-TW" altLang="en-US" sz="1600" b="1" dirty="0">
              <a:solidFill>
                <a:srgbClr val="92D05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496628" y="33123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簡要說明</a:t>
            </a:r>
            <a:endParaRPr lang="zh-TW" altLang="en-US" sz="16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038340" y="432942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2060"/>
                </a:solidFill>
              </a:rPr>
              <a:t>圖</a:t>
            </a:r>
            <a:endParaRPr lang="zh-TW" altLang="en-US" sz="1600" b="1" dirty="0">
              <a:solidFill>
                <a:srgbClr val="002060"/>
              </a:solidFill>
            </a:endParaRPr>
          </a:p>
        </p:txBody>
      </p:sp>
      <p:sp>
        <p:nvSpPr>
          <p:cNvPr id="21" name="內容版面配置區 2"/>
          <p:cNvSpPr>
            <a:spLocks noGrp="1"/>
          </p:cNvSpPr>
          <p:nvPr>
            <p:ph sz="quarter" idx="13"/>
          </p:nvPr>
        </p:nvSpPr>
        <p:spPr>
          <a:xfrm>
            <a:off x="273131" y="1367961"/>
            <a:ext cx="10394707" cy="3311189"/>
          </a:xfrm>
        </p:spPr>
        <p:txBody>
          <a:bodyPr anchor="t"/>
          <a:lstStyle/>
          <a:p>
            <a:r>
              <a:rPr lang="zh-TW" altLang="en-US" b="1" cap="none" dirty="0" smtClean="0"/>
              <a:t>初步成果說明</a:t>
            </a:r>
            <a:endParaRPr lang="en-US" altLang="zh-TW" b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376340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smtClean="0"/>
              <a:t>Heat map showing </a:t>
            </a:r>
            <a:r>
              <a:rPr lang="en-US" altLang="zh-TW" sz="4000" dirty="0"/>
              <a:t>the locations of all hit ball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7976" y="1837765"/>
            <a:ext cx="10394707" cy="3633068"/>
          </a:xfrm>
        </p:spPr>
        <p:txBody>
          <a:bodyPr anchor="t">
            <a:normAutofit/>
          </a:bodyPr>
          <a:lstStyle/>
          <a:p>
            <a:r>
              <a:rPr lang="zh-TW" altLang="en-US" b="1" cap="none" dirty="0"/>
              <a:t>對於視覺化結果</a:t>
            </a:r>
            <a:r>
              <a:rPr lang="zh-TW" altLang="en-US" b="1" cap="none" dirty="0" smtClean="0"/>
              <a:t>進行</a:t>
            </a:r>
            <a:r>
              <a:rPr lang="zh-TW" altLang="en-US" b="1" cap="none" dirty="0"/>
              <a:t>分析和</a:t>
            </a:r>
            <a:r>
              <a:rPr lang="zh-TW" altLang="en-US" b="1" cap="none" dirty="0" smtClean="0"/>
              <a:t>驗證</a:t>
            </a:r>
            <a:endParaRPr lang="en-US" altLang="zh-TW" b="1" cap="none" dirty="0" smtClean="0"/>
          </a:p>
          <a:p>
            <a:pPr lvl="1"/>
            <a:r>
              <a:rPr lang="zh-TW" altLang="en-US" cap="none" dirty="0" smtClean="0"/>
              <a:t>呈現方式</a:t>
            </a:r>
            <a:endParaRPr lang="en-US" altLang="zh-TW" cap="none" dirty="0" smtClean="0"/>
          </a:p>
          <a:p>
            <a:pPr marL="914400" lvl="2" indent="0">
              <a:buNone/>
            </a:pPr>
            <a:r>
              <a:rPr lang="zh-TW" altLang="en-US" cap="none" dirty="0" smtClean="0"/>
              <a:t>一開始是用線來表示</a:t>
            </a:r>
            <a:r>
              <a:rPr lang="en-US" altLang="zh-TW" cap="none" dirty="0" smtClean="0"/>
              <a:t>hit</a:t>
            </a:r>
            <a:r>
              <a:rPr lang="zh-TW" altLang="en-US" cap="none" dirty="0" smtClean="0"/>
              <a:t> </a:t>
            </a:r>
            <a:r>
              <a:rPr lang="en-US" altLang="zh-TW" cap="none" dirty="0" smtClean="0"/>
              <a:t>track</a:t>
            </a:r>
            <a:r>
              <a:rPr lang="zh-TW" altLang="en-US" cap="none" dirty="0" smtClean="0"/>
              <a:t>，但期末報告的時候發現效果不佳 </a:t>
            </a:r>
            <a:r>
              <a:rPr lang="en-US" altLang="zh-TW" cap="none" dirty="0" smtClean="0"/>
              <a:t>(</a:t>
            </a:r>
            <a:r>
              <a:rPr lang="zh-TW" altLang="en-US" cap="none" dirty="0" smtClean="0"/>
              <a:t>線太密集，會重疊，看不出落點效果</a:t>
            </a:r>
            <a:r>
              <a:rPr lang="en-US" altLang="zh-TW" cap="none" dirty="0" smtClean="0"/>
              <a:t>)</a:t>
            </a:r>
            <a:r>
              <a:rPr lang="zh-TW" altLang="en-US" cap="none" dirty="0" smtClean="0"/>
              <a:t>，所以改為</a:t>
            </a:r>
            <a:r>
              <a:rPr lang="en-US" altLang="zh-TW" cap="none" dirty="0"/>
              <a:t>Heat map </a:t>
            </a:r>
            <a:r>
              <a:rPr lang="en-US" altLang="zh-TW" cap="none" dirty="0" smtClean="0"/>
              <a:t> (</a:t>
            </a:r>
            <a:r>
              <a:rPr lang="zh-TW" altLang="en-US" cap="none" dirty="0" smtClean="0"/>
              <a:t>用</a:t>
            </a:r>
            <a:r>
              <a:rPr lang="en-US" altLang="zh-TW" cap="none" dirty="0" smtClean="0"/>
              <a:t>dot</a:t>
            </a:r>
            <a:r>
              <a:rPr lang="zh-TW" altLang="en-US" cap="none" dirty="0" smtClean="0"/>
              <a:t>來表示</a:t>
            </a:r>
            <a:r>
              <a:rPr lang="en-US" altLang="zh-TW" cap="none" dirty="0" smtClean="0"/>
              <a:t>) </a:t>
            </a:r>
            <a:r>
              <a:rPr lang="zh-TW" altLang="en-US" cap="none" dirty="0" smtClean="0"/>
              <a:t>。</a:t>
            </a:r>
            <a:endParaRPr lang="en-US" altLang="zh-TW" cap="none" dirty="0" smtClean="0"/>
          </a:p>
          <a:p>
            <a:pPr lvl="1"/>
            <a:r>
              <a:rPr lang="zh-TW" altLang="en-US" cap="none" dirty="0" smtClean="0"/>
              <a:t>落點位置的疑惑</a:t>
            </a:r>
            <a:endParaRPr lang="en-US" altLang="zh-TW" cap="none" dirty="0" smtClean="0"/>
          </a:p>
          <a:p>
            <a:pPr marL="914400" lvl="2" indent="0">
              <a:buNone/>
            </a:pPr>
            <a:r>
              <a:rPr lang="zh-TW" altLang="en-US" cap="none" dirty="0" smtClean="0"/>
              <a:t>發現落點位置都沒有在內場（下方方格範圍），查看</a:t>
            </a:r>
            <a:r>
              <a:rPr lang="en-US" altLang="zh-TW" cap="none" dirty="0" smtClean="0"/>
              <a:t>yahoo</a:t>
            </a:r>
            <a:r>
              <a:rPr lang="zh-TW" altLang="en-US" cap="none" dirty="0" smtClean="0"/>
              <a:t>運動</a:t>
            </a:r>
            <a:r>
              <a:rPr lang="en-US" altLang="zh-TW" cap="none" dirty="0" smtClean="0"/>
              <a:t>MLB</a:t>
            </a:r>
            <a:r>
              <a:rPr lang="zh-TW" altLang="en-US" cap="none" dirty="0" smtClean="0"/>
              <a:t>資料發現落在內場的球通常為出局，所以我們資料沒有納入</a:t>
            </a:r>
            <a:r>
              <a:rPr lang="zh-TW" altLang="en-US" cap="none" dirty="0"/>
              <a:t>。</a:t>
            </a:r>
            <a:endParaRPr lang="en-US" altLang="zh-TW" cap="none" dirty="0" smtClean="0"/>
          </a:p>
          <a:p>
            <a:pPr lvl="1"/>
            <a:r>
              <a:rPr lang="zh-TW" altLang="en-US" cap="none" dirty="0" smtClean="0"/>
              <a:t>結論</a:t>
            </a:r>
            <a:endParaRPr lang="en-US" altLang="zh-TW" cap="none" dirty="0" smtClean="0"/>
          </a:p>
          <a:p>
            <a:pPr marL="914400" lvl="2" indent="0">
              <a:buNone/>
            </a:pPr>
            <a:r>
              <a:rPr lang="zh-TW" altLang="en-US" cap="none" dirty="0"/>
              <a:t>實</a:t>
            </a:r>
            <a:r>
              <a:rPr lang="zh-TW" altLang="en-US" cap="none" dirty="0" smtClean="0"/>
              <a:t>作過程中發現沒有官方</a:t>
            </a:r>
            <a:r>
              <a:rPr lang="en-US" altLang="zh-TW" cap="none" dirty="0" err="1"/>
              <a:t>x,y</a:t>
            </a:r>
            <a:r>
              <a:rPr lang="zh-TW" altLang="en-US" cap="none" dirty="0" smtClean="0"/>
              <a:t>座標實際圖或講解，結果呈現的正確性有待商榷，若想更進一步提高正確性，可能要參考有提供作法的相關研究。</a:t>
            </a: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7805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radar chart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 altLang="zh-TW" cap="none" dirty="0"/>
              <a:t>Goal </a:t>
            </a:r>
          </a:p>
          <a:p>
            <a:pPr lvl="1"/>
            <a:r>
              <a:rPr lang="en-US" altLang="zh-TW" cap="none" dirty="0" smtClean="0"/>
              <a:t>Each </a:t>
            </a:r>
            <a:r>
              <a:rPr lang="en-US" altLang="zh-TW" cap="none" dirty="0"/>
              <a:t>corner is </a:t>
            </a:r>
            <a:r>
              <a:rPr lang="en-US" altLang="zh-TW" cap="none" dirty="0" smtClean="0"/>
              <a:t>the ball </a:t>
            </a:r>
            <a:r>
              <a:rPr lang="en-US" altLang="zh-TW" cap="none" dirty="0"/>
              <a:t>style </a:t>
            </a:r>
            <a:endParaRPr lang="en-US" altLang="zh-TW" cap="none" dirty="0" smtClean="0"/>
          </a:p>
          <a:p>
            <a:pPr lvl="1"/>
            <a:r>
              <a:rPr lang="en-US" altLang="zh-TW" cap="none" dirty="0" smtClean="0"/>
              <a:t>Show the statistics</a:t>
            </a:r>
            <a:r>
              <a:rPr lang="zh-TW" altLang="en-US" cap="none" dirty="0" smtClean="0"/>
              <a:t> </a:t>
            </a:r>
            <a:r>
              <a:rPr lang="en-US" altLang="zh-TW" cap="none" dirty="0" smtClean="0"/>
              <a:t>for each players hitting on each ball style</a:t>
            </a:r>
            <a:endParaRPr lang="zh-TW" altLang="en-US" cap="none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3200" t="7571" r="26376" b="11425"/>
          <a:stretch/>
        </p:blipFill>
        <p:spPr>
          <a:xfrm>
            <a:off x="7234519" y="1756761"/>
            <a:ext cx="4215496" cy="34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491545" y="346249"/>
            <a:ext cx="7641543" cy="477010"/>
            <a:chOff x="1541649" y="383827"/>
            <a:chExt cx="7641543" cy="477010"/>
          </a:xfrm>
        </p:grpSpPr>
        <p:sp>
          <p:nvSpPr>
            <p:cNvPr id="4" name="文字方塊 3"/>
            <p:cNvSpPr txBox="1"/>
            <p:nvPr/>
          </p:nvSpPr>
          <p:spPr>
            <a:xfrm>
              <a:off x="1541649" y="396018"/>
              <a:ext cx="901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/>
                <a:t>A</a:t>
              </a:r>
              <a:r>
                <a:rPr kumimoji="1" lang="en-US" altLang="zh-TW" sz="2400" dirty="0" smtClean="0"/>
                <a:t>pril</a:t>
              </a:r>
              <a:endParaRPr kumimoji="1" lang="zh-TW" altLang="en-US" sz="2400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2758689" y="383828"/>
              <a:ext cx="728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 smtClean="0"/>
                <a:t>May</a:t>
              </a:r>
              <a:endParaRPr kumimoji="1" lang="zh-TW" altLang="en-US" sz="2400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913561" y="397028"/>
              <a:ext cx="760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 smtClean="0"/>
                <a:t>June</a:t>
              </a:r>
              <a:endParaRPr kumimoji="1" lang="zh-TW" altLang="en-US" sz="2400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056209" y="396018"/>
              <a:ext cx="6543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 smtClean="0"/>
                <a:t>July</a:t>
              </a:r>
              <a:endParaRPr kumimoji="1" lang="zh-TW" altLang="en-US" sz="24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093059" y="383828"/>
              <a:ext cx="1050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 smtClean="0"/>
                <a:t>August</a:t>
              </a:r>
              <a:endParaRPr kumimoji="1" lang="zh-TW" altLang="en-US" sz="24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525659" y="399172"/>
              <a:ext cx="7428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smtClean="0"/>
                <a:t>Sept</a:t>
              </a:r>
              <a:endParaRPr kumimoji="1" lang="zh-TW" altLang="en-US" sz="24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562509" y="383827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 smtClean="0"/>
                <a:t>Oct</a:t>
              </a:r>
              <a:endParaRPr kumimoji="1" lang="zh-TW" altLang="en-US" sz="2400" dirty="0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845915" y="1261905"/>
            <a:ext cx="30168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1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2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3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4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5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6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7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8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9</a:t>
            </a:r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0962" y="587855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inning</a:t>
            </a:r>
            <a:endParaRPr kumimoji="1"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1736647" y="1352811"/>
            <a:ext cx="175907" cy="1759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883574" y="1352811"/>
            <a:ext cx="175907" cy="17590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1732433" y="2950149"/>
            <a:ext cx="175907" cy="1759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1883572" y="2952779"/>
            <a:ext cx="175907" cy="1759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1732433" y="3552561"/>
            <a:ext cx="175907" cy="17590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883572" y="3555191"/>
            <a:ext cx="175907" cy="1759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1736645" y="1891468"/>
            <a:ext cx="175907" cy="17590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1883572" y="1891468"/>
            <a:ext cx="175907" cy="1759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1732433" y="2469630"/>
            <a:ext cx="175907" cy="17590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1869082" y="2470468"/>
            <a:ext cx="175907" cy="17590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1736645" y="4135502"/>
            <a:ext cx="175907" cy="1759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1883572" y="4135502"/>
            <a:ext cx="175907" cy="1759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1736645" y="4710553"/>
            <a:ext cx="175907" cy="1759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1883572" y="4710553"/>
            <a:ext cx="175907" cy="1759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1736645" y="5285604"/>
            <a:ext cx="175907" cy="1759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1883572" y="5285604"/>
            <a:ext cx="175907" cy="1759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1736645" y="5800062"/>
            <a:ext cx="175907" cy="1759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1883572" y="5800062"/>
            <a:ext cx="175907" cy="17590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718573" y="2645537"/>
            <a:ext cx="1519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TW" sz="7200" dirty="0" smtClean="0"/>
              <a:t>…</a:t>
            </a:r>
            <a:r>
              <a:rPr kumimoji="1" lang="en-US" altLang="zh-TW" sz="7200" dirty="0" smtClean="0"/>
              <a:t>...</a:t>
            </a:r>
            <a:endParaRPr kumimoji="1" lang="zh-TW" altLang="en-US" sz="7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0797436" y="1202833"/>
            <a:ext cx="193804" cy="1636508"/>
            <a:chOff x="10797436" y="1202833"/>
            <a:chExt cx="193804" cy="1636508"/>
          </a:xfrm>
        </p:grpSpPr>
        <p:sp>
          <p:nvSpPr>
            <p:cNvPr id="8" name="橢圓 7"/>
            <p:cNvSpPr/>
            <p:nvPr/>
          </p:nvSpPr>
          <p:spPr>
            <a:xfrm>
              <a:off x="10797436" y="1202833"/>
              <a:ext cx="193804" cy="19380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10797436" y="1554313"/>
              <a:ext cx="193804" cy="1938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10797436" y="1905793"/>
              <a:ext cx="193804" cy="19380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10797436" y="2275826"/>
              <a:ext cx="193804" cy="19380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10797436" y="2645537"/>
              <a:ext cx="193804" cy="193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0797436" y="3552561"/>
            <a:ext cx="193804" cy="1636508"/>
            <a:chOff x="11282603" y="1202833"/>
            <a:chExt cx="193804" cy="1636508"/>
          </a:xfrm>
        </p:grpSpPr>
        <p:sp>
          <p:nvSpPr>
            <p:cNvPr id="62" name="橢圓 61"/>
            <p:cNvSpPr/>
            <p:nvPr/>
          </p:nvSpPr>
          <p:spPr>
            <a:xfrm>
              <a:off x="11282603" y="1202833"/>
              <a:ext cx="193804" cy="19380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11282603" y="1554313"/>
              <a:ext cx="193804" cy="1938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11282603" y="1905793"/>
              <a:ext cx="193804" cy="1938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11282603" y="2275826"/>
              <a:ext cx="193804" cy="1938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11282603" y="2645537"/>
              <a:ext cx="193804" cy="193804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2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73784" y="209991"/>
            <a:ext cx="90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A</a:t>
            </a:r>
            <a:r>
              <a:rPr kumimoji="1" lang="en-US" altLang="zh-TW" sz="2400" dirty="0" smtClean="0"/>
              <a:t>pril</a:t>
            </a:r>
            <a:endParaRPr kumimoji="1" lang="zh-TW" altLang="en-US" sz="2400" dirty="0"/>
          </a:p>
        </p:txBody>
      </p:sp>
      <p:grpSp>
        <p:nvGrpSpPr>
          <p:cNvPr id="25" name="群組 24"/>
          <p:cNvGrpSpPr/>
          <p:nvPr/>
        </p:nvGrpSpPr>
        <p:grpSpPr>
          <a:xfrm>
            <a:off x="2616894" y="195001"/>
            <a:ext cx="6424503" cy="477010"/>
            <a:chOff x="2708585" y="346249"/>
            <a:chExt cx="6424503" cy="477010"/>
          </a:xfrm>
        </p:grpSpPr>
        <p:sp>
          <p:nvSpPr>
            <p:cNvPr id="5" name="文字方塊 4"/>
            <p:cNvSpPr txBox="1"/>
            <p:nvPr/>
          </p:nvSpPr>
          <p:spPr>
            <a:xfrm>
              <a:off x="2708585" y="346250"/>
              <a:ext cx="728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 smtClean="0">
                  <a:solidFill>
                    <a:schemeClr val="tx1">
                      <a:alpha val="20000"/>
                    </a:schemeClr>
                  </a:solidFill>
                </a:rPr>
                <a:t>May</a:t>
              </a:r>
              <a:endParaRPr kumimoji="1" lang="zh-TW" altLang="en-US" sz="24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863457" y="359450"/>
              <a:ext cx="760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 smtClean="0">
                  <a:solidFill>
                    <a:schemeClr val="tx1">
                      <a:alpha val="20000"/>
                    </a:schemeClr>
                  </a:solidFill>
                </a:rPr>
                <a:t>June</a:t>
              </a:r>
              <a:endParaRPr kumimoji="1" lang="zh-TW" altLang="en-US" sz="24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006105" y="358440"/>
              <a:ext cx="6543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 smtClean="0">
                  <a:solidFill>
                    <a:schemeClr val="tx1">
                      <a:alpha val="20000"/>
                    </a:schemeClr>
                  </a:solidFill>
                </a:rPr>
                <a:t>July</a:t>
              </a:r>
              <a:endParaRPr kumimoji="1" lang="zh-TW" altLang="en-US" sz="24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042955" y="346250"/>
              <a:ext cx="1050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 smtClean="0">
                  <a:solidFill>
                    <a:schemeClr val="tx1">
                      <a:alpha val="20000"/>
                    </a:schemeClr>
                  </a:solidFill>
                </a:rPr>
                <a:t>August</a:t>
              </a:r>
              <a:endParaRPr kumimoji="1" lang="zh-TW" altLang="en-US" sz="24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475555" y="361594"/>
              <a:ext cx="7428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smtClean="0">
                  <a:solidFill>
                    <a:schemeClr val="tx1">
                      <a:alpha val="20000"/>
                    </a:schemeClr>
                  </a:solidFill>
                </a:rPr>
                <a:t>Sept</a:t>
              </a:r>
              <a:endParaRPr kumimoji="1" lang="zh-TW" altLang="en-US" sz="24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512405" y="34624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 smtClean="0">
                  <a:solidFill>
                    <a:schemeClr val="tx1">
                      <a:alpha val="20000"/>
                    </a:schemeClr>
                  </a:solidFill>
                </a:rPr>
                <a:t>Oct</a:t>
              </a:r>
              <a:endParaRPr kumimoji="1" lang="zh-TW" altLang="en-US" sz="24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</p:grpSp>
      <p:sp>
        <p:nvSpPr>
          <p:cNvPr id="14" name="橢圓 13"/>
          <p:cNvSpPr/>
          <p:nvPr/>
        </p:nvSpPr>
        <p:spPr>
          <a:xfrm>
            <a:off x="1736647" y="1352811"/>
            <a:ext cx="175907" cy="1759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45915" y="1261905"/>
            <a:ext cx="30168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1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2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3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4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5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6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7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8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9</a:t>
            </a:r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0962" y="587855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inning</a:t>
            </a:r>
            <a:endParaRPr kumimoji="1"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1883574" y="1352811"/>
            <a:ext cx="175907" cy="1759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732434" y="1943893"/>
            <a:ext cx="175907" cy="1759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732433" y="2950149"/>
            <a:ext cx="175907" cy="1759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883570" y="4665018"/>
            <a:ext cx="175907" cy="1759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883573" y="2447021"/>
            <a:ext cx="175907" cy="1759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1883571" y="4126400"/>
            <a:ext cx="175907" cy="1759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1883572" y="2952779"/>
            <a:ext cx="175907" cy="1759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429092" y="88972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@CHC</a:t>
            </a:r>
            <a:endParaRPr kumimoji="1" lang="zh-TW" altLang="en-US" dirty="0"/>
          </a:p>
        </p:txBody>
      </p:sp>
      <p:grpSp>
        <p:nvGrpSpPr>
          <p:cNvPr id="30" name="群組 29"/>
          <p:cNvGrpSpPr/>
          <p:nvPr/>
        </p:nvGrpSpPr>
        <p:grpSpPr>
          <a:xfrm>
            <a:off x="1736647" y="1352811"/>
            <a:ext cx="322834" cy="175907"/>
            <a:chOff x="1736647" y="1352811"/>
            <a:chExt cx="322834" cy="175907"/>
          </a:xfrm>
        </p:grpSpPr>
        <p:sp>
          <p:nvSpPr>
            <p:cNvPr id="31" name="橢圓 30"/>
            <p:cNvSpPr/>
            <p:nvPr/>
          </p:nvSpPr>
          <p:spPr>
            <a:xfrm>
              <a:off x="1736647" y="1352811"/>
              <a:ext cx="175907" cy="1759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1883574" y="1352811"/>
              <a:ext cx="175907" cy="17590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299733" y="89997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@CHC</a:t>
            </a:r>
            <a:endParaRPr kumimoji="1"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2489885" y="1943893"/>
            <a:ext cx="322834" cy="175907"/>
            <a:chOff x="1736647" y="1352811"/>
            <a:chExt cx="322834" cy="175907"/>
          </a:xfrm>
        </p:grpSpPr>
        <p:sp>
          <p:nvSpPr>
            <p:cNvPr id="35" name="橢圓 34"/>
            <p:cNvSpPr/>
            <p:nvPr/>
          </p:nvSpPr>
          <p:spPr>
            <a:xfrm>
              <a:off x="1736647" y="1352811"/>
              <a:ext cx="175907" cy="1759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1883574" y="1352811"/>
              <a:ext cx="175907" cy="17590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7" name="橢圓 36"/>
          <p:cNvSpPr/>
          <p:nvPr/>
        </p:nvSpPr>
        <p:spPr>
          <a:xfrm>
            <a:off x="2636812" y="2447021"/>
            <a:ext cx="175907" cy="1759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2488464" y="2948970"/>
            <a:ext cx="175907" cy="1759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2490612" y="3574079"/>
            <a:ext cx="175907" cy="1759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2636812" y="5204181"/>
            <a:ext cx="175907" cy="1759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cxnSp>
        <p:nvCxnSpPr>
          <p:cNvPr id="42" name="直線接點 41"/>
          <p:cNvCxnSpPr/>
          <p:nvPr/>
        </p:nvCxnSpPr>
        <p:spPr>
          <a:xfrm flipV="1">
            <a:off x="2260009" y="976230"/>
            <a:ext cx="0" cy="4998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2260009" y="944532"/>
            <a:ext cx="0" cy="4998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V="1">
            <a:off x="3149357" y="944532"/>
            <a:ext cx="0" cy="4998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160654" y="88972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@CHC</a:t>
            </a:r>
            <a:endParaRPr kumimoji="1"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3470779" y="1943893"/>
            <a:ext cx="322834" cy="175907"/>
            <a:chOff x="1736647" y="1352811"/>
            <a:chExt cx="322834" cy="175907"/>
          </a:xfrm>
        </p:grpSpPr>
        <p:sp>
          <p:nvSpPr>
            <p:cNvPr id="48" name="橢圓 47"/>
            <p:cNvSpPr/>
            <p:nvPr/>
          </p:nvSpPr>
          <p:spPr>
            <a:xfrm>
              <a:off x="1736647" y="1352811"/>
              <a:ext cx="175907" cy="1759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1883574" y="1352811"/>
              <a:ext cx="175907" cy="17590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0" name="橢圓 49"/>
          <p:cNvSpPr/>
          <p:nvPr/>
        </p:nvSpPr>
        <p:spPr>
          <a:xfrm>
            <a:off x="3617278" y="1332562"/>
            <a:ext cx="175907" cy="1759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3617277" y="2948969"/>
            <a:ext cx="175907" cy="1759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3470778" y="4665018"/>
            <a:ext cx="175907" cy="1759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5006105" y="2622928"/>
            <a:ext cx="1519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TW" sz="7200" dirty="0" smtClean="0"/>
              <a:t>…</a:t>
            </a:r>
            <a:r>
              <a:rPr kumimoji="1" lang="en-US" altLang="zh-TW" sz="7200" dirty="0" smtClean="0"/>
              <a:t>...</a:t>
            </a:r>
            <a:endParaRPr kumimoji="1" lang="zh-TW" altLang="en-US" sz="72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715830" y="605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543419" y="608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470830" y="605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64150" y="605906"/>
            <a:ext cx="60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date</a:t>
            </a:r>
            <a:endParaRPr kumimoji="1"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67509" y="906427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opponent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/>
              <a:t>Heat map showing the locations of all hit </a:t>
            </a:r>
            <a:r>
              <a:rPr lang="en-US" altLang="zh-TW" dirty="0" smtClean="0"/>
              <a:t>ball</a:t>
            </a:r>
          </a:p>
          <a:p>
            <a:r>
              <a:rPr lang="en-US" altLang="zh-TW" dirty="0" smtClean="0"/>
              <a:t>radar </a:t>
            </a:r>
            <a:r>
              <a:rPr lang="en-US" altLang="zh-TW" dirty="0" smtClean="0"/>
              <a:t>chart</a:t>
            </a:r>
          </a:p>
          <a:p>
            <a:r>
              <a:rPr lang="en-US" altLang="zh-TW" dirty="0"/>
              <a:t>game viewer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75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867847"/>
          </a:xfrm>
        </p:spPr>
        <p:txBody>
          <a:bodyPr>
            <a:normAutofit/>
          </a:bodyPr>
          <a:lstStyle/>
          <a:p>
            <a:r>
              <a:rPr lang="en-US" altLang="zh-TW" cap="none" dirty="0"/>
              <a:t>Focus on </a:t>
            </a:r>
            <a:r>
              <a:rPr lang="en-US" altLang="zh-TW" cap="none" dirty="0" smtClean="0"/>
              <a:t>specific player</a:t>
            </a:r>
          </a:p>
          <a:p>
            <a:pPr lvl="1"/>
            <a:r>
              <a:rPr lang="en-US" altLang="zh-TW" cap="none" dirty="0"/>
              <a:t>Mike Trout .</a:t>
            </a:r>
            <a:r>
              <a:rPr lang="en-US" altLang="zh-TW" cap="none" dirty="0" smtClean="0"/>
              <a:t>LAA</a:t>
            </a:r>
          </a:p>
          <a:p>
            <a:pPr lvl="1"/>
            <a:r>
              <a:rPr lang="en-US" altLang="zh-TW" cap="none" dirty="0" smtClean="0"/>
              <a:t>Albert </a:t>
            </a:r>
            <a:r>
              <a:rPr lang="en-US" altLang="zh-TW" cap="none" dirty="0" err="1"/>
              <a:t>Pujols</a:t>
            </a:r>
            <a:r>
              <a:rPr lang="en-US" altLang="zh-TW" cap="none" dirty="0"/>
              <a:t> .LAA      </a:t>
            </a:r>
            <a:endParaRPr lang="en-US" altLang="zh-TW" cap="none" dirty="0" smtClean="0"/>
          </a:p>
          <a:p>
            <a:pPr lvl="1"/>
            <a:r>
              <a:rPr lang="en-US" altLang="zh-TW" cap="none" dirty="0" smtClean="0"/>
              <a:t>Kris </a:t>
            </a:r>
            <a:r>
              <a:rPr lang="en-US" altLang="zh-TW" cap="none" dirty="0"/>
              <a:t>Bryant .CHC    </a:t>
            </a:r>
            <a:endParaRPr lang="en-US" altLang="zh-TW" cap="none" dirty="0" smtClean="0"/>
          </a:p>
          <a:p>
            <a:pPr lvl="1"/>
            <a:r>
              <a:rPr lang="en-US" altLang="zh-TW" cap="none" dirty="0" smtClean="0"/>
              <a:t>Anthony </a:t>
            </a:r>
            <a:r>
              <a:rPr lang="en-US" altLang="zh-TW" cap="none" dirty="0"/>
              <a:t>Rizzo .CHC  </a:t>
            </a:r>
            <a:endParaRPr lang="en-US" altLang="zh-TW" cap="none" dirty="0" smtClean="0"/>
          </a:p>
          <a:p>
            <a:pPr lvl="1"/>
            <a:r>
              <a:rPr lang="en-US" altLang="zh-TW" cap="none" dirty="0" smtClean="0"/>
              <a:t>Mookie </a:t>
            </a:r>
            <a:r>
              <a:rPr lang="en-US" altLang="zh-TW" cap="none" dirty="0"/>
              <a:t>Betts .BOS    </a:t>
            </a:r>
            <a:endParaRPr lang="en-US" altLang="zh-TW" cap="none" dirty="0" smtClean="0"/>
          </a:p>
          <a:p>
            <a:pPr lvl="1"/>
            <a:r>
              <a:rPr lang="en-US" altLang="zh-TW" cap="none" dirty="0" smtClean="0"/>
              <a:t>David </a:t>
            </a:r>
            <a:r>
              <a:rPr lang="en-US" altLang="zh-TW" cap="none" dirty="0"/>
              <a:t>Ortiz .BOS</a:t>
            </a:r>
            <a:endParaRPr lang="en-US" altLang="zh-TW" cap="none" dirty="0" smtClean="0"/>
          </a:p>
          <a:p>
            <a:r>
              <a:rPr lang="en-US" altLang="zh-TW" cap="none" dirty="0" smtClean="0"/>
              <a:t>Time : 2016/4  - 2016/10</a:t>
            </a:r>
          </a:p>
          <a:p>
            <a:r>
              <a:rPr lang="en-US" altLang="zh-TW" cap="none" dirty="0"/>
              <a:t>Present information about </a:t>
            </a:r>
            <a:r>
              <a:rPr lang="en-US" altLang="zh-TW" cap="none" dirty="0" smtClean="0"/>
              <a:t>the player or his team</a:t>
            </a:r>
            <a:endParaRPr lang="en-US" altLang="zh-TW" cap="none" dirty="0"/>
          </a:p>
          <a:p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7376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Heat map showing the locations of all hit ball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 altLang="zh-TW" dirty="0" smtClean="0"/>
              <a:t>Reference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paper</a:t>
            </a:r>
          </a:p>
          <a:p>
            <a:pPr marL="457200" lvl="1" indent="0">
              <a:buNone/>
            </a:pPr>
            <a:r>
              <a:rPr lang="en-US" altLang="zh-TW" i="1" dirty="0"/>
              <a:t>Baseball4D: A Tool for Baseball Game Reconstruction &amp; </a:t>
            </a:r>
            <a:r>
              <a:rPr lang="en-US" altLang="zh-TW" i="1" dirty="0" smtClean="0"/>
              <a:t>Visualization</a:t>
            </a:r>
          </a:p>
          <a:p>
            <a:pPr lvl="1"/>
            <a:r>
              <a:rPr lang="en-US" altLang="zh-TW" cap="none" dirty="0" smtClean="0"/>
              <a:t>Authors </a:t>
            </a:r>
            <a:r>
              <a:rPr lang="en-US" altLang="zh-TW" cap="none" dirty="0"/>
              <a:t>: Carlos Dietrich, David Koop, </a:t>
            </a:r>
            <a:r>
              <a:rPr lang="en-US" altLang="zh-TW" cap="none" dirty="0" err="1"/>
              <a:t>Huy</a:t>
            </a:r>
            <a:r>
              <a:rPr lang="en-US" altLang="zh-TW" cap="none" dirty="0"/>
              <a:t> T. Vo, and Claudio T. Silva, IEEE </a:t>
            </a:r>
            <a:r>
              <a:rPr lang="en-US" altLang="zh-TW" cap="none" dirty="0" smtClean="0"/>
              <a:t>Fellow</a:t>
            </a:r>
          </a:p>
          <a:p>
            <a:pPr lvl="1"/>
            <a:r>
              <a:rPr lang="en-US" altLang="zh-TW" dirty="0" smtClean="0"/>
              <a:t>Visual </a:t>
            </a:r>
            <a:r>
              <a:rPr lang="en-US" altLang="zh-TW" dirty="0"/>
              <a:t>Analytics Science and Technology (VAST), 2014 IEEE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3074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Heat map showing the locations of all hit ball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 altLang="zh-TW" dirty="0" smtClean="0"/>
              <a:t>GOAL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Heat map</a:t>
            </a:r>
          </a:p>
          <a:p>
            <a:pPr lvl="1"/>
            <a:r>
              <a:rPr lang="en-US" altLang="zh-TW" cap="none" dirty="0" smtClean="0"/>
              <a:t>Showing the locations of all hit ball</a:t>
            </a:r>
          </a:p>
          <a:p>
            <a:pPr lvl="1"/>
            <a:r>
              <a:rPr lang="en-US" altLang="zh-TW" cap="none" dirty="0" smtClean="0"/>
              <a:t>Specific</a:t>
            </a:r>
            <a:r>
              <a:rPr lang="zh-TW" altLang="en-US" cap="none" dirty="0" smtClean="0"/>
              <a:t> </a:t>
            </a:r>
            <a:r>
              <a:rPr lang="en-US" altLang="zh-TW" cap="none" dirty="0"/>
              <a:t>Player Switchable</a:t>
            </a:r>
          </a:p>
          <a:p>
            <a:pPr lvl="1"/>
            <a:endParaRPr lang="en-US" altLang="zh-TW" cap="none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236" y="1660086"/>
            <a:ext cx="4627265" cy="38591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99053" y="4029491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Reference Graph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Heat map showing the locations of all hit ball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 altLang="zh-TW" cap="none" dirty="0"/>
              <a:t>Data </a:t>
            </a:r>
            <a:r>
              <a:rPr lang="en-US" altLang="zh-TW" cap="none" dirty="0" smtClean="0"/>
              <a:t>collection</a:t>
            </a:r>
          </a:p>
          <a:p>
            <a:pPr lvl="1"/>
            <a:r>
              <a:rPr lang="en-US" altLang="zh-TW" cap="none" dirty="0" smtClean="0"/>
              <a:t>Parser </a:t>
            </a:r>
            <a:r>
              <a:rPr lang="en-US" altLang="zh-TW" cap="none" dirty="0"/>
              <a:t>the website : </a:t>
            </a:r>
            <a:r>
              <a:rPr lang="en-US" altLang="zh-TW" cap="none" dirty="0">
                <a:hlinkClick r:id="rId2"/>
              </a:rPr>
              <a:t>http://gd2.mlb.com/components/game/mlb</a:t>
            </a:r>
            <a:r>
              <a:rPr lang="en-US" altLang="zh-TW" cap="none" dirty="0" smtClean="0">
                <a:hlinkClick r:id="rId2"/>
              </a:rPr>
              <a:t>/</a:t>
            </a:r>
            <a:endParaRPr lang="en-US" altLang="zh-TW" cap="none" dirty="0" smtClean="0"/>
          </a:p>
          <a:p>
            <a:pPr lvl="1"/>
            <a:r>
              <a:rPr lang="en-US" altLang="zh-TW" cap="none" dirty="0" smtClean="0"/>
              <a:t>Get all </a:t>
            </a:r>
            <a:r>
              <a:rPr lang="en-US" altLang="zh-TW" cap="none" dirty="0"/>
              <a:t>specific</a:t>
            </a:r>
            <a:r>
              <a:rPr lang="en-US" altLang="zh-TW" cap="none" dirty="0" smtClean="0"/>
              <a:t> team gameplay data </a:t>
            </a:r>
            <a:endParaRPr lang="zh-TW" altLang="en-US" cap="none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40"/>
          <a:stretch/>
        </p:blipFill>
        <p:spPr>
          <a:xfrm>
            <a:off x="1438018" y="3347218"/>
            <a:ext cx="8621328" cy="21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Heat map showing the locations of all hit ball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 altLang="zh-TW" cap="none" dirty="0"/>
              <a:t>Data </a:t>
            </a:r>
            <a:r>
              <a:rPr lang="en-US" altLang="zh-TW" cap="none" dirty="0" smtClean="0"/>
              <a:t>collection</a:t>
            </a:r>
          </a:p>
          <a:p>
            <a:pPr lvl="1"/>
            <a:r>
              <a:rPr lang="en-US" altLang="zh-TW" cap="none" dirty="0" smtClean="0"/>
              <a:t>Get all </a:t>
            </a:r>
            <a:r>
              <a:rPr lang="en-US" altLang="zh-TW" cap="none" dirty="0"/>
              <a:t>specific</a:t>
            </a:r>
            <a:r>
              <a:rPr lang="en-US" altLang="zh-TW" cap="none" dirty="0" smtClean="0"/>
              <a:t> player hit data </a:t>
            </a:r>
          </a:p>
          <a:p>
            <a:pPr lvl="2"/>
            <a:r>
              <a:rPr lang="en-US" altLang="zh-TW" cap="none" dirty="0"/>
              <a:t>des   x   y   </a:t>
            </a:r>
            <a:r>
              <a:rPr lang="en-US" altLang="zh-TW" cap="none" dirty="0" smtClean="0"/>
              <a:t>( condition : type=“H” ) </a:t>
            </a:r>
            <a:endParaRPr lang="zh-TW" altLang="en-US" cap="none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51" y="3221635"/>
            <a:ext cx="776395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Heat map showing the locations of all hit ball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 altLang="zh-TW" cap="none" dirty="0"/>
              <a:t>Data </a:t>
            </a:r>
            <a:r>
              <a:rPr lang="en-US" altLang="zh-TW" cap="none" dirty="0" smtClean="0"/>
              <a:t>collection</a:t>
            </a:r>
          </a:p>
          <a:p>
            <a:pPr lvl="1"/>
            <a:r>
              <a:rPr lang="en-US" altLang="zh-TW" cap="none" dirty="0" smtClean="0"/>
              <a:t>Using Python</a:t>
            </a:r>
          </a:p>
          <a:p>
            <a:pPr lvl="2"/>
            <a:r>
              <a:rPr lang="en-US" altLang="zh-TW" cap="none" dirty="0"/>
              <a:t>import urllib2</a:t>
            </a:r>
          </a:p>
          <a:p>
            <a:pPr lvl="2"/>
            <a:r>
              <a:rPr lang="en-US" altLang="zh-TW" cap="none" dirty="0"/>
              <a:t>from </a:t>
            </a:r>
            <a:r>
              <a:rPr lang="en-US" altLang="zh-TW" cap="none" dirty="0" err="1"/>
              <a:t>lxml</a:t>
            </a:r>
            <a:r>
              <a:rPr lang="en-US" altLang="zh-TW" cap="none" dirty="0"/>
              <a:t> import </a:t>
            </a:r>
            <a:r>
              <a:rPr lang="en-US" altLang="zh-TW" cap="none" dirty="0" err="1"/>
              <a:t>etree</a:t>
            </a:r>
            <a:endParaRPr lang="en-US" altLang="zh-TW" cap="none" dirty="0" smtClean="0"/>
          </a:p>
          <a:p>
            <a:pPr lvl="2"/>
            <a:r>
              <a:rPr lang="zh-TW" altLang="en-US" cap="none" dirty="0" smtClean="0"/>
              <a:t>取得</a:t>
            </a:r>
            <a:r>
              <a:rPr lang="en-US" altLang="zh-TW" cap="none" dirty="0" smtClean="0"/>
              <a:t>html</a:t>
            </a:r>
            <a:r>
              <a:rPr lang="zh-TW" altLang="en-US" cap="none" dirty="0" smtClean="0"/>
              <a:t>全部內文 </a:t>
            </a:r>
            <a:r>
              <a:rPr lang="en-US" altLang="zh-TW" cap="none" dirty="0" smtClean="0"/>
              <a:t>(page)</a:t>
            </a:r>
            <a:endParaRPr lang="zh-TW" altLang="en-US" cap="none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31" y="4073576"/>
            <a:ext cx="9476443" cy="12021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22075" y="4176584"/>
            <a:ext cx="1359243" cy="3579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812076" y="4176584"/>
            <a:ext cx="1359243" cy="3579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48124" y="3807252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F0"/>
                </a:solidFill>
              </a:rPr>
              <a:t>月份 </a:t>
            </a:r>
            <a:r>
              <a:rPr lang="en-US" altLang="zh-TW" dirty="0" smtClean="0">
                <a:solidFill>
                  <a:srgbClr val="00B0F0"/>
                </a:solidFill>
              </a:rPr>
              <a:t>(</a:t>
            </a:r>
            <a:r>
              <a:rPr lang="zh-TW" altLang="en-US" dirty="0" smtClean="0">
                <a:solidFill>
                  <a:srgbClr val="00B0F0"/>
                </a:solidFill>
              </a:rPr>
              <a:t> 例 </a:t>
            </a:r>
            <a:r>
              <a:rPr lang="en-US" altLang="zh-TW" dirty="0" smtClean="0">
                <a:solidFill>
                  <a:srgbClr val="00B0F0"/>
                </a:solidFill>
              </a:rPr>
              <a:t>:</a:t>
            </a:r>
            <a:r>
              <a:rPr lang="zh-TW" altLang="en-US" dirty="0" smtClean="0">
                <a:solidFill>
                  <a:srgbClr val="00B0F0"/>
                </a:solidFill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05</a:t>
            </a:r>
            <a:r>
              <a:rPr lang="zh-TW" altLang="en-US" dirty="0" smtClean="0">
                <a:solidFill>
                  <a:srgbClr val="00B0F0"/>
                </a:solidFill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)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26037" y="3808623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</a:rPr>
              <a:t>日</a:t>
            </a:r>
            <a:r>
              <a:rPr lang="zh-TW" altLang="en-US" dirty="0">
                <a:solidFill>
                  <a:srgbClr val="FFC000"/>
                </a:solidFill>
              </a:rPr>
              <a:t>期</a:t>
            </a:r>
            <a:r>
              <a:rPr lang="zh-TW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(</a:t>
            </a:r>
            <a:r>
              <a:rPr lang="zh-TW" altLang="en-US" dirty="0" smtClean="0">
                <a:solidFill>
                  <a:srgbClr val="FFC000"/>
                </a:solidFill>
              </a:rPr>
              <a:t> 例 </a:t>
            </a:r>
            <a:r>
              <a:rPr lang="en-US" altLang="zh-TW" dirty="0" smtClean="0">
                <a:solidFill>
                  <a:srgbClr val="FFC000"/>
                </a:solidFill>
              </a:rPr>
              <a:t>:</a:t>
            </a:r>
            <a:r>
              <a:rPr lang="zh-TW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04</a:t>
            </a:r>
            <a:r>
              <a:rPr lang="zh-TW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Heat map showing the locations of all hit ball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 altLang="zh-TW" cap="none" dirty="0"/>
              <a:t>Data </a:t>
            </a:r>
            <a:r>
              <a:rPr lang="en-US" altLang="zh-TW" cap="none" dirty="0" smtClean="0"/>
              <a:t>collection</a:t>
            </a:r>
          </a:p>
          <a:p>
            <a:pPr lvl="1"/>
            <a:r>
              <a:rPr lang="en-US" altLang="zh-TW" cap="none" dirty="0" smtClean="0"/>
              <a:t>Using Python</a:t>
            </a:r>
          </a:p>
          <a:p>
            <a:pPr lvl="2"/>
            <a:r>
              <a:rPr lang="zh-TW" altLang="en-US" cap="none" dirty="0" smtClean="0"/>
              <a:t>找到我們需要的球隊的比賽的</a:t>
            </a:r>
            <a:r>
              <a:rPr lang="en-US" altLang="zh-TW" cap="none" dirty="0" smtClean="0"/>
              <a:t>inning_hit.xml</a:t>
            </a:r>
          </a:p>
          <a:p>
            <a:pPr lvl="2"/>
            <a:r>
              <a:rPr lang="zh-TW" altLang="en-US" cap="none" dirty="0" smtClean="0"/>
              <a:t>例</a:t>
            </a:r>
            <a:r>
              <a:rPr lang="zh-TW" altLang="en-US" cap="none" dirty="0"/>
              <a:t>外</a:t>
            </a:r>
            <a:r>
              <a:rPr lang="zh-TW" altLang="en-US" cap="none" dirty="0" smtClean="0"/>
              <a:t>處理 </a:t>
            </a:r>
            <a:r>
              <a:rPr lang="en-US" altLang="zh-TW" cap="none" dirty="0" smtClean="0"/>
              <a:t>:</a:t>
            </a:r>
            <a:r>
              <a:rPr lang="zh-TW" altLang="en-US" cap="none" dirty="0" smtClean="0"/>
              <a:t> 若該場比賽不存在</a:t>
            </a:r>
            <a:r>
              <a:rPr lang="en-US" altLang="zh-TW" cap="none" dirty="0" smtClean="0"/>
              <a:t>inning_hit.xml</a:t>
            </a:r>
            <a:r>
              <a:rPr lang="zh-TW" altLang="en-US" cap="none" dirty="0" smtClean="0"/>
              <a:t>檔案，則跳過不處理</a:t>
            </a:r>
            <a:endParaRPr lang="en-US" altLang="zh-TW" cap="none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14" y="3718990"/>
            <a:ext cx="657316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主要賽事</Template>
  <TotalTime>129</TotalTime>
  <Words>657</Words>
  <Application>Microsoft Office PowerPoint</Application>
  <PresentationFormat>寬螢幕</PresentationFormat>
  <Paragraphs>148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新細明體</vt:lpstr>
      <vt:lpstr>Arial</vt:lpstr>
      <vt:lpstr>Impact</vt:lpstr>
      <vt:lpstr>主要賽事</vt:lpstr>
      <vt:lpstr>Information Visualization Final project MLB visualization</vt:lpstr>
      <vt:lpstr>outline</vt:lpstr>
      <vt:lpstr>Introduction</vt:lpstr>
      <vt:lpstr>Heat map showing the locations of all hit ball</vt:lpstr>
      <vt:lpstr>Heat map showing the locations of all hit ball</vt:lpstr>
      <vt:lpstr>Heat map showing the locations of all hit ball</vt:lpstr>
      <vt:lpstr>Heat map showing the locations of all hit ball</vt:lpstr>
      <vt:lpstr>Heat map showing the locations of all hit ball</vt:lpstr>
      <vt:lpstr>Heat map showing the locations of all hit ball</vt:lpstr>
      <vt:lpstr>Heat map showing the locations of all hit ball</vt:lpstr>
      <vt:lpstr>Heat map showing the locations of all hit ball</vt:lpstr>
      <vt:lpstr>Heat map showing the locations of all hit ball</vt:lpstr>
      <vt:lpstr>Heat map showing the locations of all hit ball</vt:lpstr>
      <vt:lpstr>radar chart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Visualization Final project MLB visualization</dc:title>
  <dc:creator>Sandy</dc:creator>
  <cp:lastModifiedBy>Sandy</cp:lastModifiedBy>
  <cp:revision>36</cp:revision>
  <dcterms:created xsi:type="dcterms:W3CDTF">2017-06-21T04:58:48Z</dcterms:created>
  <dcterms:modified xsi:type="dcterms:W3CDTF">2017-06-30T06:24:22Z</dcterms:modified>
</cp:coreProperties>
</file>