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99" r:id="rId3"/>
    <p:sldId id="308" r:id="rId4"/>
    <p:sldId id="268" r:id="rId5"/>
    <p:sldId id="294" r:id="rId6"/>
    <p:sldId id="295" r:id="rId7"/>
    <p:sldId id="304" r:id="rId8"/>
    <p:sldId id="300" r:id="rId9"/>
    <p:sldId id="309" r:id="rId10"/>
    <p:sldId id="302" r:id="rId11"/>
    <p:sldId id="285" r:id="rId12"/>
    <p:sldId id="310" r:id="rId13"/>
    <p:sldId id="311" r:id="rId14"/>
    <p:sldId id="314" r:id="rId15"/>
    <p:sldId id="318" r:id="rId16"/>
    <p:sldId id="312" r:id="rId17"/>
    <p:sldId id="313" r:id="rId18"/>
    <p:sldId id="315" r:id="rId19"/>
    <p:sldId id="316" r:id="rId20"/>
    <p:sldId id="317" r:id="rId21"/>
    <p:sldId id="319" r:id="rId22"/>
    <p:sldId id="293" r:id="rId23"/>
    <p:sldId id="306" r:id="rId24"/>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93BC"/>
    <a:srgbClr val="003399"/>
    <a:srgbClr val="0099FF"/>
    <a:srgbClr val="99CCFF"/>
    <a:srgbClr val="5F5F5F"/>
    <a:srgbClr val="FF0000"/>
    <a:srgbClr val="8D8D8D"/>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6" autoAdjust="0"/>
    <p:restoredTop sz="94660"/>
  </p:normalViewPr>
  <p:slideViewPr>
    <p:cSldViewPr>
      <p:cViewPr varScale="1">
        <p:scale>
          <a:sx n="92" d="100"/>
          <a:sy n="92" d="100"/>
        </p:scale>
        <p:origin x="-76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4881753"/>
            <a:ext cx="3002280" cy="205740"/>
          </a:xfrm>
        </p:spPr>
        <p:txBody>
          <a:bodyPr vert="horz" rtlCol="0"/>
          <a:lstStyle>
            <a:extLst/>
          </a:lstStyle>
          <a:p>
            <a:pPr>
              <a:defRPr/>
            </a:pPr>
            <a:endParaRPr lang="en-US"/>
          </a:p>
        </p:txBody>
      </p:sp>
      <p:sp>
        <p:nvSpPr>
          <p:cNvPr id="11" name="Slide Number Placeholder 10"/>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pPr>
              <a:defRPr/>
            </a:pPr>
            <a:fld id="{CD072653-E14F-49EE-BFD2-40AEAA11B831}" type="slidenum">
              <a:rPr lang="en-US" smtClean="0"/>
              <a:pPr>
                <a:defRPr/>
              </a:pPr>
              <a:t>‹#›</a:t>
            </a:fld>
            <a:endParaRPr lang="en-US"/>
          </a:p>
        </p:txBody>
      </p:sp>
      <p:sp>
        <p:nvSpPr>
          <p:cNvPr id="12" name="Footer Placeholder 11"/>
          <p:cNvSpPr>
            <a:spLocks noGrp="1"/>
          </p:cNvSpPr>
          <p:nvPr>
            <p:ph type="ftr" sz="quarter" idx="12"/>
          </p:nvPr>
        </p:nvSpPr>
        <p:spPr>
          <a:xfrm>
            <a:off x="1600200" y="4881753"/>
            <a:ext cx="3907464" cy="205740"/>
          </a:xfrm>
        </p:spPr>
        <p:txBody>
          <a:bodyPr vert="horz" rtlCol="0"/>
          <a:lstStyle>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85FAB1D-877E-4343-A85C-2C3834457B6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03D00D6-D5FA-4C2D-9DF1-5FDDB978D43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19400" y="457200"/>
            <a:ext cx="60960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819400" y="1485900"/>
            <a:ext cx="6096000" cy="3086100"/>
          </a:xfrm>
        </p:spPr>
        <p:txBody>
          <a:bodyPr/>
          <a:lstStyle/>
          <a:p>
            <a:endParaRPr lang="en-US"/>
          </a:p>
        </p:txBody>
      </p:sp>
      <p:sp>
        <p:nvSpPr>
          <p:cNvPr id="4" name="Date Placeholder 3"/>
          <p:cNvSpPr>
            <a:spLocks noGrp="1"/>
          </p:cNvSpPr>
          <p:nvPr>
            <p:ph type="dt" sz="half" idx="10"/>
          </p:nvPr>
        </p:nvSpPr>
        <p:spPr>
          <a:xfrm>
            <a:off x="304800" y="4686300"/>
            <a:ext cx="1905000" cy="342900"/>
          </a:xfrm>
        </p:spPr>
        <p:txBody>
          <a:bodyPr/>
          <a:lstStyle>
            <a:lvl1pPr>
              <a:defRPr/>
            </a:lvl1pPr>
          </a:lstStyle>
          <a:p>
            <a:endParaRPr lang="en-US"/>
          </a:p>
        </p:txBody>
      </p:sp>
      <p:sp>
        <p:nvSpPr>
          <p:cNvPr id="5" name="Footer Placeholder 4"/>
          <p:cNvSpPr>
            <a:spLocks noGrp="1"/>
          </p:cNvSpPr>
          <p:nvPr>
            <p:ph type="ftr" sz="quarter" idx="11"/>
          </p:nvPr>
        </p:nvSpPr>
        <p:spPr>
          <a:xfrm>
            <a:off x="3581400" y="4686300"/>
            <a:ext cx="2895600" cy="342900"/>
          </a:xfrm>
        </p:spPr>
        <p:txBody>
          <a:bodyPr/>
          <a:lstStyle>
            <a:lvl1pPr>
              <a:defRPr/>
            </a:lvl1pPr>
          </a:lstStyle>
          <a:p>
            <a:r>
              <a:rPr lang="en-US"/>
              <a:t>Departmet of Informatics, Univeristy of Huddersfield</a:t>
            </a:r>
          </a:p>
        </p:txBody>
      </p:sp>
      <p:sp>
        <p:nvSpPr>
          <p:cNvPr id="6" name="Slide Number Placeholder 5"/>
          <p:cNvSpPr>
            <a:spLocks noGrp="1"/>
          </p:cNvSpPr>
          <p:nvPr>
            <p:ph type="sldNum" sz="quarter" idx="12"/>
          </p:nvPr>
        </p:nvSpPr>
        <p:spPr>
          <a:xfrm>
            <a:off x="7010400" y="4686300"/>
            <a:ext cx="1905000" cy="342900"/>
          </a:xfrm>
        </p:spPr>
        <p:txBody>
          <a:bodyPr/>
          <a:lstStyle>
            <a:lvl1pPr>
              <a:defRPr/>
            </a:lvl1pPr>
          </a:lstStyle>
          <a:p>
            <a:fld id="{D370DB6B-8F46-4485-8DAB-C3849F3553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441EB7F-8FBF-463E-B7BB-1C9BA91F2A6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4885253"/>
            <a:ext cx="3002280" cy="205740"/>
          </a:xfrm>
        </p:spPr>
        <p:txBody>
          <a:bodyPr vert="horz" rtlCol="0"/>
          <a:lstStyle>
            <a:extLst/>
          </a:lstStyle>
          <a:p>
            <a:pPr>
              <a:defRPr/>
            </a:pPr>
            <a:endParaRPr lang="en-US"/>
          </a:p>
        </p:txBody>
      </p:sp>
      <p:sp>
        <p:nvSpPr>
          <p:cNvPr id="9" name="Slide Number Placeholder 8"/>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pPr>
              <a:defRPr/>
            </a:pPr>
            <a:fld id="{9F3ED106-B965-4653-830B-2DD72B9F49D0}" type="slidenum">
              <a:rPr lang="en-US" smtClean="0"/>
              <a:pPr>
                <a:defRPr/>
              </a:pPr>
              <a:t>‹#›</a:t>
            </a:fld>
            <a:endParaRPr lang="en-US"/>
          </a:p>
        </p:txBody>
      </p:sp>
      <p:sp>
        <p:nvSpPr>
          <p:cNvPr id="10" name="Footer Placeholder 9"/>
          <p:cNvSpPr>
            <a:spLocks noGrp="1"/>
          </p:cNvSpPr>
          <p:nvPr>
            <p:ph type="ftr" sz="quarter" idx="12"/>
          </p:nvPr>
        </p:nvSpPr>
        <p:spPr>
          <a:xfrm>
            <a:off x="1600200" y="4885253"/>
            <a:ext cx="3907464" cy="205740"/>
          </a:xfrm>
        </p:spPr>
        <p:txBody>
          <a:bodyPr vert="horz" rtlCol="0"/>
          <a:lstStyle>
            <a:extLst/>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a:xfrm>
            <a:off x="8641080" y="4885926"/>
            <a:ext cx="464288" cy="205740"/>
          </a:xfrm>
        </p:spPr>
        <p:txBody>
          <a:bodyPr/>
          <a:lstStyle>
            <a:extLst/>
          </a:lstStyle>
          <a:p>
            <a:pPr>
              <a:defRPr/>
            </a:pPr>
            <a:fld id="{6B3D5D3A-5006-430F-B4C0-A92F151E2654}" type="slidenum">
              <a:rPr lang="en-US" smtClean="0"/>
              <a:pPr>
                <a:defRPr/>
              </a:pPr>
              <a:t>‹#›</a:t>
            </a:fld>
            <a:endParaRPr lang="en-US"/>
          </a:p>
        </p:txBody>
      </p:sp>
      <p:sp>
        <p:nvSpPr>
          <p:cNvPr id="10" name="Rectangle 9"/>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188961"/>
            <a:ext cx="8229600"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a:xfrm>
            <a:off x="8641080" y="4885926"/>
            <a:ext cx="464288" cy="205740"/>
          </a:xfrm>
        </p:spPr>
        <p:txBody>
          <a:bodyPr/>
          <a:lstStyle>
            <a:extLst/>
          </a:lstStyle>
          <a:p>
            <a:pPr>
              <a:defRPr/>
            </a:pPr>
            <a:fld id="{8E5259E0-7188-4622-8A53-5F74FE4F7E1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14"/>
            <a:ext cx="8229600"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8E164B80-61B2-4D8D-AE22-D801AEE1FF1B}" type="slidenum">
              <a:rPr lang="en-US" smtClean="0"/>
              <a:pPr>
                <a:defRPr/>
              </a:pPr>
              <a:t>‹#›</a:t>
            </a:fld>
            <a:endParaRPr lang="en-US"/>
          </a:p>
        </p:txBody>
      </p:sp>
      <p:sp>
        <p:nvSpPr>
          <p:cNvPr id="7" name="Rectangle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A1BC5B84-5CCE-4DA6-BCA1-B0846438FE5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228600"/>
            <a:ext cx="3931920" cy="5715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4885253"/>
            <a:ext cx="3002280" cy="205740"/>
          </a:xfrm>
        </p:spPr>
        <p:txBody>
          <a:bodyPr vert="horz" rtlCol="0"/>
          <a:lstStyle>
            <a:extLst/>
          </a:lstStyle>
          <a:p>
            <a:pPr>
              <a:defRPr/>
            </a:pPr>
            <a:endParaRPr lang="en-US"/>
          </a:p>
        </p:txBody>
      </p:sp>
      <p:sp>
        <p:nvSpPr>
          <p:cNvPr id="10" name="Slide Number Placeholder 9"/>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pPr>
              <a:defRPr/>
            </a:pPr>
            <a:fld id="{FD0B1CDB-BD02-4CBA-BAB0-BCD1F958216A}" type="slidenum">
              <a:rPr lang="en-US" smtClean="0"/>
              <a:pPr>
                <a:defRPr/>
              </a:pPr>
              <a:t>‹#›</a:t>
            </a:fld>
            <a:endParaRPr lang="en-US"/>
          </a:p>
        </p:txBody>
      </p:sp>
      <p:sp>
        <p:nvSpPr>
          <p:cNvPr id="11" name="Footer Placeholder 10"/>
          <p:cNvSpPr>
            <a:spLocks noGrp="1"/>
          </p:cNvSpPr>
          <p:nvPr>
            <p:ph type="ftr" sz="quarter" idx="12"/>
          </p:nvPr>
        </p:nvSpPr>
        <p:spPr>
          <a:xfrm>
            <a:off x="1600200" y="4885253"/>
            <a:ext cx="3907464" cy="205740"/>
          </a:xfrm>
        </p:spPr>
        <p:txBody>
          <a:bodyPr vert="horz" rtlCol="0"/>
          <a:lstStyle>
            <a:extLst/>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3543300"/>
            <a:ext cx="5486400" cy="498402"/>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4881753"/>
            <a:ext cx="3002280" cy="205740"/>
          </a:xfrm>
        </p:spPr>
        <p:txBody>
          <a:bodyPr vert="horz" rtlCol="0"/>
          <a:lstStyle>
            <a:extLst/>
          </a:lstStyle>
          <a:p>
            <a:pPr>
              <a:defRPr/>
            </a:pPr>
            <a:endParaRPr lang="en-US"/>
          </a:p>
        </p:txBody>
      </p:sp>
      <p:sp>
        <p:nvSpPr>
          <p:cNvPr id="9" name="Slide Number Placeholder 8"/>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pPr>
              <a:defRPr/>
            </a:pPr>
            <a:fld id="{888CDD87-23C3-4309-833A-3DFD540356C8}" type="slidenum">
              <a:rPr lang="en-US" smtClean="0"/>
              <a:pPr>
                <a:defRPr/>
              </a:pPr>
              <a:t>‹#›</a:t>
            </a:fld>
            <a:endParaRPr lang="en-US"/>
          </a:p>
        </p:txBody>
      </p:sp>
      <p:sp>
        <p:nvSpPr>
          <p:cNvPr id="10" name="Footer Placeholder 9"/>
          <p:cNvSpPr>
            <a:spLocks noGrp="1"/>
          </p:cNvSpPr>
          <p:nvPr>
            <p:ph type="ftr" sz="quarter" idx="12"/>
          </p:nvPr>
        </p:nvSpPr>
        <p:spPr>
          <a:xfrm>
            <a:off x="1600200" y="4881753"/>
            <a:ext cx="3907464" cy="205740"/>
          </a:xfrm>
        </p:spPr>
        <p:txBody>
          <a:bodyPr vert="horz" rtlCol="0"/>
          <a:lstStyle>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pPr>
              <a:defRPr/>
            </a:pPr>
            <a:endParaRPr lang="en-US"/>
          </a:p>
        </p:txBody>
      </p:sp>
      <p:sp>
        <p:nvSpPr>
          <p:cNvPr id="14" name="Date Placeholder 13"/>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n-US"/>
          </a:p>
        </p:txBody>
      </p:sp>
      <p:sp>
        <p:nvSpPr>
          <p:cNvPr id="23" name="Slide Number Placeholder 22"/>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defRPr/>
            </a:pPr>
            <a:fld id="{28CED0A9-E560-475F-BF5E-5B134222B24F}" type="slidenum">
              <a:rPr lang="en-US" smtClean="0"/>
              <a:pPr>
                <a:defRPr/>
              </a:pPr>
              <a:t>‹#›</a:t>
            </a:fld>
            <a:endParaRPr lang="en-US"/>
          </a:p>
        </p:txBody>
      </p:sp>
      <p:sp>
        <p:nvSpPr>
          <p:cNvPr id="22" name="Title Placeholder 21"/>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34678"/>
            <a:ext cx="8229600" cy="339471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438150"/>
            <a:ext cx="8534400" cy="1447800"/>
          </a:xfrm>
        </p:spPr>
        <p:txBody>
          <a:bodyPr>
            <a:normAutofit fontScale="90000"/>
          </a:bodyPr>
          <a:lstStyle/>
          <a:p>
            <a:pPr algn="ctr" eaLnBrk="1" hangingPunct="1">
              <a:defRPr/>
            </a:pPr>
            <a:r>
              <a:rPr lang="en-US" b="1" dirty="0" smtClean="0">
                <a:solidFill>
                  <a:schemeClr val="bg1"/>
                </a:solidFill>
                <a:latin typeface="Times New Roman" pitchFamily="18" charset="0"/>
                <a:cs typeface="Times New Roman" pitchFamily="18" charset="0"/>
              </a:rPr>
              <a:t>A Machine Learning Approach To Web-Page Content Extraction </a:t>
            </a:r>
          </a:p>
        </p:txBody>
      </p:sp>
      <p:sp>
        <p:nvSpPr>
          <p:cNvPr id="2051" name="Rectangle 3"/>
          <p:cNvSpPr>
            <a:spLocks noGrp="1" noChangeArrowheads="1"/>
          </p:cNvSpPr>
          <p:nvPr>
            <p:ph type="subTitle" idx="1"/>
          </p:nvPr>
        </p:nvSpPr>
        <p:spPr>
          <a:xfrm>
            <a:off x="381000" y="2628900"/>
            <a:ext cx="8153400" cy="1104900"/>
          </a:xfrm>
        </p:spPr>
        <p:txBody>
          <a:bodyPr>
            <a:normAutofit/>
          </a:bodyPr>
          <a:lstStyle/>
          <a:p>
            <a:pPr algn="ctr" eaLnBrk="1" hangingPunct="1">
              <a:lnSpc>
                <a:spcPct val="80000"/>
              </a:lnSpc>
            </a:pPr>
            <a:r>
              <a:rPr lang="en-US" sz="2200" b="1" dirty="0" smtClean="0">
                <a:solidFill>
                  <a:schemeClr val="tx1"/>
                </a:solidFill>
                <a:latin typeface="Times New Roman" pitchFamily="18" charset="0"/>
                <a:cs typeface="Times New Roman" pitchFamily="18" charset="0"/>
              </a:rPr>
              <a:t>PRESENTED BY:</a:t>
            </a:r>
            <a:br>
              <a:rPr lang="en-US" sz="2200" b="1" dirty="0" smtClean="0">
                <a:solidFill>
                  <a:schemeClr val="tx1"/>
                </a:solidFill>
                <a:latin typeface="Times New Roman" pitchFamily="18" charset="0"/>
                <a:cs typeface="Times New Roman" pitchFamily="18" charset="0"/>
              </a:rPr>
            </a:br>
            <a:r>
              <a:rPr lang="en-US" sz="2200" b="1"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SUMIT KUMAR TIWARY , RISHIKESH MAURYA  ,  AWANISH KUMAR GUPTA   </a:t>
            </a:r>
            <a:r>
              <a:rPr lang="en-US" sz="2200" b="1"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(131/11)                                (260/11)                                    (272/11)    </a:t>
            </a:r>
          </a:p>
        </p:txBody>
      </p:sp>
      <p:pic>
        <p:nvPicPr>
          <p:cNvPr id="8196" name="Picture 3" descr="NIT_logo (3)"/>
          <p:cNvPicPr>
            <a:picLocks noChangeAspect="1" noChangeArrowheads="1"/>
          </p:cNvPicPr>
          <p:nvPr/>
        </p:nvPicPr>
        <p:blipFill>
          <a:blip r:embed="rId2"/>
          <a:srcRect/>
          <a:stretch>
            <a:fillRect/>
          </a:stretch>
        </p:blipFill>
        <p:spPr bwMode="auto">
          <a:xfrm>
            <a:off x="228600" y="3568700"/>
            <a:ext cx="1377950" cy="1573213"/>
          </a:xfrm>
          <a:prstGeom prst="rect">
            <a:avLst/>
          </a:prstGeom>
          <a:noFill/>
          <a:ln w="9525">
            <a:noFill/>
            <a:miter lim="800000"/>
            <a:headEnd/>
            <a:tailEnd/>
          </a:ln>
        </p:spPr>
      </p:pic>
      <p:sp>
        <p:nvSpPr>
          <p:cNvPr id="8197" name="Rectangle 1"/>
          <p:cNvSpPr>
            <a:spLocks noChangeArrowheads="1"/>
          </p:cNvSpPr>
          <p:nvPr/>
        </p:nvSpPr>
        <p:spPr bwMode="auto">
          <a:xfrm>
            <a:off x="1828800" y="4410075"/>
            <a:ext cx="4572000" cy="523875"/>
          </a:xfrm>
          <a:prstGeom prst="rect">
            <a:avLst/>
          </a:prstGeom>
          <a:noFill/>
          <a:ln w="9525">
            <a:noFill/>
            <a:miter lim="800000"/>
            <a:headEnd/>
            <a:tailEnd/>
          </a:ln>
        </p:spPr>
        <p:txBody>
          <a:bodyPr>
            <a:spAutoFit/>
          </a:bodyPr>
          <a:lstStyle/>
          <a:p>
            <a:pPr eaLnBrk="1" hangingPunct="1">
              <a:tabLst>
                <a:tab pos="114300" algn="r"/>
                <a:tab pos="2865438" algn="ctr"/>
                <a:tab pos="5730875" algn="r"/>
                <a:tab pos="5943600" algn="r"/>
              </a:tabLst>
            </a:pPr>
            <a:r>
              <a:rPr lang="en-US" b="1">
                <a:latin typeface="Arial Narrow" pitchFamily="34" charset="0"/>
                <a:ea typeface="Calibri" pitchFamily="34" charset="0"/>
                <a:cs typeface="Times New Roman" pitchFamily="18" charset="0"/>
              </a:rPr>
              <a:t>NATIONAL INSTITUTE OF TECHNOLOGY</a:t>
            </a:r>
            <a:endParaRPr lang="en-US" sz="1000">
              <a:ea typeface="Calibri" pitchFamily="34" charset="0"/>
              <a:cs typeface="Arial" pitchFamily="34" charset="0"/>
            </a:endParaRPr>
          </a:p>
          <a:p>
            <a:pPr>
              <a:tabLst>
                <a:tab pos="114300" algn="r"/>
                <a:tab pos="2865438" algn="ctr"/>
                <a:tab pos="5730875" algn="r"/>
                <a:tab pos="5943600" algn="r"/>
              </a:tabLst>
            </a:pPr>
            <a:r>
              <a:rPr lang="en-US" sz="1000" b="1">
                <a:ea typeface="Calibri" pitchFamily="34" charset="0"/>
                <a:cs typeface="Arial" pitchFamily="34" charset="0"/>
              </a:rPr>
              <a:t>JAMSHEDPUR, INDIA </a:t>
            </a:r>
            <a:r>
              <a:rPr lang="en-US" sz="1000" b="1">
                <a:latin typeface="Calibri" pitchFamily="34" charset="0"/>
                <a:ea typeface="Calibri" pitchFamily="34" charset="0"/>
                <a:cs typeface="Arial" pitchFamily="34" charset="0"/>
              </a:rPr>
              <a:t>–</a:t>
            </a:r>
            <a:r>
              <a:rPr lang="en-US" sz="1000" b="1">
                <a:ea typeface="Calibri" pitchFamily="34" charset="0"/>
                <a:cs typeface="Arial" pitchFamily="34" charset="0"/>
              </a:rPr>
              <a:t> 831014</a:t>
            </a:r>
            <a:endParaRPr lang="en-US" sz="140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pic>
        <p:nvPicPr>
          <p:cNvPr id="2051" name="Picture 3" descr="C:\Users\user\Desktop\table.png"/>
          <p:cNvPicPr>
            <a:picLocks noChangeAspect="1" noChangeArrowheads="1"/>
          </p:cNvPicPr>
          <p:nvPr/>
        </p:nvPicPr>
        <p:blipFill>
          <a:blip r:embed="rId2"/>
          <a:srcRect/>
          <a:stretch>
            <a:fillRect/>
          </a:stretch>
        </p:blipFill>
        <p:spPr bwMode="auto">
          <a:xfrm>
            <a:off x="304800" y="285750"/>
            <a:ext cx="8640763" cy="4191000"/>
          </a:xfrm>
          <a:prstGeom prst="rect">
            <a:avLst/>
          </a:prstGeom>
          <a:noFill/>
        </p:spPr>
      </p:pic>
      <p:sp>
        <p:nvSpPr>
          <p:cNvPr id="6" name="TextBox 5"/>
          <p:cNvSpPr txBox="1"/>
          <p:nvPr/>
        </p:nvSpPr>
        <p:spPr>
          <a:xfrm>
            <a:off x="457200" y="4476750"/>
            <a:ext cx="8153400" cy="307777"/>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Data Set collected from various web sites</a:t>
            </a:r>
            <a:endParaRPr lang="en-US" sz="1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algn="l" eaLnBrk="1" hangingPunct="1"/>
            <a:r>
              <a:rPr lang="en-US" dirty="0" smtClean="0">
                <a:solidFill>
                  <a:schemeClr val="bg1"/>
                </a:solidFill>
              </a:rPr>
              <a:t>CONCLUSION</a:t>
            </a:r>
          </a:p>
        </p:txBody>
      </p:sp>
      <p:sp>
        <p:nvSpPr>
          <p:cNvPr id="23554" name="Rectangle 3"/>
          <p:cNvSpPr>
            <a:spLocks noGrp="1" noChangeArrowheads="1"/>
          </p:cNvSpPr>
          <p:nvPr>
            <p:ph idx="1"/>
          </p:nvPr>
        </p:nvSpPr>
        <p:spPr/>
        <p:txBody>
          <a:bodyPr>
            <a:noAutofit/>
          </a:bodyPr>
          <a:lstStyle/>
          <a:p>
            <a:pPr marL="457200" indent="-457200">
              <a:lnSpc>
                <a:spcPct val="90000"/>
              </a:lnSpc>
              <a:buFontTx/>
              <a:buChar char="-"/>
            </a:pPr>
            <a:endParaRPr lang="en-US" sz="16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have developed a language independent pipeline to extract web content.</a:t>
            </a:r>
          </a:p>
          <a:p>
            <a:r>
              <a:rPr lang="en-US" sz="1800" dirty="0" smtClean="0">
                <a:latin typeface="Times New Roman" pitchFamily="18" charset="0"/>
                <a:cs typeface="Times New Roman" pitchFamily="18" charset="0"/>
              </a:rPr>
              <a:t>Our learning algorithm can achieve perfect labeling when trained on a single website.</a:t>
            </a:r>
          </a:p>
          <a:p>
            <a:r>
              <a:rPr lang="en-US" sz="1800" dirty="0" smtClean="0">
                <a:latin typeface="Times New Roman" pitchFamily="18" charset="0"/>
                <a:cs typeface="Times New Roman" pitchFamily="18" charset="0"/>
              </a:rPr>
              <a:t>We have found that some of our </a:t>
            </a:r>
            <a:r>
              <a:rPr lang="en-US" sz="1800" dirty="0" err="1" smtClean="0">
                <a:latin typeface="Times New Roman" pitchFamily="18" charset="0"/>
                <a:cs typeface="Times New Roman" pitchFamily="18" charset="0"/>
              </a:rPr>
              <a:t>features|tag</a:t>
            </a:r>
            <a:r>
              <a:rPr lang="en-US" sz="1800" dirty="0" smtClean="0">
                <a:latin typeface="Times New Roman" pitchFamily="18" charset="0"/>
                <a:cs typeface="Times New Roman" pitchFamily="18" charset="0"/>
              </a:rPr>
              <a:t> path, CSS </a:t>
            </a:r>
            <a:r>
              <a:rPr lang="en-US" sz="1800" dirty="0" err="1" smtClean="0">
                <a:latin typeface="Times New Roman" pitchFamily="18" charset="0"/>
                <a:cs typeface="Times New Roman" pitchFamily="18" charset="0"/>
              </a:rPr>
              <a:t>selectors|contributed</a:t>
            </a:r>
            <a:r>
              <a:rPr lang="en-US" sz="1800" dirty="0" smtClean="0">
                <a:latin typeface="Times New Roman" pitchFamily="18" charset="0"/>
                <a:cs typeface="Times New Roman" pitchFamily="18" charset="0"/>
              </a:rPr>
              <a:t> to the near perfect </a:t>
            </a:r>
            <a:r>
              <a:rPr lang="en-US" sz="1800" dirty="0" err="1" smtClean="0">
                <a:latin typeface="Times New Roman" pitchFamily="18" charset="0"/>
                <a:cs typeface="Times New Roman" pitchFamily="18" charset="0"/>
              </a:rPr>
              <a:t>classication</a:t>
            </a:r>
            <a:r>
              <a:rPr lang="en-US" sz="1800" dirty="0" smtClean="0">
                <a:latin typeface="Times New Roman" pitchFamily="18" charset="0"/>
                <a:cs typeface="Times New Roman" pitchFamily="18" charset="0"/>
              </a:rPr>
              <a:t> results in many websites, but they also fail in some cases.</a:t>
            </a:r>
          </a:p>
          <a:p>
            <a:r>
              <a:rPr lang="en-US" sz="1800" dirty="0" smtClean="0">
                <a:latin typeface="Times New Roman" pitchFamily="18" charset="0"/>
                <a:cs typeface="Times New Roman" pitchFamily="18" charset="0"/>
              </a:rPr>
              <a:t> CSS visual properties work particularly well across most websites.</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WORK</a:t>
            </a:r>
            <a:endParaRPr lang="en-US" dirty="0"/>
          </a:p>
        </p:txBody>
      </p:sp>
      <p:sp>
        <p:nvSpPr>
          <p:cNvPr id="3" name="Subtitle 2"/>
          <p:cNvSpPr>
            <a:spLocks noGrp="1"/>
          </p:cNvSpPr>
          <p:nvPr>
            <p:ph type="subTitle" idx="1"/>
          </p:nvPr>
        </p:nvSpPr>
        <p:spPr>
          <a:xfrm>
            <a:off x="2133600" y="2114550"/>
            <a:ext cx="6560234" cy="2057400"/>
          </a:xfrm>
        </p:spPr>
        <p:txBody>
          <a:bodyPr>
            <a:normAutofit fontScale="47500" lnSpcReduction="20000"/>
          </a:bodyPr>
          <a:lstStyle/>
          <a:p>
            <a:r>
              <a:rPr lang="en-US" dirty="0"/>
              <a:t>For instance, the Opera browser  uses the handheld CSS media </a:t>
            </a:r>
            <a:r>
              <a:rPr lang="en-US" dirty="0" smtClean="0"/>
              <a:t>type</a:t>
            </a:r>
          </a:p>
          <a:p>
            <a:endParaRPr lang="en-US" dirty="0" smtClean="0"/>
          </a:p>
          <a:p>
            <a:r>
              <a:rPr lang="en-US" dirty="0"/>
              <a:t>One method is to transform a web page into a hierarchy of individual content units called Semantic Textual Units, or STUs. First, STUs are built by analyzing syntactic features of an HTML </a:t>
            </a:r>
            <a:r>
              <a:rPr lang="en-US" dirty="0" smtClean="0"/>
              <a:t>document</a:t>
            </a:r>
          </a:p>
          <a:p>
            <a:endParaRPr lang="en-US" dirty="0" smtClean="0"/>
          </a:p>
          <a:p>
            <a:r>
              <a:rPr lang="en-US" dirty="0"/>
              <a:t>By parsing a webpage into a DOM tree, we have found that one not only gets better results but has more control over the exact pieces of information that can be manipulated while extracting content</a:t>
            </a:r>
            <a:endParaRPr lang="en-US" dirty="0"/>
          </a:p>
        </p:txBody>
      </p:sp>
    </p:spTree>
    <p:extLst>
      <p:ext uri="{BB962C8B-B14F-4D97-AF65-F5344CB8AC3E}">
        <p14:creationId xmlns:p14="http://schemas.microsoft.com/office/powerpoint/2010/main" val="237346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a:xfrm>
            <a:off x="457200" y="1234678"/>
            <a:ext cx="8229600" cy="3623072"/>
          </a:xfrm>
        </p:spPr>
        <p:txBody>
          <a:bodyPr>
            <a:normAutofit fontScale="70000" lnSpcReduction="20000"/>
          </a:bodyPr>
          <a:lstStyle/>
          <a:p>
            <a:r>
              <a:rPr lang="en-US" dirty="0"/>
              <a:t>the page is first passed through an HTML parser that corrects HTML errors and then creates a DOM tree representation of the web </a:t>
            </a:r>
            <a:r>
              <a:rPr lang="en-US" dirty="0" smtClean="0"/>
              <a:t>page</a:t>
            </a:r>
          </a:p>
          <a:p>
            <a:r>
              <a:rPr lang="en-US" dirty="0"/>
              <a:t>Once parsed, the resulting DOM document can be seamlessly shown as a webpage to the end-user by flattening the tree and producing back the </a:t>
            </a:r>
            <a:r>
              <a:rPr lang="en-US" dirty="0" smtClean="0"/>
              <a:t>HTML</a:t>
            </a:r>
          </a:p>
          <a:p>
            <a:r>
              <a:rPr lang="en-US" dirty="0"/>
              <a:t>DOM tree is hierarchically arranged and can be analyzed in sections or as a whole, providing a wide range of flexibility for our extraction  algorithm, our content extractor navigates the DOM tree recursively, using a series of different filtering techniques to remove and adjust specific nodes and leave only the content behind</a:t>
            </a:r>
            <a:endParaRPr lang="en-US" dirty="0" smtClean="0"/>
          </a:p>
          <a:p>
            <a:endParaRPr lang="en-US" dirty="0"/>
          </a:p>
        </p:txBody>
      </p:sp>
    </p:spTree>
    <p:extLst>
      <p:ext uri="{BB962C8B-B14F-4D97-AF65-F5344CB8AC3E}">
        <p14:creationId xmlns:p14="http://schemas.microsoft.com/office/powerpoint/2010/main" val="211895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14"/>
            <a:ext cx="8229600" cy="1696036"/>
          </a:xfrm>
        </p:spPr>
        <p:txBody>
          <a:bodyPr>
            <a:normAutofit/>
          </a:bodyPr>
          <a:lstStyle/>
          <a:p>
            <a:r>
              <a:rPr lang="en-US" dirty="0" smtClean="0"/>
              <a:t>IMPLEMENTATION</a:t>
            </a:r>
            <a:endParaRPr lang="en-US" dirty="0"/>
          </a:p>
        </p:txBody>
      </p:sp>
    </p:spTree>
    <p:extLst>
      <p:ext uri="{BB962C8B-B14F-4D97-AF65-F5344CB8AC3E}">
        <p14:creationId xmlns:p14="http://schemas.microsoft.com/office/powerpoint/2010/main" val="1470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828925" y="1204912"/>
            <a:ext cx="3486150" cy="2733675"/>
          </a:xfrm>
          <a:prstGeom prst="rect">
            <a:avLst/>
          </a:prstGeom>
          <a:noFill/>
          <a:ln w="9525">
            <a:noFill/>
            <a:miter lim="800000"/>
            <a:headEnd/>
            <a:tailEnd/>
          </a:ln>
        </p:spPr>
      </p:pic>
    </p:spTree>
    <p:extLst>
      <p:ext uri="{BB962C8B-B14F-4D97-AF65-F5344CB8AC3E}">
        <p14:creationId xmlns:p14="http://schemas.microsoft.com/office/powerpoint/2010/main" val="288983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FILTER</a:t>
            </a:r>
            <a:endParaRPr lang="en-US" dirty="0"/>
          </a:p>
        </p:txBody>
      </p:sp>
      <p:sp>
        <p:nvSpPr>
          <p:cNvPr id="3" name="Content Placeholder 2"/>
          <p:cNvSpPr>
            <a:spLocks noGrp="1"/>
          </p:cNvSpPr>
          <p:nvPr>
            <p:ph idx="1"/>
          </p:nvPr>
        </p:nvSpPr>
        <p:spPr/>
        <p:txBody>
          <a:bodyPr/>
          <a:lstStyle/>
          <a:p>
            <a:r>
              <a:rPr lang="en-US" dirty="0"/>
              <a:t>The first set of filters simply ignores tags or specific attributes within tags. </a:t>
            </a:r>
            <a:endParaRPr lang="en-US" dirty="0" smtClean="0"/>
          </a:p>
          <a:p>
            <a:r>
              <a:rPr lang="en-US" dirty="0"/>
              <a:t>With these filters, images, links, scripts, styles, and many other elements can be quickly removed from the web </a:t>
            </a:r>
            <a:r>
              <a:rPr lang="en-US" dirty="0" smtClean="0"/>
              <a:t>page</a:t>
            </a:r>
          </a:p>
          <a:p>
            <a:endParaRPr lang="en-US" dirty="0"/>
          </a:p>
        </p:txBody>
      </p:sp>
    </p:spTree>
    <p:extLst>
      <p:ext uri="{BB962C8B-B14F-4D97-AF65-F5344CB8AC3E}">
        <p14:creationId xmlns:p14="http://schemas.microsoft.com/office/powerpoint/2010/main" val="369083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FILTER</a:t>
            </a:r>
            <a:endParaRPr lang="en-US" dirty="0"/>
          </a:p>
        </p:txBody>
      </p:sp>
      <p:sp>
        <p:nvSpPr>
          <p:cNvPr id="3" name="Content Placeholder 2"/>
          <p:cNvSpPr>
            <a:spLocks noGrp="1"/>
          </p:cNvSpPr>
          <p:nvPr>
            <p:ph idx="1"/>
          </p:nvPr>
        </p:nvSpPr>
        <p:spPr>
          <a:xfrm>
            <a:off x="457200" y="1234678"/>
            <a:ext cx="8229600" cy="3546872"/>
          </a:xfrm>
        </p:spPr>
        <p:txBody>
          <a:bodyPr>
            <a:normAutofit fontScale="85000" lnSpcReduction="20000"/>
          </a:bodyPr>
          <a:lstStyle/>
          <a:p>
            <a:r>
              <a:rPr lang="en-US" dirty="0"/>
              <a:t>the second set of filters is more complex and algorithmic, providing a higher  level  of  content  extraction.  This  set,  which  can  be  extended,  currently  consists  of  the advertisement remover, the link list remover, the removed link retainer and the empty table remover</a:t>
            </a:r>
            <a:r>
              <a:rPr lang="en-US" dirty="0" smtClean="0"/>
              <a:t>.</a:t>
            </a:r>
          </a:p>
          <a:p>
            <a:r>
              <a:rPr lang="en-US" dirty="0"/>
              <a:t>the DOM tree is parsed, the values of the “</a:t>
            </a:r>
            <a:r>
              <a:rPr lang="en-US" dirty="0" err="1"/>
              <a:t>src</a:t>
            </a:r>
            <a:r>
              <a:rPr lang="en-US" dirty="0"/>
              <a:t>” and “</a:t>
            </a:r>
            <a:r>
              <a:rPr lang="en-US" dirty="0" err="1"/>
              <a:t>href</a:t>
            </a:r>
            <a:r>
              <a:rPr lang="en-US" dirty="0"/>
              <a:t>” attributes throughout the page are surveyed to determine the servers to which the links refer</a:t>
            </a:r>
          </a:p>
          <a:p>
            <a:endParaRPr lang="en-US" dirty="0"/>
          </a:p>
        </p:txBody>
      </p:sp>
    </p:spTree>
    <p:extLst>
      <p:ext uri="{BB962C8B-B14F-4D97-AF65-F5344CB8AC3E}">
        <p14:creationId xmlns:p14="http://schemas.microsoft.com/office/powerpoint/2010/main" val="58065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idx="1"/>
          </p:nvPr>
        </p:nvSpPr>
        <p:spPr/>
        <p:txBody>
          <a:bodyPr>
            <a:normAutofit lnSpcReduction="10000"/>
          </a:bodyPr>
          <a:lstStyle/>
          <a:p>
            <a:r>
              <a:rPr lang="en-US" dirty="0"/>
              <a:t>After the DOM tree is completely parsed, the list of removed links is added to the bottom of the page. In this way, any important navigational links that were previously removed remain accessible, and since the parser had parsed them initially as separate units, </a:t>
            </a:r>
            <a:endParaRPr lang="en-US" dirty="0"/>
          </a:p>
        </p:txBody>
      </p:sp>
    </p:spTree>
    <p:extLst>
      <p:ext uri="{BB962C8B-B14F-4D97-AF65-F5344CB8AC3E}">
        <p14:creationId xmlns:p14="http://schemas.microsoft.com/office/powerpoint/2010/main" val="18429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After the entire page is parsed and modified appropriately, it can be output in either HTML or as plain text . </a:t>
            </a:r>
            <a:endParaRPr lang="en-US" dirty="0"/>
          </a:p>
        </p:txBody>
      </p:sp>
    </p:spTree>
    <p:extLst>
      <p:ext uri="{BB962C8B-B14F-4D97-AF65-F5344CB8AC3E}">
        <p14:creationId xmlns:p14="http://schemas.microsoft.com/office/powerpoint/2010/main" val="317724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lgn="l" eaLnBrk="1" hangingPunct="1"/>
            <a:r>
              <a:rPr lang="en-US" b="1" dirty="0" smtClean="0">
                <a:solidFill>
                  <a:schemeClr val="bg1"/>
                </a:solidFill>
              </a:rPr>
              <a:t>INTRODUCTION</a:t>
            </a:r>
          </a:p>
        </p:txBody>
      </p:sp>
      <p:sp>
        <p:nvSpPr>
          <p:cNvPr id="4" name="Rectangle 3"/>
          <p:cNvSpPr>
            <a:spLocks noGrp="1" noChangeArrowheads="1"/>
          </p:cNvSpPr>
          <p:nvPr>
            <p:ph idx="1"/>
          </p:nvPr>
        </p:nvSpPr>
        <p:spPr/>
        <p:txBody>
          <a:bodyPr rtlCol="0">
            <a:normAutofit fontScale="25000" lnSpcReduction="20000"/>
          </a:bodyPr>
          <a:lstStyle/>
          <a:p>
            <a:pPr marL="274320" indent="-274320" eaLnBrk="1" fontAlgn="auto" hangingPunct="1">
              <a:spcAft>
                <a:spcPts val="0"/>
              </a:spcAft>
              <a:buClr>
                <a:srgbClr val="003399"/>
              </a:buClr>
              <a:buNone/>
              <a:defRPr/>
            </a:pPr>
            <a:endParaRPr lang="en-US" sz="7200" dirty="0" smtClean="0">
              <a:solidFill>
                <a:srgbClr val="000000"/>
              </a:solidFill>
            </a:endParaRPr>
          </a:p>
          <a:p>
            <a:pPr marL="274320" indent="-274320" eaLnBrk="1" fontAlgn="auto" hangingPunct="1">
              <a:lnSpc>
                <a:spcPct val="120000"/>
              </a:lnSpc>
              <a:spcAft>
                <a:spcPts val="0"/>
              </a:spcAft>
              <a:buClr>
                <a:srgbClr val="003399"/>
              </a:buClr>
              <a:buFont typeface="Wingdings" pitchFamily="2" charset="2"/>
              <a:buChar char="Ø"/>
              <a:defRPr/>
            </a:pPr>
            <a:r>
              <a:rPr lang="en-US" sz="7200" dirty="0" smtClean="0">
                <a:latin typeface="Times New Roman" pitchFamily="18" charset="0"/>
                <a:cs typeface="Times New Roman" pitchFamily="18" charset="0"/>
              </a:rPr>
              <a:t>Software Applications targeting at extracting information from web sources .</a:t>
            </a:r>
          </a:p>
          <a:p>
            <a:pPr marL="274320" indent="-274320" eaLnBrk="1" fontAlgn="auto" hangingPunct="1">
              <a:lnSpc>
                <a:spcPct val="120000"/>
              </a:lnSpc>
              <a:spcAft>
                <a:spcPts val="0"/>
              </a:spcAft>
              <a:buClr>
                <a:srgbClr val="003399"/>
              </a:buClr>
              <a:buNone/>
              <a:defRPr/>
            </a:pPr>
            <a:r>
              <a:rPr lang="en-US" sz="7200" dirty="0" smtClean="0">
                <a:latin typeface="Times New Roman" pitchFamily="18" charset="0"/>
                <a:cs typeface="Times New Roman" pitchFamily="18" charset="0"/>
              </a:rPr>
              <a:t>                                                          </a:t>
            </a:r>
          </a:p>
          <a:p>
            <a:pPr marL="274320" indent="-274320" eaLnBrk="1" fontAlgn="auto" hangingPunct="1">
              <a:lnSpc>
                <a:spcPct val="120000"/>
              </a:lnSpc>
              <a:spcAft>
                <a:spcPts val="0"/>
              </a:spcAft>
              <a:buClr>
                <a:srgbClr val="003399"/>
              </a:buClr>
              <a:buFont typeface="Wingdings" pitchFamily="2" charset="2"/>
              <a:buChar char="Ø"/>
              <a:defRPr/>
            </a:pPr>
            <a:r>
              <a:rPr lang="en-US" sz="7200" dirty="0" smtClean="0">
                <a:latin typeface="Times New Roman" pitchFamily="18" charset="0"/>
                <a:cs typeface="Times New Roman" pitchFamily="18" charset="0"/>
              </a:rPr>
              <a:t>Large amount of information produced , shared and consumed online. Making this information available for use by computer programs</a:t>
            </a:r>
          </a:p>
          <a:p>
            <a:pPr marL="274320" indent="-274320" eaLnBrk="1" fontAlgn="auto" hangingPunct="1">
              <a:lnSpc>
                <a:spcPct val="120000"/>
              </a:lnSpc>
              <a:spcAft>
                <a:spcPts val="0"/>
              </a:spcAft>
              <a:buClr>
                <a:srgbClr val="003399"/>
              </a:buClr>
              <a:buNone/>
              <a:defRPr/>
            </a:pPr>
            <a:endParaRPr lang="en-US" sz="7200" dirty="0" smtClean="0">
              <a:latin typeface="Times New Roman" pitchFamily="18" charset="0"/>
              <a:cs typeface="Times New Roman" pitchFamily="18" charset="0"/>
            </a:endParaRPr>
          </a:p>
          <a:p>
            <a:pPr marL="274320" indent="-274320" eaLnBrk="1" fontAlgn="auto" hangingPunct="1">
              <a:lnSpc>
                <a:spcPct val="120000"/>
              </a:lnSpc>
              <a:spcAft>
                <a:spcPts val="0"/>
              </a:spcAft>
              <a:buClr>
                <a:srgbClr val="003399"/>
              </a:buClr>
              <a:buFont typeface="Wingdings" pitchFamily="2" charset="2"/>
              <a:buChar char="Ø"/>
              <a:defRPr/>
            </a:pPr>
            <a:r>
              <a:rPr lang="en-US" sz="7200" dirty="0" smtClean="0">
                <a:latin typeface="Times New Roman" pitchFamily="18" charset="0"/>
                <a:cs typeface="Times New Roman" pitchFamily="18" charset="0"/>
              </a:rPr>
              <a:t> Removal of noisy elements from information rich documents .</a:t>
            </a:r>
          </a:p>
          <a:p>
            <a:pPr marL="0" indent="0" eaLnBrk="1" fontAlgn="auto" hangingPunct="1">
              <a:lnSpc>
                <a:spcPct val="120000"/>
              </a:lnSpc>
              <a:spcAft>
                <a:spcPts val="0"/>
              </a:spcAft>
              <a:buClr>
                <a:srgbClr val="003399"/>
              </a:buClr>
              <a:buFont typeface="Symbol" pitchFamily="18" charset="2"/>
              <a:buNone/>
              <a:defRPr/>
            </a:pPr>
            <a:endParaRPr lang="en-US" sz="7200" dirty="0" smtClean="0">
              <a:latin typeface="Times New Roman" pitchFamily="18" charset="0"/>
              <a:cs typeface="Times New Roman" pitchFamily="18" charset="0"/>
            </a:endParaRPr>
          </a:p>
          <a:p>
            <a:pPr marL="274320" indent="-274320" eaLnBrk="1" fontAlgn="auto" hangingPunct="1">
              <a:lnSpc>
                <a:spcPct val="120000"/>
              </a:lnSpc>
              <a:spcAft>
                <a:spcPts val="0"/>
              </a:spcAft>
              <a:buClr>
                <a:srgbClr val="003399"/>
              </a:buClr>
              <a:buFont typeface="Wingdings" pitchFamily="2" charset="2"/>
              <a:buChar char="Ø"/>
              <a:defRPr/>
            </a:pPr>
            <a:r>
              <a:rPr lang="en-US" sz="7200" dirty="0" smtClean="0">
                <a:latin typeface="Times New Roman" pitchFamily="18" charset="0"/>
                <a:cs typeface="Times New Roman" pitchFamily="18" charset="0"/>
              </a:rPr>
              <a:t>Conversion of web pages from raw or semi-structured text to meaningful components with limited human effort.</a:t>
            </a:r>
          </a:p>
          <a:p>
            <a:pPr marL="0" indent="0" eaLnBrk="1" fontAlgn="auto" hangingPunct="1">
              <a:spcAft>
                <a:spcPts val="0"/>
              </a:spcAft>
              <a:buClr>
                <a:srgbClr val="003399"/>
              </a:buClr>
              <a:buFont typeface="Symbol" pitchFamily="18" charset="2"/>
              <a:buNone/>
              <a:defRPr/>
            </a:pPr>
            <a:endParaRPr lang="en-US" sz="7200" dirty="0" smtClean="0">
              <a:latin typeface="Times New Roman" pitchFamily="18" charset="0"/>
              <a:cs typeface="Times New Roman" pitchFamily="18" charset="0"/>
            </a:endParaRPr>
          </a:p>
          <a:p>
            <a:pPr marL="0" indent="0" eaLnBrk="1" fontAlgn="auto" hangingPunct="1">
              <a:spcAft>
                <a:spcPts val="0"/>
              </a:spcAft>
              <a:buClr>
                <a:srgbClr val="003399"/>
              </a:buClr>
              <a:buFont typeface="Symbol" pitchFamily="18" charset="2"/>
              <a:buNone/>
              <a:defRPr/>
            </a:pPr>
            <a:endParaRPr lang="en-US" sz="2800" dirty="0" smtClean="0"/>
          </a:p>
          <a:p>
            <a:pPr marL="0" indent="0" eaLnBrk="1" fontAlgn="auto" hangingPunct="1">
              <a:spcAft>
                <a:spcPts val="0"/>
              </a:spcAft>
              <a:buClr>
                <a:srgbClr val="003399"/>
              </a:buClr>
              <a:buFont typeface="Symbol" pitchFamily="18" charset="2"/>
              <a:buNone/>
              <a:defRPr/>
            </a:pPr>
            <a:r>
              <a:rPr lang="en-US" sz="2800" dirty="0"/>
              <a:t/>
            </a:r>
            <a:br>
              <a:rPr lang="en-US" sz="2800" dirty="0"/>
            </a:br>
            <a:endParaRPr lang="en-US" sz="2800" dirty="0"/>
          </a:p>
          <a:p>
            <a:pPr marL="0" indent="0" eaLnBrk="1" fontAlgn="auto" hangingPunct="1">
              <a:spcAft>
                <a:spcPts val="0"/>
              </a:spcAft>
              <a:buClr>
                <a:srgbClr val="003399"/>
              </a:buClr>
              <a:buFont typeface="Symbol" pitchFamily="18" charset="2"/>
              <a:buNone/>
              <a:defRPr/>
            </a:pPr>
            <a:endParaRPr lang="en-US" sz="2800" dirty="0"/>
          </a:p>
          <a:p>
            <a:pPr marL="274320" indent="-274320" eaLnBrk="1" fontAlgn="auto" hangingPunct="1">
              <a:spcAft>
                <a:spcPts val="0"/>
              </a:spcAft>
              <a:buFont typeface="Wingdings" pitchFamily="2" charset="2"/>
              <a:buNone/>
              <a:defRPr/>
            </a:pPr>
            <a:endParaRPr lang="en-US" sz="2800" dirty="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295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a:xfrm>
            <a:off x="457200" y="1234678"/>
            <a:ext cx="8229600" cy="3623072"/>
          </a:xfrm>
        </p:spPr>
        <p:txBody>
          <a:bodyPr>
            <a:normAutofit fontScale="77500" lnSpcReduction="20000"/>
          </a:bodyPr>
          <a:lstStyle/>
          <a:p>
            <a:r>
              <a:rPr lang="en-US" dirty="0"/>
              <a:t>It may be possible to implement artificially intelligent heuristic algorithms, such as Bayesian learning or Markov Model </a:t>
            </a:r>
            <a:r>
              <a:rPr lang="en-US" dirty="0" smtClean="0"/>
              <a:t>creation</a:t>
            </a:r>
          </a:p>
          <a:p>
            <a:r>
              <a:rPr lang="en-US" dirty="0"/>
              <a:t>With the addition of trainable filtering, it could adapt to a particular user's or group’s </a:t>
            </a:r>
            <a:r>
              <a:rPr lang="en-US" dirty="0" smtClean="0"/>
              <a:t>preferences</a:t>
            </a:r>
          </a:p>
          <a:p>
            <a:r>
              <a:rPr lang="en-US" dirty="0"/>
              <a:t>one of our main goals was to expose a simple API for programmers to extend, so that current and future natural language processing and information retrieval algorithms can easily be added. </a:t>
            </a:r>
            <a:endParaRPr lang="en-US" dirty="0"/>
          </a:p>
        </p:txBody>
      </p:sp>
    </p:spTree>
    <p:extLst>
      <p:ext uri="{BB962C8B-B14F-4D97-AF65-F5344CB8AC3E}">
        <p14:creationId xmlns:p14="http://schemas.microsoft.com/office/powerpoint/2010/main" val="211218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2"/>
          <p:cNvSpPr>
            <a:spLocks noGrp="1"/>
          </p:cNvSpPr>
          <p:nvPr>
            <p:ph type="title"/>
          </p:nvPr>
        </p:nvSpPr>
        <p:spPr/>
        <p:txBody>
          <a:bodyPr/>
          <a:lstStyle/>
          <a:p>
            <a:pPr algn="l"/>
            <a:r>
              <a:rPr lang="en-US" b="1" dirty="0" smtClean="0">
                <a:solidFill>
                  <a:schemeClr val="bg1"/>
                </a:solidFill>
              </a:rPr>
              <a:t>REFERENCES</a:t>
            </a:r>
            <a:endParaRPr lang="en-US" dirty="0" smtClean="0"/>
          </a:p>
        </p:txBody>
      </p:sp>
      <p:sp>
        <p:nvSpPr>
          <p:cNvPr id="26626" name="Content Placeholder 1"/>
          <p:cNvSpPr>
            <a:spLocks noGrp="1"/>
          </p:cNvSpPr>
          <p:nvPr>
            <p:ph idx="1"/>
          </p:nvPr>
        </p:nvSpPr>
        <p:spPr>
          <a:xfrm>
            <a:off x="838200" y="1123950"/>
            <a:ext cx="7408862" cy="3810000"/>
          </a:xfrm>
        </p:spPr>
        <p:txBody>
          <a:bodyPr>
            <a:normAutofit/>
          </a:bodyPr>
          <a:lstStyle/>
          <a:p>
            <a:r>
              <a:rPr lang="en-US" sz="1600" dirty="0" smtClean="0">
                <a:latin typeface="Times New Roman" pitchFamily="18" charset="0"/>
                <a:cs typeface="Times New Roman" pitchFamily="18" charset="0"/>
              </a:rPr>
              <a:t> YaoZuo-   A Machine Learning Approach To Webpage Content Extraction</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ZhouMashuq- Web Content Extraction Through Machine  Learning</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Artificial Intelligence By Rich and Knight-3rd edition</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Building Machine Learning Systems with Python - Richert, Coelho</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Web Data Extraction, Applications and Techniques: A Survey</a:t>
            </a:r>
          </a:p>
          <a:p>
            <a:pPr>
              <a:buNone/>
            </a:pPr>
            <a:r>
              <a:rPr lang="en-US" sz="1600" dirty="0" smtClean="0">
                <a:latin typeface="Times New Roman" pitchFamily="18" charset="0"/>
                <a:cs typeface="Times New Roman" pitchFamily="18" charset="0"/>
              </a:rPr>
              <a:t>      Emilio Ferraraa, Center for Complex Networks and Systems Research, Indiana University, Bloomington, IN 47408, USA.</a:t>
            </a:r>
          </a:p>
          <a:p>
            <a:endParaRPr lang="en-US" sz="1600" dirty="0" smtClean="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2550"/>
            <a:ext cx="8229600" cy="1905000"/>
          </a:xfrm>
        </p:spPr>
        <p:txBody>
          <a:bodyPr>
            <a:noAutofit/>
          </a:bodyPr>
          <a:lstStyle/>
          <a:p>
            <a:pPr algn="l"/>
            <a:r>
              <a:rPr lang="en-US" sz="6000" u="sng" dirty="0" smtClean="0">
                <a:effectLst/>
                <a:latin typeface="Times New Roman" pitchFamily="18" charset="0"/>
                <a:cs typeface="Times New Roman" pitchFamily="18" charset="0"/>
              </a:rPr>
              <a:t>THANK  YOU            </a:t>
            </a:r>
            <a:r>
              <a:rPr lang="en-US" sz="6000" u="sng" dirty="0" smtClean="0">
                <a:latin typeface="Times New Roman" pitchFamily="18" charset="0"/>
                <a:cs typeface="Times New Roman" pitchFamily="18" charset="0"/>
              </a:rPr>
              <a:t>    </a:t>
            </a:r>
            <a:endParaRPr lang="en-US" sz="6000" u="sng"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user\Desktop\img.png"/>
          <p:cNvPicPr>
            <a:picLocks noGrp="1" noChangeAspect="1" noChangeArrowheads="1"/>
          </p:cNvPicPr>
          <p:nvPr>
            <p:ph idx="1"/>
          </p:nvPr>
        </p:nvPicPr>
        <p:blipFill>
          <a:blip r:embed="rId2"/>
          <a:srcRect/>
          <a:stretch>
            <a:fillRect/>
          </a:stretch>
        </p:blipFill>
        <p:spPr bwMode="auto">
          <a:xfrm>
            <a:off x="304800" y="361950"/>
            <a:ext cx="8381999" cy="3962399"/>
          </a:xfrm>
          <a:prstGeom prst="rect">
            <a:avLst/>
          </a:prstGeom>
          <a:noFill/>
        </p:spPr>
      </p:pic>
      <p:sp>
        <p:nvSpPr>
          <p:cNvPr id="5" name="TextBox 4"/>
          <p:cNvSpPr txBox="1"/>
          <p:nvPr/>
        </p:nvSpPr>
        <p:spPr>
          <a:xfrm>
            <a:off x="381000" y="4476750"/>
            <a:ext cx="8229600" cy="307777"/>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Fig. 1: Example webpage: original on the left, annotated main content on the right</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285750"/>
            <a:ext cx="8229600" cy="1238250"/>
          </a:xfrm>
        </p:spPr>
        <p:txBody>
          <a:bodyPr>
            <a:normAutofit/>
          </a:bodyPr>
          <a:lstStyle/>
          <a:p>
            <a:pPr algn="l" eaLnBrk="1" hangingPunct="1"/>
            <a:r>
              <a:rPr lang="en-US" sz="3600" b="1" dirty="0" smtClean="0">
                <a:solidFill>
                  <a:schemeClr val="bg1"/>
                </a:solidFill>
                <a:latin typeface="Times New Roman" pitchFamily="18" charset="0"/>
                <a:cs typeface="Times New Roman" pitchFamily="18" charset="0"/>
              </a:rPr>
              <a:t>NEED FOR WEB PAGE CONTENT EXTRACTION</a:t>
            </a:r>
          </a:p>
        </p:txBody>
      </p:sp>
      <p:sp>
        <p:nvSpPr>
          <p:cNvPr id="12290" name="Rectangle 3"/>
          <p:cNvSpPr>
            <a:spLocks noGrp="1" noChangeArrowheads="1"/>
          </p:cNvSpPr>
          <p:nvPr>
            <p:ph idx="1"/>
          </p:nvPr>
        </p:nvSpPr>
        <p:spPr>
          <a:xfrm>
            <a:off x="381000" y="1581150"/>
            <a:ext cx="8377238" cy="3429000"/>
          </a:xfrm>
        </p:spPr>
        <p:txBody>
          <a:bodyPr>
            <a:normAutofit fontScale="85000" lnSpcReduction="20000"/>
          </a:bodyPr>
          <a:lstStyle/>
          <a:p>
            <a:pPr eaLnBrk="1" hangingPunct="1">
              <a:lnSpc>
                <a:spcPct val="90000"/>
              </a:lnSpc>
              <a:buClr>
                <a:srgbClr val="003399"/>
              </a:buClr>
              <a:buNone/>
              <a:defRPr/>
            </a:pPr>
            <a:endParaRPr lang="en-US" sz="1800" dirty="0" smtClean="0">
              <a:latin typeface="Times New Roman" pitchFamily="18" charset="0"/>
              <a:cs typeface="Times New Roman" pitchFamily="18" charset="0"/>
            </a:endParaRPr>
          </a:p>
          <a:p>
            <a:pPr eaLnBrk="1" hangingPunct="1">
              <a:lnSpc>
                <a:spcPct val="90000"/>
              </a:lnSpc>
              <a:buClr>
                <a:srgbClr val="003399"/>
              </a:buClr>
              <a:buFont typeface="Wingdings" pitchFamily="2" charset="2"/>
              <a:buChar char="­"/>
              <a:defRPr/>
            </a:pPr>
            <a:endParaRPr lang="en-US" sz="1800" dirty="0" smtClean="0">
              <a:latin typeface="Times New Roman" pitchFamily="18" charset="0"/>
              <a:cs typeface="Times New Roman" pitchFamily="18" charset="0"/>
            </a:endParaRPr>
          </a:p>
          <a:p>
            <a:pPr eaLnBrk="1" hangingPunct="1">
              <a:lnSpc>
                <a:spcPct val="90000"/>
              </a:lnSpc>
              <a:buClr>
                <a:srgbClr val="003399"/>
              </a:buClr>
              <a:buFont typeface="Wingdings" pitchFamily="2" charset="2"/>
              <a:buChar char="­"/>
              <a:defRPr/>
            </a:pPr>
            <a:r>
              <a:rPr lang="en-US" sz="2300" dirty="0" smtClean="0">
                <a:latin typeface="Times New Roman" pitchFamily="18" charset="0"/>
                <a:cs typeface="Times New Roman" pitchFamily="18" charset="0"/>
              </a:rPr>
              <a:t>Enhance online reading experience of users .</a:t>
            </a:r>
          </a:p>
          <a:p>
            <a:pPr eaLnBrk="1" hangingPunct="1">
              <a:lnSpc>
                <a:spcPct val="90000"/>
              </a:lnSpc>
              <a:buClr>
                <a:srgbClr val="003399"/>
              </a:buClr>
              <a:buNone/>
              <a:defRPr/>
            </a:pPr>
            <a:endParaRPr lang="en-US" sz="2300" dirty="0" smtClean="0">
              <a:latin typeface="Times New Roman" pitchFamily="18" charset="0"/>
              <a:cs typeface="Times New Roman" pitchFamily="18" charset="0"/>
            </a:endParaRPr>
          </a:p>
          <a:p>
            <a:pPr>
              <a:lnSpc>
                <a:spcPct val="90000"/>
              </a:lnSpc>
              <a:buClr>
                <a:srgbClr val="003399"/>
              </a:buClr>
              <a:buFont typeface="Wingdings" pitchFamily="2" charset="2"/>
              <a:buChar char="­"/>
              <a:defRPr/>
            </a:pPr>
            <a:r>
              <a:rPr lang="en-US" sz="2300" dirty="0" smtClean="0">
                <a:latin typeface="Times New Roman" pitchFamily="18" charset="0"/>
                <a:cs typeface="Times New Roman" pitchFamily="18" charset="0"/>
              </a:rPr>
              <a:t>Increase efficiency of search engines</a:t>
            </a:r>
            <a:r>
              <a:rPr lang="en-US" sz="2300" dirty="0" smtClean="0">
                <a:latin typeface="Times New Roman" pitchFamily="18" charset="0"/>
                <a:ea typeface="ＭＳ Ｐゴシック" pitchFamily="34" charset="-128"/>
                <a:cs typeface="Times New Roman" pitchFamily="18" charset="0"/>
              </a:rPr>
              <a:t>.</a:t>
            </a:r>
            <a:endParaRPr lang="en-US" sz="2300" dirty="0" smtClean="0">
              <a:latin typeface="Times New Roman" pitchFamily="18" charset="0"/>
              <a:cs typeface="Times New Roman" pitchFamily="18" charset="0"/>
            </a:endParaRPr>
          </a:p>
          <a:p>
            <a:pPr eaLnBrk="1" hangingPunct="1">
              <a:lnSpc>
                <a:spcPct val="90000"/>
              </a:lnSpc>
              <a:buClr>
                <a:srgbClr val="003399"/>
              </a:buClr>
              <a:buNone/>
              <a:defRPr/>
            </a:pPr>
            <a:endParaRPr lang="en-US" sz="2300" dirty="0" smtClean="0">
              <a:latin typeface="Times New Roman" pitchFamily="18" charset="0"/>
              <a:cs typeface="Times New Roman" pitchFamily="18" charset="0"/>
            </a:endParaRPr>
          </a:p>
          <a:p>
            <a:pPr eaLnBrk="1" hangingPunct="1">
              <a:lnSpc>
                <a:spcPct val="90000"/>
              </a:lnSpc>
              <a:buClr>
                <a:srgbClr val="003399"/>
              </a:buClr>
              <a:buFont typeface="Wingdings" pitchFamily="2" charset="2"/>
              <a:buChar char="­"/>
              <a:defRPr/>
            </a:pPr>
            <a:r>
              <a:rPr lang="en-US" sz="2300" dirty="0" smtClean="0">
                <a:latin typeface="Times New Roman" pitchFamily="18" charset="0"/>
                <a:cs typeface="Times New Roman" pitchFamily="18" charset="0"/>
              </a:rPr>
              <a:t>Optimize web sites for hand-held devices.</a:t>
            </a:r>
          </a:p>
          <a:p>
            <a:pPr eaLnBrk="1" hangingPunct="1">
              <a:lnSpc>
                <a:spcPct val="90000"/>
              </a:lnSpc>
              <a:buClr>
                <a:srgbClr val="003399"/>
              </a:buClr>
              <a:buNone/>
              <a:defRPr/>
            </a:pPr>
            <a:endParaRPr lang="en-US" sz="2300" dirty="0" smtClean="0">
              <a:latin typeface="Times New Roman" pitchFamily="18" charset="0"/>
              <a:cs typeface="Times New Roman" pitchFamily="18" charset="0"/>
            </a:endParaRPr>
          </a:p>
          <a:p>
            <a:pPr eaLnBrk="1" hangingPunct="1">
              <a:lnSpc>
                <a:spcPct val="90000"/>
              </a:lnSpc>
              <a:buClr>
                <a:srgbClr val="003399"/>
              </a:buClr>
              <a:buFont typeface="Wingdings" pitchFamily="2" charset="2"/>
              <a:buChar char="­"/>
              <a:defRPr/>
            </a:pPr>
            <a:r>
              <a:rPr lang="en-US" sz="2300" dirty="0" smtClean="0">
                <a:latin typeface="Times New Roman" pitchFamily="18" charset="0"/>
                <a:cs typeface="Times New Roman" pitchFamily="18" charset="0"/>
              </a:rPr>
              <a:t>Extracting structured data that appears multiple times on a single web page.</a:t>
            </a:r>
          </a:p>
          <a:p>
            <a:pPr eaLnBrk="1" hangingPunct="1">
              <a:lnSpc>
                <a:spcPct val="90000"/>
              </a:lnSpc>
              <a:buClr>
                <a:srgbClr val="003399"/>
              </a:buClr>
              <a:buFont typeface="Wingdings" pitchFamily="2" charset="2"/>
              <a:buChar char="­"/>
              <a:defRPr/>
            </a:pPr>
            <a:endParaRPr lang="en-US" sz="2300" dirty="0" smtClean="0">
              <a:latin typeface="Times New Roman" pitchFamily="18" charset="0"/>
              <a:cs typeface="Times New Roman" pitchFamily="18" charset="0"/>
            </a:endParaRPr>
          </a:p>
          <a:p>
            <a:pPr eaLnBrk="1" hangingPunct="1">
              <a:lnSpc>
                <a:spcPct val="90000"/>
              </a:lnSpc>
              <a:buClr>
                <a:srgbClr val="003399"/>
              </a:buClr>
              <a:buFont typeface="Wingdings" pitchFamily="2" charset="2"/>
              <a:buChar char="­"/>
              <a:defRPr/>
            </a:pPr>
            <a:r>
              <a:rPr lang="en-US" sz="2300" dirty="0" smtClean="0">
                <a:latin typeface="Times New Roman" pitchFamily="18" charset="0"/>
                <a:cs typeface="Times New Roman" pitchFamily="18" charset="0"/>
              </a:rPr>
              <a:t>Classifying text blocks using a mixture of visual and language  independent feature. </a:t>
            </a:r>
          </a:p>
          <a:p>
            <a:pPr>
              <a:buNone/>
            </a:pPr>
            <a:r>
              <a:rPr lang="en-US" sz="2800" dirty="0" smtClean="0"/>
              <a:t/>
            </a:r>
            <a:br>
              <a:rPr lang="en-US" sz="2800" dirty="0" smtClean="0"/>
            </a:br>
            <a:endParaRPr lang="en-US" sz="2800" dirty="0" smtClean="0"/>
          </a:p>
          <a:p>
            <a:pPr eaLnBrk="1" hangingPunct="1">
              <a:lnSpc>
                <a:spcPct val="90000"/>
              </a:lnSpc>
              <a:buFont typeface="Wingdings" pitchFamily="2" charset="2"/>
              <a:buNone/>
              <a:defRPr/>
            </a:pPr>
            <a:endParaRPr lang="en-US" sz="2800" dirty="0" smtClean="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2"/>
          <p:cNvSpPr>
            <a:spLocks noGrp="1"/>
          </p:cNvSpPr>
          <p:nvPr>
            <p:ph type="title"/>
          </p:nvPr>
        </p:nvSpPr>
        <p:spPr/>
        <p:txBody>
          <a:bodyPr/>
          <a:lstStyle/>
          <a:p>
            <a:pPr algn="l"/>
            <a:r>
              <a:rPr lang="en-US" sz="4800" b="1" dirty="0" smtClean="0">
                <a:solidFill>
                  <a:schemeClr val="bg1"/>
                </a:solidFill>
              </a:rPr>
              <a:t>CURRENT SCENARIO</a:t>
            </a:r>
            <a:endParaRPr lang="en-US" dirty="0" smtClean="0"/>
          </a:p>
        </p:txBody>
      </p:sp>
      <p:sp>
        <p:nvSpPr>
          <p:cNvPr id="11266" name="Content Placeholder 1"/>
          <p:cNvSpPr>
            <a:spLocks noGrp="1"/>
          </p:cNvSpPr>
          <p:nvPr>
            <p:ph idx="1"/>
          </p:nvPr>
        </p:nvSpPr>
        <p:spPr>
          <a:xfrm>
            <a:off x="871538" y="1352550"/>
            <a:ext cx="5834062" cy="3241675"/>
          </a:xfrm>
        </p:spPr>
        <p:txBody>
          <a:bodyPr>
            <a:normAutofit/>
          </a:bodyPr>
          <a:lstStyle/>
          <a:p>
            <a:pPr eaLnBrk="1" hangingPunct="1"/>
            <a:endParaRPr lang="en-US" sz="1800" dirty="0" smtClean="0">
              <a:latin typeface="Times New Roman" pitchFamily="18" charset="0"/>
              <a:cs typeface="Times New Roman" pitchFamily="18" charset="0"/>
            </a:endParaRPr>
          </a:p>
          <a:p>
            <a:pPr eaLnBrk="1" hangingPunct="1"/>
            <a:r>
              <a:rPr lang="en-US" sz="1800" dirty="0" smtClean="0">
                <a:latin typeface="Times New Roman" pitchFamily="18" charset="0"/>
                <a:cs typeface="Times New Roman" pitchFamily="18" charset="0"/>
              </a:rPr>
              <a:t>Early efforts rely on heuristics about web pages with main content such as text-density etc.</a:t>
            </a:r>
          </a:p>
          <a:p>
            <a:pPr eaLnBrk="1" hangingPunct="1"/>
            <a:endParaRPr lang="en-US" sz="1800" dirty="0" smtClean="0">
              <a:latin typeface="Times New Roman" pitchFamily="18" charset="0"/>
              <a:cs typeface="Times New Roman" pitchFamily="18" charset="0"/>
            </a:endParaRPr>
          </a:p>
          <a:p>
            <a:pPr eaLnBrk="1" hangingPunct="1"/>
            <a:r>
              <a:rPr lang="en-US" sz="1800" dirty="0" smtClean="0">
                <a:latin typeface="Times New Roman" pitchFamily="18" charset="0"/>
                <a:cs typeface="Times New Roman" pitchFamily="18" charset="0"/>
              </a:rPr>
              <a:t>Existing algorithms are based on the observation that non-content fragments are highly formatted with more tags.</a:t>
            </a:r>
          </a:p>
          <a:p>
            <a:pPr eaLnBrk="1" hangingPunct="1">
              <a:buNone/>
            </a:pPr>
            <a:endParaRPr lang="en-US" sz="1800" dirty="0" smtClean="0">
              <a:latin typeface="Times New Roman" pitchFamily="18" charset="0"/>
              <a:cs typeface="Times New Roman" pitchFamily="18" charset="0"/>
            </a:endParaRPr>
          </a:p>
          <a:p>
            <a:pPr eaLnBrk="1" hangingPunct="1"/>
            <a:r>
              <a:rPr lang="en-US" sz="1800" dirty="0" smtClean="0">
                <a:latin typeface="Times New Roman" pitchFamily="18" charset="0"/>
                <a:cs typeface="Times New Roman" pitchFamily="18" charset="0"/>
              </a:rPr>
              <a:t>Some approaches like template detection algorithm classify identical parts found in all web pages as noisy components.</a:t>
            </a:r>
          </a:p>
          <a:p>
            <a:pPr eaLnBrk="1" hangingPunct="1">
              <a:buNone/>
            </a:pPr>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algn="l"/>
            <a:r>
              <a:rPr lang="en-US" sz="4800" b="1" dirty="0" smtClean="0">
                <a:solidFill>
                  <a:schemeClr val="bg1"/>
                </a:solidFill>
              </a:rPr>
              <a:t>PROPOSED ALGORITHM</a:t>
            </a:r>
            <a:endParaRPr lang="en-US" dirty="0" smtClean="0"/>
          </a:p>
        </p:txBody>
      </p:sp>
      <p:sp>
        <p:nvSpPr>
          <p:cNvPr id="2" name="Content Placeholder 1"/>
          <p:cNvSpPr>
            <a:spLocks noGrp="1"/>
          </p:cNvSpPr>
          <p:nvPr>
            <p:ph idx="1"/>
          </p:nvPr>
        </p:nvSpPr>
        <p:spPr>
          <a:xfrm>
            <a:off x="228600" y="1352550"/>
            <a:ext cx="6096000" cy="3241675"/>
          </a:xfrm>
        </p:spPr>
        <p:txBody>
          <a:bodyPr/>
          <a:lstStyle/>
          <a:p>
            <a:pPr marL="274320" indent="-274320">
              <a:lnSpc>
                <a:spcPct val="90000"/>
              </a:lnSpc>
              <a:buClr>
                <a:srgbClr val="003399"/>
              </a:buClr>
              <a:buFont typeface="Wingdings" pitchFamily="2" charset="2"/>
              <a:buChar char="ü"/>
              <a:defRPr/>
            </a:pPr>
            <a:r>
              <a:rPr lang="en-US" sz="1800" dirty="0" smtClean="0">
                <a:latin typeface="Times New Roman" pitchFamily="18" charset="0"/>
                <a:cs typeface="Times New Roman" pitchFamily="18" charset="0"/>
              </a:rPr>
              <a:t>Web page is divided into a tree whose nodes are visually grouped blocks.</a:t>
            </a:r>
          </a:p>
          <a:p>
            <a:pPr marL="274320" indent="-274320" eaLnBrk="1" fontAlgn="auto" hangingPunct="1">
              <a:lnSpc>
                <a:spcPct val="90000"/>
              </a:lnSpc>
              <a:spcAft>
                <a:spcPts val="0"/>
              </a:spcAft>
              <a:buClr>
                <a:srgbClr val="003399"/>
              </a:buClr>
              <a:buFont typeface="Wingdings" pitchFamily="2" charset="2"/>
              <a:buChar char="ü"/>
              <a:defRPr/>
            </a:pPr>
            <a:endParaRPr lang="en-US" sz="1800" dirty="0" smtClean="0">
              <a:latin typeface="Times New Roman" pitchFamily="18" charset="0"/>
              <a:cs typeface="Times New Roman" pitchFamily="18" charset="0"/>
            </a:endParaRPr>
          </a:p>
          <a:p>
            <a:pPr marL="274320" indent="-274320" eaLnBrk="1" fontAlgn="auto" hangingPunct="1">
              <a:lnSpc>
                <a:spcPct val="90000"/>
              </a:lnSpc>
              <a:spcAft>
                <a:spcPts val="0"/>
              </a:spcAft>
              <a:buClr>
                <a:srgbClr val="003399"/>
              </a:buClr>
              <a:buFont typeface="Wingdings" pitchFamily="2" charset="2"/>
              <a:buChar char="ü"/>
              <a:defRPr/>
            </a:pPr>
            <a:r>
              <a:rPr lang="en-US" sz="1800" dirty="0" smtClean="0">
                <a:latin typeface="Times New Roman" pitchFamily="18" charset="0"/>
                <a:cs typeface="Times New Roman" pitchFamily="18" charset="0"/>
              </a:rPr>
              <a:t>Blockify training documents and train a SVM qualifier based on features extracted from blocks.</a:t>
            </a:r>
          </a:p>
          <a:p>
            <a:pPr marL="274320" indent="-274320" eaLnBrk="1" fontAlgn="auto" hangingPunct="1">
              <a:lnSpc>
                <a:spcPct val="90000"/>
              </a:lnSpc>
              <a:spcAft>
                <a:spcPts val="0"/>
              </a:spcAft>
              <a:buClr>
                <a:srgbClr val="003399"/>
              </a:buClr>
              <a:buNone/>
              <a:defRPr/>
            </a:pPr>
            <a:endParaRPr lang="en-US" sz="1800" dirty="0" smtClean="0">
              <a:latin typeface="Times New Roman" pitchFamily="18" charset="0"/>
              <a:cs typeface="Times New Roman" pitchFamily="18" charset="0"/>
            </a:endParaRPr>
          </a:p>
          <a:p>
            <a:pPr marL="274320" indent="-274320" eaLnBrk="1" fontAlgn="auto" hangingPunct="1">
              <a:lnSpc>
                <a:spcPct val="90000"/>
              </a:lnSpc>
              <a:spcAft>
                <a:spcPts val="0"/>
              </a:spcAft>
              <a:buClr>
                <a:srgbClr val="003399"/>
              </a:buClr>
              <a:buFont typeface="Wingdings" pitchFamily="2" charset="2"/>
              <a:buChar char="ü"/>
              <a:defRPr/>
            </a:pPr>
            <a:r>
              <a:rPr lang="en-US" sz="1800" dirty="0" smtClean="0">
                <a:latin typeface="Times New Roman" pitchFamily="18" charset="0"/>
                <a:cs typeface="Times New Roman" pitchFamily="18" charset="0"/>
              </a:rPr>
              <a:t>For test documents, same blockify algorithm is applied and blocks classified as contents are extracted to construct the main content. </a:t>
            </a:r>
            <a:endParaRPr lang="en-US" sz="1800" dirty="0">
              <a:latin typeface="Times New Roman" pitchFamily="18" charset="0"/>
              <a:cs typeface="Times New Roman" pitchFamily="18" charset="0"/>
            </a:endParaRPr>
          </a:p>
          <a:p>
            <a:pPr marL="0" indent="0" eaLnBrk="1" fontAlgn="auto" hangingPunct="1">
              <a:lnSpc>
                <a:spcPct val="90000"/>
              </a:lnSpc>
              <a:spcAft>
                <a:spcPts val="0"/>
              </a:spcAft>
              <a:buClr>
                <a:srgbClr val="003399"/>
              </a:buClr>
              <a:buFont typeface="Symbol" pitchFamily="18" charset="2"/>
              <a:buNone/>
              <a:defRPr/>
            </a:pPr>
            <a:endParaRPr lang="en-US" sz="1800" dirty="0" smtClean="0">
              <a:latin typeface="Times New Roman" pitchFamily="18" charset="0"/>
              <a:cs typeface="Times New Roman" pitchFamily="18" charset="0"/>
            </a:endParaRPr>
          </a:p>
          <a:p>
            <a:pPr marL="274320" indent="-274320" eaLnBrk="1" fontAlgn="auto" hangingPunct="1">
              <a:lnSpc>
                <a:spcPct val="90000"/>
              </a:lnSpc>
              <a:spcAft>
                <a:spcPts val="0"/>
              </a:spcAft>
              <a:buClr>
                <a:srgbClr val="003399"/>
              </a:buClr>
              <a:buNone/>
              <a:defRPr/>
            </a:pPr>
            <a:endParaRPr lang="en-US" sz="1800" dirty="0">
              <a:latin typeface="Times New Roman" pitchFamily="18" charset="0"/>
              <a:cs typeface="Times New Roman" pitchFamily="18" charset="0"/>
            </a:endParaRPr>
          </a:p>
        </p:txBody>
      </p:sp>
      <p:pic>
        <p:nvPicPr>
          <p:cNvPr id="1027" name="Picture 3" descr="C:\Users\user\Desktop\dom.png"/>
          <p:cNvPicPr>
            <a:picLocks noChangeAspect="1" noChangeArrowheads="1"/>
          </p:cNvPicPr>
          <p:nvPr/>
        </p:nvPicPr>
        <p:blipFill>
          <a:blip r:embed="rId2"/>
          <a:srcRect/>
          <a:stretch>
            <a:fillRect/>
          </a:stretch>
        </p:blipFill>
        <p:spPr bwMode="auto">
          <a:xfrm>
            <a:off x="6400800" y="1047750"/>
            <a:ext cx="2286000" cy="36576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b="1" dirty="0" smtClean="0">
                <a:solidFill>
                  <a:schemeClr val="bg1"/>
                </a:solidFill>
              </a:rPr>
              <a:t>INSIGHT TO ALGORITHM</a:t>
            </a:r>
            <a:endParaRPr lang="en-US" dirty="0"/>
          </a:p>
        </p:txBody>
      </p:sp>
      <p:sp>
        <p:nvSpPr>
          <p:cNvPr id="3" name="Content Placeholder 2"/>
          <p:cNvSpPr>
            <a:spLocks noGrp="1"/>
          </p:cNvSpPr>
          <p:nvPr>
            <p:ph idx="1"/>
          </p:nvPr>
        </p:nvSpPr>
        <p:spPr>
          <a:xfrm>
            <a:off x="228600" y="1276350"/>
            <a:ext cx="8763000" cy="3867150"/>
          </a:xfrm>
        </p:spPr>
        <p:txBody>
          <a:bodyPr>
            <a:normAutofit fontScale="25000" lnSpcReduction="20000"/>
          </a:bodyPr>
          <a:lstStyle/>
          <a:p>
            <a:r>
              <a:rPr lang="en-US" sz="6400" b="1" dirty="0" smtClean="0">
                <a:latin typeface="Times New Roman" pitchFamily="18" charset="0"/>
                <a:cs typeface="Times New Roman" pitchFamily="18" charset="0"/>
              </a:rPr>
              <a:t>BLOCKIFYING</a:t>
            </a:r>
          </a:p>
          <a:p>
            <a:pPr>
              <a:buNone/>
            </a:pPr>
            <a:endParaRPr lang="en-US" sz="49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Use HTML parser to traverse the HTML DOM tree and accumulate relevant information such as text and links as traversing</a:t>
            </a:r>
          </a:p>
          <a:p>
            <a:endParaRPr lang="en-US" sz="49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When the beginning or end of a block-level element is reached, we output the accumulated text as a text block.</a:t>
            </a:r>
          </a:p>
          <a:p>
            <a:pPr>
              <a:buNone/>
            </a:pPr>
            <a:endParaRPr lang="en-US" sz="4900" dirty="0" smtClean="0">
              <a:latin typeface="Times New Roman" pitchFamily="18" charset="0"/>
              <a:cs typeface="Times New Roman" pitchFamily="18" charset="0"/>
            </a:endParaRPr>
          </a:p>
          <a:p>
            <a:pPr>
              <a:buNone/>
            </a:pPr>
            <a:endParaRPr lang="en-US" sz="4900" dirty="0" smtClean="0">
              <a:latin typeface="Times New Roman" pitchFamily="18" charset="0"/>
              <a:cs typeface="Times New Roman" pitchFamily="18" charset="0"/>
            </a:endParaRPr>
          </a:p>
          <a:p>
            <a:r>
              <a:rPr lang="en-US" sz="6400" b="1" dirty="0" smtClean="0">
                <a:latin typeface="Times New Roman" pitchFamily="18" charset="0"/>
                <a:cs typeface="Times New Roman" pitchFamily="18" charset="0"/>
              </a:rPr>
              <a:t>FEATURE EXTRACTION</a:t>
            </a:r>
          </a:p>
          <a:p>
            <a:endParaRPr lang="en-US" sz="4900" b="1"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Use features that are strongly indicative whether a text block is content or not</a:t>
            </a:r>
            <a:r>
              <a:rPr lang="en-US" sz="4900" dirty="0" smtClean="0">
                <a:latin typeface="Times New Roman" pitchFamily="18" charset="0"/>
                <a:cs typeface="Times New Roman" pitchFamily="18" charset="0"/>
              </a:rPr>
              <a:t>.</a:t>
            </a:r>
          </a:p>
          <a:p>
            <a:pPr>
              <a:buNone/>
            </a:pPr>
            <a:r>
              <a:rPr lang="en-US" sz="4900" dirty="0" smtClean="0">
                <a:latin typeface="Times New Roman" pitchFamily="18" charset="0"/>
                <a:cs typeface="Times New Roman" pitchFamily="18" charset="0"/>
              </a:rPr>
              <a:t> </a:t>
            </a:r>
          </a:p>
          <a:p>
            <a:r>
              <a:rPr lang="en-US" sz="6400" dirty="0" smtClean="0">
                <a:latin typeface="Times New Roman" pitchFamily="18" charset="0"/>
                <a:cs typeface="Times New Roman" pitchFamily="18" charset="0"/>
              </a:rPr>
              <a:t>In our approach, we select three types of features: text features, relative position, and id &amp; class token feature</a:t>
            </a:r>
            <a:r>
              <a:rPr lang="en-US" sz="4900" dirty="0" smtClean="0">
                <a:latin typeface="Times New Roman" pitchFamily="18" charset="0"/>
                <a:cs typeface="Times New Roman" pitchFamily="18" charset="0"/>
              </a:rPr>
              <a:t>.</a:t>
            </a:r>
          </a:p>
          <a:p>
            <a:pPr>
              <a:buNone/>
            </a:pPr>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The first type is called text features, which are extracted based on text properties inside a text block.</a:t>
            </a:r>
          </a:p>
          <a:p>
            <a:pPr>
              <a:buNone/>
            </a:pPr>
            <a:endParaRPr lang="en-US" sz="1800" dirty="0" smtClean="0"/>
          </a:p>
          <a:p>
            <a:pPr>
              <a:buNone/>
            </a:pPr>
            <a:endParaRPr lang="en-US" sz="1800" dirty="0" smtClean="0"/>
          </a:p>
          <a:p>
            <a:pPr>
              <a:buNone/>
            </a:pPr>
            <a:r>
              <a:rPr lang="en-US" sz="1800" dirty="0" smtClean="0"/>
              <a:t>      </a:t>
            </a:r>
            <a:endParaRPr lang="en-US" sz="18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8229600" cy="857250"/>
          </a:xfrm>
        </p:spPr>
        <p:txBody>
          <a:bodyPr>
            <a:normAutofit fontScale="90000"/>
          </a:bodyPr>
          <a:lstStyle/>
          <a:p>
            <a:pPr algn="l"/>
            <a:r>
              <a:rPr lang="en-US" sz="4800" b="1" dirty="0" smtClean="0">
                <a:latin typeface="Times New Roman" pitchFamily="18" charset="0"/>
                <a:cs typeface="Times New Roman" pitchFamily="18" charset="0"/>
              </a:rPr>
              <a:t>SVM Training and Classification</a:t>
            </a:r>
            <a:endParaRPr lang="en-US" dirty="0"/>
          </a:p>
        </p:txBody>
      </p:sp>
      <p:sp>
        <p:nvSpPr>
          <p:cNvPr id="4" name="Rectangle 1"/>
          <p:cNvSpPr txBox="1">
            <a:spLocks noChangeArrowheads="1"/>
          </p:cNvSpPr>
          <p:nvPr/>
        </p:nvSpPr>
        <p:spPr>
          <a:xfrm>
            <a:off x="503238" y="346075"/>
            <a:ext cx="9070975" cy="1171575"/>
          </a:xfrm>
          <a:prstGeom prst="rect">
            <a:avLst/>
          </a:prstGeom>
          <a:ln/>
        </p:spPr>
        <p:txBody>
          <a:bodyPr tIns="35280" rIns="91440" anchor="b">
            <a:normAutofit/>
            <a:scene3d>
              <a:camera prst="orthographicFront"/>
              <a:lightRig rig="soft" dir="t">
                <a:rot lat="0" lon="0" rev="2400000"/>
              </a:lightRig>
            </a:scene3d>
            <a:sp3d>
              <a:bevelT w="19050" h="12700"/>
            </a:sp3d>
          </a:bodyPr>
          <a:lstStyle/>
          <a:p>
            <a:pPr marL="54864" marR="0" lvl="0" indent="0" algn="r" defTabSz="9144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US" sz="4600" b="0" i="0" u="none" strike="noStrike" kern="1200" cap="none" spc="0" normalizeH="0" baseline="0" noProof="0" dirty="0">
              <a:ln>
                <a:noFill/>
              </a:ln>
              <a:solidFill>
                <a:srgbClr val="00000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6" name="Text Box 256"/>
          <p:cNvSpPr txBox="1">
            <a:spLocks noChangeArrowheads="1"/>
          </p:cNvSpPr>
          <p:nvPr/>
        </p:nvSpPr>
        <p:spPr bwMode="auto">
          <a:xfrm>
            <a:off x="539750" y="5040313"/>
            <a:ext cx="360363" cy="360362"/>
          </a:xfrm>
          <a:prstGeom prst="rect">
            <a:avLst/>
          </a:prstGeom>
          <a:noFill/>
          <a:ln w="9525">
            <a:noFill/>
            <a:round/>
            <a:headEnd/>
            <a:tailEnd/>
          </a:ln>
          <a:effectLst/>
        </p:spPr>
        <p:txBody>
          <a:bodyPr lIns="0" tIns="17640" rIns="0" bIns="0" anchor="ctr"/>
          <a:lstStyle/>
          <a:p>
            <a:pPr algn="ctr"/>
            <a:r>
              <a:rPr lang="en-US" sz="2000">
                <a:solidFill>
                  <a:srgbClr val="000000"/>
                </a:solidFill>
                <a:latin typeface="Times New Roman" pitchFamily="18" charset="0"/>
              </a:rPr>
              <a:t>7</a:t>
            </a:r>
          </a:p>
        </p:txBody>
      </p:sp>
      <p:sp>
        <p:nvSpPr>
          <p:cNvPr id="8" name="TextBox 7"/>
          <p:cNvSpPr txBox="1"/>
          <p:nvPr/>
        </p:nvSpPr>
        <p:spPr>
          <a:xfrm>
            <a:off x="685800" y="1276350"/>
            <a:ext cx="7924800" cy="3293209"/>
          </a:xfrm>
          <a:prstGeom prst="rect">
            <a:avLst/>
          </a:prstGeom>
          <a:noFill/>
        </p:spPr>
        <p:txBody>
          <a:bodyPr wrap="square" rtlCol="0">
            <a:spAutoFit/>
          </a:bodyPr>
          <a:lstStyle/>
          <a:p>
            <a:r>
              <a:rPr lang="en-US" sz="1600" dirty="0" smtClean="0">
                <a:latin typeface="Times New Roman" pitchFamily="18" charset="0"/>
                <a:cs typeface="Times New Roman" pitchFamily="18" charset="0"/>
              </a:rPr>
              <a:t>For each block we have selected the following most relevant features:</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number of words in this block and the quotient to its previous block</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 average sentence length in this block and the quotient to its previous block</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 text density in this block and the quotient to its previous block</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 link density in this block</a:t>
            </a:r>
          </a:p>
          <a:p>
            <a:pPr>
              <a:buFont typeface="Wingdings" pitchFamily="2" charset="2"/>
              <a:buChar char="§"/>
            </a:pP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After feature extraction, we label each block as content or non-content</a:t>
            </a:r>
          </a:p>
          <a:p>
            <a:pPr>
              <a:buFont typeface="Wingdings" pitchFamily="2" charset="2"/>
              <a:buChar char="§"/>
            </a:pPr>
            <a:endParaRPr lang="en-US" sz="1600"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a:spLocks noGrp="1"/>
          </p:cNvSpPr>
          <p:nvPr>
            <p:ph type="ftr" sz="quarter" idx="11"/>
          </p:nvPr>
        </p:nvSpPr>
        <p:spPr/>
        <p:txBody>
          <a:bodyPr/>
          <a:lstStyle/>
          <a:p>
            <a:endParaRPr lang="en-US" dirty="0"/>
          </a:p>
        </p:txBody>
      </p:sp>
      <p:sp>
        <p:nvSpPr>
          <p:cNvPr id="361474" name="Rectangle 2"/>
          <p:cNvSpPr>
            <a:spLocks noGrp="1" noChangeArrowheads="1"/>
          </p:cNvSpPr>
          <p:nvPr>
            <p:ph type="title"/>
          </p:nvPr>
        </p:nvSpPr>
        <p:spPr>
          <a:xfrm>
            <a:off x="533400" y="133350"/>
            <a:ext cx="8305800" cy="857250"/>
          </a:xfrm>
        </p:spPr>
        <p:txBody>
          <a:bodyPr>
            <a:normAutofit/>
          </a:bodyPr>
          <a:lstStyle/>
          <a:p>
            <a:pPr algn="ctr"/>
            <a:r>
              <a:rPr lang="en-US" sz="2800" b="1" dirty="0">
                <a:latin typeface="Times New Roman" pitchFamily="18" charset="0"/>
                <a:cs typeface="Times New Roman" pitchFamily="18" charset="0"/>
              </a:rPr>
              <a:t>Information Extraction from The Web</a:t>
            </a:r>
          </a:p>
        </p:txBody>
      </p:sp>
      <p:grpSp>
        <p:nvGrpSpPr>
          <p:cNvPr id="2" name="Group 9"/>
          <p:cNvGrpSpPr>
            <a:grpSpLocks/>
          </p:cNvGrpSpPr>
          <p:nvPr/>
        </p:nvGrpSpPr>
        <p:grpSpPr bwMode="auto">
          <a:xfrm>
            <a:off x="395289" y="1275160"/>
            <a:ext cx="2879725" cy="1997869"/>
            <a:chOff x="1447" y="1861"/>
            <a:chExt cx="2153" cy="1882"/>
          </a:xfrm>
        </p:grpSpPr>
        <p:pic>
          <p:nvPicPr>
            <p:cNvPr id="361482" name="Picture 10" descr="website"/>
            <p:cNvPicPr>
              <a:picLocks noChangeAspect="1" noChangeArrowheads="1"/>
            </p:cNvPicPr>
            <p:nvPr/>
          </p:nvPicPr>
          <p:blipFill>
            <a:blip r:embed="rId2"/>
            <a:srcRect l="50674" r="25142"/>
            <a:stretch>
              <a:fillRect/>
            </a:stretch>
          </p:blipFill>
          <p:spPr bwMode="auto">
            <a:xfrm>
              <a:off x="2615" y="2965"/>
              <a:ext cx="985" cy="778"/>
            </a:xfrm>
            <a:prstGeom prst="rect">
              <a:avLst/>
            </a:prstGeom>
            <a:noFill/>
            <a:effectLst>
              <a:outerShdw dist="35921" dir="2700000" algn="ctr" rotWithShape="0">
                <a:srgbClr val="808080"/>
              </a:outerShdw>
            </a:effectLst>
          </p:spPr>
        </p:pic>
        <p:pic>
          <p:nvPicPr>
            <p:cNvPr id="361483" name="Picture 11" descr="website"/>
            <p:cNvPicPr>
              <a:picLocks noChangeAspect="1" noChangeArrowheads="1"/>
            </p:cNvPicPr>
            <p:nvPr/>
          </p:nvPicPr>
          <p:blipFill>
            <a:blip r:embed="rId2"/>
            <a:srcRect l="75620" r="197"/>
            <a:stretch>
              <a:fillRect/>
            </a:stretch>
          </p:blipFill>
          <p:spPr bwMode="auto">
            <a:xfrm>
              <a:off x="2255" y="2605"/>
              <a:ext cx="985" cy="778"/>
            </a:xfrm>
            <a:prstGeom prst="rect">
              <a:avLst/>
            </a:prstGeom>
            <a:noFill/>
            <a:effectLst>
              <a:outerShdw dist="35921" dir="2700000" algn="ctr" rotWithShape="0">
                <a:srgbClr val="808080"/>
              </a:outerShdw>
            </a:effectLst>
          </p:spPr>
        </p:pic>
        <p:pic>
          <p:nvPicPr>
            <p:cNvPr id="361484" name="Picture 12" descr="website"/>
            <p:cNvPicPr>
              <a:picLocks noChangeAspect="1" noChangeArrowheads="1"/>
            </p:cNvPicPr>
            <p:nvPr/>
          </p:nvPicPr>
          <p:blipFill>
            <a:blip r:embed="rId2"/>
            <a:srcRect r="75620"/>
            <a:stretch>
              <a:fillRect/>
            </a:stretch>
          </p:blipFill>
          <p:spPr bwMode="auto">
            <a:xfrm>
              <a:off x="1863" y="2237"/>
              <a:ext cx="993" cy="778"/>
            </a:xfrm>
            <a:prstGeom prst="rect">
              <a:avLst/>
            </a:prstGeom>
            <a:noFill/>
            <a:effectLst>
              <a:outerShdw dist="35921" dir="2700000" algn="ctr" rotWithShape="0">
                <a:srgbClr val="808080"/>
              </a:outerShdw>
            </a:effectLst>
          </p:spPr>
        </p:pic>
        <p:pic>
          <p:nvPicPr>
            <p:cNvPr id="361485" name="Picture 13" descr="website"/>
            <p:cNvPicPr>
              <a:picLocks noChangeAspect="1" noChangeArrowheads="1"/>
            </p:cNvPicPr>
            <p:nvPr/>
          </p:nvPicPr>
          <p:blipFill>
            <a:blip r:embed="rId2"/>
            <a:srcRect l="25534" r="50479"/>
            <a:stretch>
              <a:fillRect/>
            </a:stretch>
          </p:blipFill>
          <p:spPr bwMode="auto">
            <a:xfrm>
              <a:off x="1447" y="1861"/>
              <a:ext cx="977" cy="778"/>
            </a:xfrm>
            <a:prstGeom prst="rect">
              <a:avLst/>
            </a:prstGeom>
            <a:noFill/>
            <a:effectLst>
              <a:outerShdw dist="35921" dir="2700000" algn="ctr" rotWithShape="0">
                <a:srgbClr val="808080"/>
              </a:outerShdw>
            </a:effectLst>
          </p:spPr>
        </p:pic>
      </p:grpSp>
      <p:sp>
        <p:nvSpPr>
          <p:cNvPr id="361487" name="Line 15"/>
          <p:cNvSpPr>
            <a:spLocks noChangeShapeType="1"/>
          </p:cNvSpPr>
          <p:nvPr/>
        </p:nvSpPr>
        <p:spPr bwMode="auto">
          <a:xfrm>
            <a:off x="3276600" y="2409825"/>
            <a:ext cx="1944688" cy="0"/>
          </a:xfrm>
          <a:prstGeom prst="line">
            <a:avLst/>
          </a:prstGeom>
          <a:noFill/>
          <a:ln w="101600">
            <a:solidFill>
              <a:schemeClr val="tx1"/>
            </a:solidFill>
            <a:round/>
            <a:headEnd/>
            <a:tailEnd type="triangle" w="med" len="med"/>
          </a:ln>
          <a:effectLst/>
        </p:spPr>
        <p:txBody>
          <a:bodyPr/>
          <a:lstStyle/>
          <a:p>
            <a:endParaRPr lang="en-US"/>
          </a:p>
        </p:txBody>
      </p:sp>
      <p:graphicFrame>
        <p:nvGraphicFramePr>
          <p:cNvPr id="361546" name="Group 74"/>
          <p:cNvGraphicFramePr>
            <a:graphicFrameLocks noGrp="1"/>
          </p:cNvGraphicFramePr>
          <p:nvPr>
            <p:ph type="tbl" idx="1"/>
          </p:nvPr>
        </p:nvGraphicFramePr>
        <p:xfrm>
          <a:off x="5580063" y="1815704"/>
          <a:ext cx="3313112" cy="2430068"/>
        </p:xfrm>
        <a:graphic>
          <a:graphicData uri="http://schemas.openxmlformats.org/drawingml/2006/table">
            <a:tbl>
              <a:tblPr/>
              <a:tblGrid>
                <a:gridCol w="661987"/>
                <a:gridCol w="661988"/>
                <a:gridCol w="665162"/>
                <a:gridCol w="661988"/>
                <a:gridCol w="661987"/>
              </a:tblGrid>
              <a:tr h="556022">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tom</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664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blue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BSc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endParaRPr kumimoji="1" lang="en-GB"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079">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bill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345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grey</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PhD</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endParaRPr kumimoji="1" lang="en-GB"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dave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123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red</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MSc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endParaRPr kumimoji="1" lang="en-GB"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079">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sue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555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red</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GB" sz="1200" b="0" i="0" u="none" strike="noStrike" cap="none" normalizeH="0" baseline="0" smtClean="0">
                          <a:ln>
                            <a:noFill/>
                          </a:ln>
                          <a:solidFill>
                            <a:schemeClr val="tx1"/>
                          </a:solidFill>
                          <a:effectLst/>
                          <a:latin typeface="Arial" charset="0"/>
                        </a:rPr>
                        <a:t>BA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endParaRPr kumimoji="1" lang="en-GB"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1542" name="Text Box 70"/>
          <p:cNvSpPr txBox="1">
            <a:spLocks noChangeArrowheads="1"/>
          </p:cNvSpPr>
          <p:nvPr/>
        </p:nvSpPr>
        <p:spPr bwMode="auto">
          <a:xfrm>
            <a:off x="3419476" y="3057525"/>
            <a:ext cx="1963999" cy="461665"/>
          </a:xfrm>
          <a:prstGeom prst="rect">
            <a:avLst/>
          </a:prstGeom>
          <a:noFill/>
          <a:ln w="63500">
            <a:noFill/>
            <a:miter lim="800000"/>
            <a:headEnd/>
            <a:tailEnd/>
          </a:ln>
          <a:effectLst/>
        </p:spPr>
        <p:txBody>
          <a:bodyPr wrap="none">
            <a:spAutoFit/>
          </a:bodyPr>
          <a:lstStyle/>
          <a:p>
            <a:r>
              <a:rPr lang="en-GB" sz="2400" b="1"/>
              <a:t>WRAPPERS</a:t>
            </a:r>
          </a:p>
        </p:txBody>
      </p:sp>
      <p:sp>
        <p:nvSpPr>
          <p:cNvPr id="361543" name="Rectangle 71"/>
          <p:cNvSpPr>
            <a:spLocks noChangeArrowheads="1"/>
          </p:cNvSpPr>
          <p:nvPr/>
        </p:nvSpPr>
        <p:spPr bwMode="auto">
          <a:xfrm>
            <a:off x="3348039" y="3003947"/>
            <a:ext cx="2016125" cy="539353"/>
          </a:xfrm>
          <a:prstGeom prst="rect">
            <a:avLst/>
          </a:prstGeom>
          <a:noFill/>
          <a:ln w="63500">
            <a:solidFill>
              <a:schemeClr val="tx1"/>
            </a:solidFill>
            <a:miter lim="800000"/>
            <a:headEnd/>
            <a:tailEnd/>
          </a:ln>
          <a:effectLst/>
        </p:spPr>
        <p:txBody>
          <a:bodyPr wrap="none" anchor="ctr"/>
          <a:lstStyle/>
          <a:p>
            <a:endParaRPr lang="en-US"/>
          </a:p>
        </p:txBody>
      </p:sp>
      <p:grpSp>
        <p:nvGrpSpPr>
          <p:cNvPr id="3" name="Group 75"/>
          <p:cNvGrpSpPr>
            <a:grpSpLocks/>
          </p:cNvGrpSpPr>
          <p:nvPr/>
        </p:nvGrpSpPr>
        <p:grpSpPr bwMode="auto">
          <a:xfrm>
            <a:off x="1258888" y="4030266"/>
            <a:ext cx="1223962" cy="647700"/>
            <a:chOff x="1447" y="1861"/>
            <a:chExt cx="2153" cy="1882"/>
          </a:xfrm>
        </p:grpSpPr>
        <p:pic>
          <p:nvPicPr>
            <p:cNvPr id="361548" name="Picture 76" descr="website"/>
            <p:cNvPicPr>
              <a:picLocks noChangeAspect="1" noChangeArrowheads="1"/>
            </p:cNvPicPr>
            <p:nvPr/>
          </p:nvPicPr>
          <p:blipFill>
            <a:blip r:embed="rId3" cstate="print"/>
            <a:srcRect l="50674" r="25142"/>
            <a:stretch>
              <a:fillRect/>
            </a:stretch>
          </p:blipFill>
          <p:spPr bwMode="auto">
            <a:xfrm>
              <a:off x="2615" y="2965"/>
              <a:ext cx="985" cy="778"/>
            </a:xfrm>
            <a:prstGeom prst="rect">
              <a:avLst/>
            </a:prstGeom>
            <a:noFill/>
            <a:effectLst>
              <a:outerShdw dist="35921" dir="2700000" algn="ctr" rotWithShape="0">
                <a:srgbClr val="808080"/>
              </a:outerShdw>
            </a:effectLst>
          </p:spPr>
        </p:pic>
        <p:pic>
          <p:nvPicPr>
            <p:cNvPr id="361549" name="Picture 77" descr="website"/>
            <p:cNvPicPr>
              <a:picLocks noChangeAspect="1" noChangeArrowheads="1"/>
            </p:cNvPicPr>
            <p:nvPr/>
          </p:nvPicPr>
          <p:blipFill>
            <a:blip r:embed="rId3" cstate="print"/>
            <a:srcRect l="75620" r="197"/>
            <a:stretch>
              <a:fillRect/>
            </a:stretch>
          </p:blipFill>
          <p:spPr bwMode="auto">
            <a:xfrm>
              <a:off x="2255" y="2605"/>
              <a:ext cx="985" cy="778"/>
            </a:xfrm>
            <a:prstGeom prst="rect">
              <a:avLst/>
            </a:prstGeom>
            <a:noFill/>
            <a:effectLst>
              <a:outerShdw dist="35921" dir="2700000" algn="ctr" rotWithShape="0">
                <a:srgbClr val="808080"/>
              </a:outerShdw>
            </a:effectLst>
          </p:spPr>
        </p:pic>
        <p:pic>
          <p:nvPicPr>
            <p:cNvPr id="361550" name="Picture 78" descr="website"/>
            <p:cNvPicPr>
              <a:picLocks noChangeAspect="1" noChangeArrowheads="1"/>
            </p:cNvPicPr>
            <p:nvPr/>
          </p:nvPicPr>
          <p:blipFill>
            <a:blip r:embed="rId3" cstate="print"/>
            <a:srcRect r="75620"/>
            <a:stretch>
              <a:fillRect/>
            </a:stretch>
          </p:blipFill>
          <p:spPr bwMode="auto">
            <a:xfrm>
              <a:off x="1863" y="2237"/>
              <a:ext cx="993" cy="778"/>
            </a:xfrm>
            <a:prstGeom prst="rect">
              <a:avLst/>
            </a:prstGeom>
            <a:noFill/>
            <a:effectLst>
              <a:outerShdw dist="35921" dir="2700000" algn="ctr" rotWithShape="0">
                <a:srgbClr val="808080"/>
              </a:outerShdw>
            </a:effectLst>
          </p:spPr>
        </p:pic>
        <p:pic>
          <p:nvPicPr>
            <p:cNvPr id="361551" name="Picture 79" descr="website"/>
            <p:cNvPicPr>
              <a:picLocks noChangeAspect="1" noChangeArrowheads="1"/>
            </p:cNvPicPr>
            <p:nvPr/>
          </p:nvPicPr>
          <p:blipFill>
            <a:blip r:embed="rId3" cstate="print"/>
            <a:srcRect l="25534" r="50479"/>
            <a:stretch>
              <a:fillRect/>
            </a:stretch>
          </p:blipFill>
          <p:spPr bwMode="auto">
            <a:xfrm>
              <a:off x="1447" y="1861"/>
              <a:ext cx="977" cy="778"/>
            </a:xfrm>
            <a:prstGeom prst="rect">
              <a:avLst/>
            </a:prstGeom>
            <a:noFill/>
            <a:effectLst>
              <a:outerShdw dist="35921" dir="2700000" algn="ctr" rotWithShape="0">
                <a:srgbClr val="808080"/>
              </a:outerShdw>
            </a:effectLst>
          </p:spPr>
        </p:pic>
      </p:grpSp>
      <p:sp>
        <p:nvSpPr>
          <p:cNvPr id="361552" name="Line 80"/>
          <p:cNvSpPr>
            <a:spLocks noChangeShapeType="1"/>
          </p:cNvSpPr>
          <p:nvPr/>
        </p:nvSpPr>
        <p:spPr bwMode="auto">
          <a:xfrm flipV="1">
            <a:off x="2771775" y="3759994"/>
            <a:ext cx="2376488" cy="540544"/>
          </a:xfrm>
          <a:prstGeom prst="line">
            <a:avLst/>
          </a:prstGeom>
          <a:noFill/>
          <a:ln w="101600">
            <a:solidFill>
              <a:schemeClr val="tx1"/>
            </a:solidFill>
            <a:round/>
            <a:headEnd/>
            <a:tailEnd type="triangle" w="med" len="med"/>
          </a:ln>
          <a:effectLst/>
        </p:spPr>
        <p:txBody>
          <a:bodyPr/>
          <a:lstStyle/>
          <a:p>
            <a:endParaRPr lang="en-US"/>
          </a:p>
        </p:txBody>
      </p:sp>
      <p:sp>
        <p:nvSpPr>
          <p:cNvPr id="361555" name="Rectangle 83"/>
          <p:cNvSpPr>
            <a:spLocks noChangeArrowheads="1"/>
          </p:cNvSpPr>
          <p:nvPr/>
        </p:nvSpPr>
        <p:spPr bwMode="auto">
          <a:xfrm>
            <a:off x="611188" y="3489722"/>
            <a:ext cx="1578189" cy="369332"/>
          </a:xfrm>
          <a:prstGeom prst="rect">
            <a:avLst/>
          </a:prstGeom>
          <a:noFill/>
          <a:ln w="63500">
            <a:noFill/>
            <a:miter lim="800000"/>
            <a:headEnd/>
            <a:tailEnd/>
          </a:ln>
          <a:effectLst/>
        </p:spPr>
        <p:txBody>
          <a:bodyPr wrap="none">
            <a:spAutoFit/>
          </a:bodyPr>
          <a:lstStyle/>
          <a:p>
            <a:r>
              <a:rPr lang="en-GB" b="1"/>
              <a:t>WEB PAGES</a:t>
            </a:r>
          </a:p>
        </p:txBody>
      </p:sp>
      <p:sp>
        <p:nvSpPr>
          <p:cNvPr id="361556" name="Text Box 84"/>
          <p:cNvSpPr txBox="1">
            <a:spLocks noChangeArrowheads="1"/>
          </p:cNvSpPr>
          <p:nvPr/>
        </p:nvSpPr>
        <p:spPr bwMode="auto">
          <a:xfrm>
            <a:off x="5940426" y="1437085"/>
            <a:ext cx="2447925" cy="369332"/>
          </a:xfrm>
          <a:prstGeom prst="rect">
            <a:avLst/>
          </a:prstGeom>
          <a:noFill/>
          <a:ln w="63500">
            <a:noFill/>
            <a:miter lim="800000"/>
            <a:headEnd/>
            <a:tailEnd/>
          </a:ln>
          <a:effectLst/>
        </p:spPr>
        <p:txBody>
          <a:bodyPr>
            <a:spAutoFit/>
          </a:bodyPr>
          <a:lstStyle/>
          <a:p>
            <a:pPr>
              <a:spcBef>
                <a:spcPct val="50000"/>
              </a:spcBef>
            </a:pPr>
            <a:r>
              <a:rPr lang="en-GB"/>
              <a:t>STRUCTURED DATA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6779</TotalTime>
  <Words>1073</Words>
  <Application>Microsoft Office PowerPoint</Application>
  <PresentationFormat>On-screen Show (16:9)</PresentationFormat>
  <Paragraphs>139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A Machine Learning Approach To Web-Page Content Extraction </vt:lpstr>
      <vt:lpstr>INTRODUCTION</vt:lpstr>
      <vt:lpstr>PowerPoint Presentation</vt:lpstr>
      <vt:lpstr>NEED FOR WEB PAGE CONTENT EXTRACTION</vt:lpstr>
      <vt:lpstr>CURRENT SCENARIO</vt:lpstr>
      <vt:lpstr>PROPOSED ALGORITHM</vt:lpstr>
      <vt:lpstr>INSIGHT TO ALGORITHM</vt:lpstr>
      <vt:lpstr>SVM Training and Classification</vt:lpstr>
      <vt:lpstr>Information Extraction from The Web</vt:lpstr>
      <vt:lpstr>PowerPoint Presentation</vt:lpstr>
      <vt:lpstr>CONCLUSION</vt:lpstr>
      <vt:lpstr>RELATED WORK</vt:lpstr>
      <vt:lpstr>OUR APPROACH</vt:lpstr>
      <vt:lpstr>IMPLEMENTATION</vt:lpstr>
      <vt:lpstr>PowerPoint Presentation</vt:lpstr>
      <vt:lpstr>FIRST FILTER</vt:lpstr>
      <vt:lpstr>SECOND FILTER</vt:lpstr>
      <vt:lpstr>IMPORTANT LINKS</vt:lpstr>
      <vt:lpstr>OUTPUT</vt:lpstr>
      <vt:lpstr>LIMITATIONS</vt:lpstr>
      <vt:lpstr>FUTURE DIRECTIONS</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PRIVATE NETWORKS (VPN)</dc:title>
  <dc:creator>Levon</dc:creator>
  <cp:lastModifiedBy>AWANISH</cp:lastModifiedBy>
  <cp:revision>203</cp:revision>
  <dcterms:created xsi:type="dcterms:W3CDTF">2002-11-14T01:08:38Z</dcterms:created>
  <dcterms:modified xsi:type="dcterms:W3CDTF">2015-04-06T11:06:52Z</dcterms:modified>
</cp:coreProperties>
</file>