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8" r:id="rId3"/>
    <p:sldId id="274" r:id="rId4"/>
    <p:sldId id="257" r:id="rId5"/>
    <p:sldId id="258" r:id="rId6"/>
    <p:sldId id="259" r:id="rId7"/>
    <p:sldId id="273" r:id="rId8"/>
    <p:sldId id="260" r:id="rId9"/>
    <p:sldId id="261" r:id="rId10"/>
    <p:sldId id="262" r:id="rId11"/>
    <p:sldId id="263" r:id="rId12"/>
    <p:sldId id="264" r:id="rId13"/>
    <p:sldId id="265" r:id="rId14"/>
    <p:sldId id="266" r:id="rId15"/>
    <p:sldId id="267" r:id="rId16"/>
    <p:sldId id="269" r:id="rId17"/>
    <p:sldId id="275" r:id="rId18"/>
    <p:sldId id="276" r:id="rId19"/>
    <p:sldId id="277" r:id="rId20"/>
    <p:sldId id="278" r:id="rId21"/>
    <p:sldId id="290" r:id="rId22"/>
    <p:sldId id="279" r:id="rId23"/>
    <p:sldId id="280" r:id="rId24"/>
    <p:sldId id="281" r:id="rId25"/>
    <p:sldId id="282" r:id="rId26"/>
    <p:sldId id="283" r:id="rId27"/>
    <p:sldId id="284" r:id="rId28"/>
    <p:sldId id="285" r:id="rId29"/>
    <p:sldId id="286" r:id="rId30"/>
    <p:sldId id="287" r:id="rId31"/>
    <p:sldId id="288" r:id="rId32"/>
    <p:sldId id="289" r:id="rId33"/>
    <p:sldId id="272" r:id="rId34"/>
    <p:sldId id="270" r:id="rId35"/>
    <p:sldId id="27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7D05"/>
    <a:srgbClr val="13F51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0AF90D-3E1E-4203-A043-AAAAE030EB33}" type="datetimeFigureOut">
              <a:rPr lang="en-US" smtClean="0"/>
              <a:pPr/>
              <a:t>10/16/2013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87BC1-DC98-4981-8582-89AE1CCD5AF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6F87BC1-DC98-4981-8582-89AE1CCD5AF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5E7165C-E07C-4518-8964-A6FC7EA54494}" type="datetime1">
              <a:rPr lang="en-US" smtClean="0"/>
              <a:pPr/>
              <a:t>10/16/2013</a:t>
            </a:fld>
            <a:endParaRPr lang="en-IN"/>
          </a:p>
        </p:txBody>
      </p:sp>
      <p:sp>
        <p:nvSpPr>
          <p:cNvPr id="20" name="Footer Placeholder 19"/>
          <p:cNvSpPr>
            <a:spLocks noGrp="1"/>
          </p:cNvSpPr>
          <p:nvPr>
            <p:ph type="ftr" sz="quarter" idx="11"/>
          </p:nvPr>
        </p:nvSpPr>
        <p:spPr/>
        <p:txBody>
          <a:bodyPr/>
          <a:lstStyle>
            <a:extLst/>
          </a:lstStyle>
          <a:p>
            <a:r>
              <a:rPr lang="en-IN" smtClean="0"/>
              <a:t>Sankalp - Teaching methods and Practices</a:t>
            </a:r>
            <a:endParaRPr lang="en-IN"/>
          </a:p>
        </p:txBody>
      </p:sp>
      <p:sp>
        <p:nvSpPr>
          <p:cNvPr id="10" name="Slide Number Placeholder 9"/>
          <p:cNvSpPr>
            <a:spLocks noGrp="1"/>
          </p:cNvSpPr>
          <p:nvPr>
            <p:ph type="sldNum" sz="quarter" idx="12"/>
          </p:nvPr>
        </p:nvSpPr>
        <p:spPr/>
        <p:txBody>
          <a:bodyPr/>
          <a:lstStyle>
            <a:extLst/>
          </a:lstStyle>
          <a:p>
            <a:fld id="{561DCDB1-E9AC-4772-B341-0C2719306485}"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9C40C7-375A-4DA2-9D52-6A0ABA82BF5F}" type="datetime1">
              <a:rPr lang="en-US" smtClean="0"/>
              <a:pPr/>
              <a:t>10/16/2013</a:t>
            </a:fld>
            <a:endParaRPr lang="en-IN"/>
          </a:p>
        </p:txBody>
      </p:sp>
      <p:sp>
        <p:nvSpPr>
          <p:cNvPr id="5" name="Footer Placeholder 4"/>
          <p:cNvSpPr>
            <a:spLocks noGrp="1"/>
          </p:cNvSpPr>
          <p:nvPr>
            <p:ph type="ftr" sz="quarter" idx="11"/>
          </p:nvPr>
        </p:nvSpPr>
        <p:spPr/>
        <p:txBody>
          <a:bodyPr/>
          <a:lstStyle>
            <a:extLst/>
          </a:lstStyle>
          <a:p>
            <a:r>
              <a:rPr lang="en-IN" smtClean="0"/>
              <a:t>Sankalp - Teaching methods and Practices</a:t>
            </a:r>
            <a:endParaRPr lang="en-IN"/>
          </a:p>
        </p:txBody>
      </p:sp>
      <p:sp>
        <p:nvSpPr>
          <p:cNvPr id="6" name="Slide Number Placeholder 5"/>
          <p:cNvSpPr>
            <a:spLocks noGrp="1"/>
          </p:cNvSpPr>
          <p:nvPr>
            <p:ph type="sldNum" sz="quarter" idx="12"/>
          </p:nvPr>
        </p:nvSpPr>
        <p:spPr/>
        <p:txBody>
          <a:bodyPr/>
          <a:lstStyle>
            <a:extLst/>
          </a:lstStyle>
          <a:p>
            <a:fld id="{561DCDB1-E9AC-4772-B341-0C271930648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4CE820-D1BE-41FB-9350-29C7C2F10876}" type="datetime1">
              <a:rPr lang="en-US" smtClean="0"/>
              <a:pPr/>
              <a:t>10/16/2013</a:t>
            </a:fld>
            <a:endParaRPr lang="en-IN"/>
          </a:p>
        </p:txBody>
      </p:sp>
      <p:sp>
        <p:nvSpPr>
          <p:cNvPr id="5" name="Footer Placeholder 4"/>
          <p:cNvSpPr>
            <a:spLocks noGrp="1"/>
          </p:cNvSpPr>
          <p:nvPr>
            <p:ph type="ftr" sz="quarter" idx="11"/>
          </p:nvPr>
        </p:nvSpPr>
        <p:spPr/>
        <p:txBody>
          <a:bodyPr/>
          <a:lstStyle>
            <a:extLst/>
          </a:lstStyle>
          <a:p>
            <a:r>
              <a:rPr lang="en-IN" smtClean="0"/>
              <a:t>Sankalp - Teaching methods and Practices</a:t>
            </a:r>
            <a:endParaRPr lang="en-IN"/>
          </a:p>
        </p:txBody>
      </p:sp>
      <p:sp>
        <p:nvSpPr>
          <p:cNvPr id="6" name="Slide Number Placeholder 5"/>
          <p:cNvSpPr>
            <a:spLocks noGrp="1"/>
          </p:cNvSpPr>
          <p:nvPr>
            <p:ph type="sldNum" sz="quarter" idx="12"/>
          </p:nvPr>
        </p:nvSpPr>
        <p:spPr/>
        <p:txBody>
          <a:bodyPr/>
          <a:lstStyle>
            <a:extLst/>
          </a:lstStyle>
          <a:p>
            <a:fld id="{561DCDB1-E9AC-4772-B341-0C271930648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EF773E-64EB-4290-AE55-3346B969C3D4}" type="datetime1">
              <a:rPr lang="en-US" smtClean="0"/>
              <a:pPr/>
              <a:t>10/16/2013</a:t>
            </a:fld>
            <a:endParaRPr lang="en-IN"/>
          </a:p>
        </p:txBody>
      </p:sp>
      <p:sp>
        <p:nvSpPr>
          <p:cNvPr id="5" name="Footer Placeholder 4"/>
          <p:cNvSpPr>
            <a:spLocks noGrp="1"/>
          </p:cNvSpPr>
          <p:nvPr>
            <p:ph type="ftr" sz="quarter" idx="11"/>
          </p:nvPr>
        </p:nvSpPr>
        <p:spPr/>
        <p:txBody>
          <a:bodyPr/>
          <a:lstStyle>
            <a:extLst/>
          </a:lstStyle>
          <a:p>
            <a:r>
              <a:rPr lang="en-IN" smtClean="0"/>
              <a:t>Sankalp - Teaching methods and Practices</a:t>
            </a:r>
            <a:endParaRPr lang="en-IN"/>
          </a:p>
        </p:txBody>
      </p:sp>
      <p:sp>
        <p:nvSpPr>
          <p:cNvPr id="6" name="Slide Number Placeholder 5"/>
          <p:cNvSpPr>
            <a:spLocks noGrp="1"/>
          </p:cNvSpPr>
          <p:nvPr>
            <p:ph type="sldNum" sz="quarter" idx="12"/>
          </p:nvPr>
        </p:nvSpPr>
        <p:spPr/>
        <p:txBody>
          <a:bodyPr/>
          <a:lstStyle>
            <a:extLst/>
          </a:lstStyle>
          <a:p>
            <a:fld id="{561DCDB1-E9AC-4772-B341-0C271930648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89340D-C498-4F4C-892B-72F1F418F71C}" type="datetime1">
              <a:rPr lang="en-US" smtClean="0"/>
              <a:pPr/>
              <a:t>10/16/2013</a:t>
            </a:fld>
            <a:endParaRPr lang="en-IN"/>
          </a:p>
        </p:txBody>
      </p:sp>
      <p:sp>
        <p:nvSpPr>
          <p:cNvPr id="5" name="Footer Placeholder 4"/>
          <p:cNvSpPr>
            <a:spLocks noGrp="1"/>
          </p:cNvSpPr>
          <p:nvPr>
            <p:ph type="ftr" sz="quarter" idx="11"/>
          </p:nvPr>
        </p:nvSpPr>
        <p:spPr/>
        <p:txBody>
          <a:bodyPr/>
          <a:lstStyle>
            <a:extLst/>
          </a:lstStyle>
          <a:p>
            <a:r>
              <a:rPr lang="en-IN" smtClean="0"/>
              <a:t>Sankalp - Teaching methods and Practices</a:t>
            </a:r>
            <a:endParaRPr lang="en-IN"/>
          </a:p>
        </p:txBody>
      </p:sp>
      <p:sp>
        <p:nvSpPr>
          <p:cNvPr id="6" name="Slide Number Placeholder 5"/>
          <p:cNvSpPr>
            <a:spLocks noGrp="1"/>
          </p:cNvSpPr>
          <p:nvPr>
            <p:ph type="sldNum" sz="quarter" idx="12"/>
          </p:nvPr>
        </p:nvSpPr>
        <p:spPr/>
        <p:txBody>
          <a:bodyPr/>
          <a:lstStyle>
            <a:extLst/>
          </a:lstStyle>
          <a:p>
            <a:fld id="{561DCDB1-E9AC-4772-B341-0C2719306485}"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BF2ACB-A06F-4F14-9C7E-10421E2B3AEA}" type="datetime1">
              <a:rPr lang="en-US" smtClean="0"/>
              <a:pPr/>
              <a:t>10/16/2013</a:t>
            </a:fld>
            <a:endParaRPr lang="en-IN"/>
          </a:p>
        </p:txBody>
      </p:sp>
      <p:sp>
        <p:nvSpPr>
          <p:cNvPr id="6" name="Footer Placeholder 5"/>
          <p:cNvSpPr>
            <a:spLocks noGrp="1"/>
          </p:cNvSpPr>
          <p:nvPr>
            <p:ph type="ftr" sz="quarter" idx="11"/>
          </p:nvPr>
        </p:nvSpPr>
        <p:spPr/>
        <p:txBody>
          <a:bodyPr/>
          <a:lstStyle>
            <a:extLst/>
          </a:lstStyle>
          <a:p>
            <a:r>
              <a:rPr lang="en-IN" smtClean="0"/>
              <a:t>Sankalp - Teaching methods and Practices</a:t>
            </a:r>
            <a:endParaRPr lang="en-IN"/>
          </a:p>
        </p:txBody>
      </p:sp>
      <p:sp>
        <p:nvSpPr>
          <p:cNvPr id="7" name="Slide Number Placeholder 6"/>
          <p:cNvSpPr>
            <a:spLocks noGrp="1"/>
          </p:cNvSpPr>
          <p:nvPr>
            <p:ph type="sldNum" sz="quarter" idx="12"/>
          </p:nvPr>
        </p:nvSpPr>
        <p:spPr/>
        <p:txBody>
          <a:bodyPr/>
          <a:lstStyle>
            <a:extLst/>
          </a:lstStyle>
          <a:p>
            <a:fld id="{561DCDB1-E9AC-4772-B341-0C271930648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42B15B-6BF5-4583-8B24-247E7E4282B4}" type="datetime1">
              <a:rPr lang="en-US" smtClean="0"/>
              <a:pPr/>
              <a:t>10/16/2013</a:t>
            </a:fld>
            <a:endParaRPr lang="en-IN"/>
          </a:p>
        </p:txBody>
      </p:sp>
      <p:sp>
        <p:nvSpPr>
          <p:cNvPr id="8" name="Footer Placeholder 7"/>
          <p:cNvSpPr>
            <a:spLocks noGrp="1"/>
          </p:cNvSpPr>
          <p:nvPr>
            <p:ph type="ftr" sz="quarter" idx="11"/>
          </p:nvPr>
        </p:nvSpPr>
        <p:spPr/>
        <p:txBody>
          <a:bodyPr/>
          <a:lstStyle>
            <a:extLst/>
          </a:lstStyle>
          <a:p>
            <a:r>
              <a:rPr lang="en-IN" smtClean="0"/>
              <a:t>Sankalp - Teaching methods and Practices</a:t>
            </a:r>
            <a:endParaRPr lang="en-IN"/>
          </a:p>
        </p:txBody>
      </p:sp>
      <p:sp>
        <p:nvSpPr>
          <p:cNvPr id="9" name="Slide Number Placeholder 8"/>
          <p:cNvSpPr>
            <a:spLocks noGrp="1"/>
          </p:cNvSpPr>
          <p:nvPr>
            <p:ph type="sldNum" sz="quarter" idx="12"/>
          </p:nvPr>
        </p:nvSpPr>
        <p:spPr/>
        <p:txBody>
          <a:bodyPr/>
          <a:lstStyle>
            <a:extLst/>
          </a:lstStyle>
          <a:p>
            <a:fld id="{561DCDB1-E9AC-4772-B341-0C271930648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DD1A5F-AF72-40F1-9B1F-DF1C83F3E0D2}" type="datetime1">
              <a:rPr lang="en-US" smtClean="0"/>
              <a:pPr/>
              <a:t>10/16/2013</a:t>
            </a:fld>
            <a:endParaRPr lang="en-IN"/>
          </a:p>
        </p:txBody>
      </p:sp>
      <p:sp>
        <p:nvSpPr>
          <p:cNvPr id="4" name="Footer Placeholder 3"/>
          <p:cNvSpPr>
            <a:spLocks noGrp="1"/>
          </p:cNvSpPr>
          <p:nvPr>
            <p:ph type="ftr" sz="quarter" idx="11"/>
          </p:nvPr>
        </p:nvSpPr>
        <p:spPr/>
        <p:txBody>
          <a:bodyPr/>
          <a:lstStyle>
            <a:extLst/>
          </a:lstStyle>
          <a:p>
            <a:r>
              <a:rPr lang="en-IN" smtClean="0"/>
              <a:t>Sankalp - Teaching methods and Practices</a:t>
            </a:r>
            <a:endParaRPr lang="en-IN"/>
          </a:p>
        </p:txBody>
      </p:sp>
      <p:sp>
        <p:nvSpPr>
          <p:cNvPr id="5" name="Slide Number Placeholder 4"/>
          <p:cNvSpPr>
            <a:spLocks noGrp="1"/>
          </p:cNvSpPr>
          <p:nvPr>
            <p:ph type="sldNum" sz="quarter" idx="12"/>
          </p:nvPr>
        </p:nvSpPr>
        <p:spPr/>
        <p:txBody>
          <a:bodyPr/>
          <a:lstStyle>
            <a:extLst/>
          </a:lstStyle>
          <a:p>
            <a:fld id="{561DCDB1-E9AC-4772-B341-0C271930648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B804E8D-0E32-4082-AE85-42ED6A6DB4D0}" type="datetime1">
              <a:rPr lang="en-US" smtClean="0"/>
              <a:pPr/>
              <a:t>10/16/2013</a:t>
            </a:fld>
            <a:endParaRPr lang="en-IN"/>
          </a:p>
        </p:txBody>
      </p:sp>
      <p:sp>
        <p:nvSpPr>
          <p:cNvPr id="3" name="Footer Placeholder 2"/>
          <p:cNvSpPr>
            <a:spLocks noGrp="1"/>
          </p:cNvSpPr>
          <p:nvPr>
            <p:ph type="ftr" sz="quarter" idx="11"/>
          </p:nvPr>
        </p:nvSpPr>
        <p:spPr/>
        <p:txBody>
          <a:bodyPr/>
          <a:lstStyle>
            <a:extLst/>
          </a:lstStyle>
          <a:p>
            <a:r>
              <a:rPr lang="en-IN" smtClean="0"/>
              <a:t>Sankalp - Teaching methods and Practices</a:t>
            </a:r>
            <a:endParaRPr lang="en-IN"/>
          </a:p>
        </p:txBody>
      </p:sp>
      <p:sp>
        <p:nvSpPr>
          <p:cNvPr id="4" name="Slide Number Placeholder 3"/>
          <p:cNvSpPr>
            <a:spLocks noGrp="1"/>
          </p:cNvSpPr>
          <p:nvPr>
            <p:ph type="sldNum" sz="quarter" idx="12"/>
          </p:nvPr>
        </p:nvSpPr>
        <p:spPr/>
        <p:txBody>
          <a:bodyPr/>
          <a:lstStyle>
            <a:extLst/>
          </a:lstStyle>
          <a:p>
            <a:fld id="{561DCDB1-E9AC-4772-B341-0C2719306485}"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1C9F4B-A985-4918-A445-AA2CF7D0972D}" type="datetime1">
              <a:rPr lang="en-US" smtClean="0"/>
              <a:pPr/>
              <a:t>10/16/2013</a:t>
            </a:fld>
            <a:endParaRPr lang="en-IN"/>
          </a:p>
        </p:txBody>
      </p:sp>
      <p:sp>
        <p:nvSpPr>
          <p:cNvPr id="6" name="Footer Placeholder 5"/>
          <p:cNvSpPr>
            <a:spLocks noGrp="1"/>
          </p:cNvSpPr>
          <p:nvPr>
            <p:ph type="ftr" sz="quarter" idx="11"/>
          </p:nvPr>
        </p:nvSpPr>
        <p:spPr/>
        <p:txBody>
          <a:bodyPr/>
          <a:lstStyle>
            <a:extLst/>
          </a:lstStyle>
          <a:p>
            <a:r>
              <a:rPr lang="en-IN" smtClean="0"/>
              <a:t>Sankalp - Teaching methods and Practices</a:t>
            </a:r>
            <a:endParaRPr lang="en-IN"/>
          </a:p>
        </p:txBody>
      </p:sp>
      <p:sp>
        <p:nvSpPr>
          <p:cNvPr id="7" name="Slide Number Placeholder 6"/>
          <p:cNvSpPr>
            <a:spLocks noGrp="1"/>
          </p:cNvSpPr>
          <p:nvPr>
            <p:ph type="sldNum" sz="quarter" idx="12"/>
          </p:nvPr>
        </p:nvSpPr>
        <p:spPr/>
        <p:txBody>
          <a:bodyPr/>
          <a:lstStyle>
            <a:extLst/>
          </a:lstStyle>
          <a:p>
            <a:fld id="{561DCDB1-E9AC-4772-B341-0C271930648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F905907-3A76-486D-AA5B-302FA7295EA0}" type="datetime1">
              <a:rPr lang="en-US" smtClean="0"/>
              <a:pPr/>
              <a:t>10/16/2013</a:t>
            </a:fld>
            <a:endParaRPr lang="en-IN"/>
          </a:p>
        </p:txBody>
      </p:sp>
      <p:sp>
        <p:nvSpPr>
          <p:cNvPr id="6" name="Footer Placeholder 5"/>
          <p:cNvSpPr>
            <a:spLocks noGrp="1"/>
          </p:cNvSpPr>
          <p:nvPr>
            <p:ph type="ftr" sz="quarter" idx="11"/>
          </p:nvPr>
        </p:nvSpPr>
        <p:spPr/>
        <p:txBody>
          <a:bodyPr/>
          <a:lstStyle>
            <a:extLst/>
          </a:lstStyle>
          <a:p>
            <a:r>
              <a:rPr lang="en-IN" smtClean="0"/>
              <a:t>Sankalp - Teaching methods and Practices</a:t>
            </a:r>
            <a:endParaRPr lang="en-IN"/>
          </a:p>
        </p:txBody>
      </p:sp>
      <p:sp>
        <p:nvSpPr>
          <p:cNvPr id="7" name="Slide Number Placeholder 6"/>
          <p:cNvSpPr>
            <a:spLocks noGrp="1"/>
          </p:cNvSpPr>
          <p:nvPr>
            <p:ph type="sldNum" sz="quarter" idx="12"/>
          </p:nvPr>
        </p:nvSpPr>
        <p:spPr/>
        <p:txBody>
          <a:bodyPr/>
          <a:lstStyle>
            <a:extLst/>
          </a:lstStyle>
          <a:p>
            <a:fld id="{561DCDB1-E9AC-4772-B341-0C2719306485}"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BF84A0B-0B68-4AA3-BF34-A009BE631C24}" type="datetime1">
              <a:rPr lang="en-US" smtClean="0"/>
              <a:pPr/>
              <a:t>10/16/2013</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IN" smtClean="0"/>
              <a:t>Sankalp - Teaching methods and Practices</a:t>
            </a:r>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61DCDB1-E9AC-4772-B341-0C2719306485}"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1000108"/>
            <a:ext cx="6700830" cy="1755777"/>
          </a:xfrm>
        </p:spPr>
        <p:txBody>
          <a:bodyPr>
            <a:normAutofit fontScale="90000"/>
          </a:bodyPr>
          <a:lstStyle/>
          <a:p>
            <a:r>
              <a:rPr lang="en-US" sz="7300" dirty="0" smtClean="0">
                <a:latin typeface="Arial Black" pitchFamily="34" charset="0"/>
                <a:cs typeface="Arial" pitchFamily="34" charset="0"/>
              </a:rPr>
              <a:t>SANKALP</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			</a:t>
            </a:r>
            <a:r>
              <a:rPr lang="en-US" sz="3600" smtClean="0">
                <a:latin typeface="Arial" pitchFamily="34" charset="0"/>
                <a:cs typeface="Arial" pitchFamily="34" charset="0"/>
              </a:rPr>
              <a:t>- A </a:t>
            </a:r>
            <a:r>
              <a:rPr lang="en-US" sz="3600" dirty="0" smtClean="0">
                <a:latin typeface="Arial" pitchFamily="34" charset="0"/>
                <a:cs typeface="Arial" pitchFamily="34" charset="0"/>
              </a:rPr>
              <a:t>pledge to change</a:t>
            </a:r>
            <a:endParaRPr lang="en-IN" dirty="0">
              <a:latin typeface="Arial" pitchFamily="34" charset="0"/>
              <a:cs typeface="Arial" pitchFamily="34" charset="0"/>
            </a:endParaRPr>
          </a:p>
        </p:txBody>
      </p:sp>
      <p:sp>
        <p:nvSpPr>
          <p:cNvPr id="3" name="Subtitle 2"/>
          <p:cNvSpPr>
            <a:spLocks noGrp="1"/>
          </p:cNvSpPr>
          <p:nvPr>
            <p:ph type="subTitle" idx="1"/>
          </p:nvPr>
        </p:nvSpPr>
        <p:spPr>
          <a:xfrm>
            <a:off x="1357290" y="3214686"/>
            <a:ext cx="6400800" cy="2857520"/>
          </a:xfrm>
        </p:spPr>
        <p:txBody>
          <a:bodyPr>
            <a:normAutofit/>
          </a:bodyPr>
          <a:lstStyle/>
          <a:p>
            <a:r>
              <a:rPr lang="en-US" sz="4400" b="1" dirty="0" smtClean="0">
                <a:solidFill>
                  <a:schemeClr val="tx2">
                    <a:lumMod val="60000"/>
                    <a:lumOff val="40000"/>
                  </a:schemeClr>
                </a:solidFill>
              </a:rPr>
              <a:t>Training module on:-</a:t>
            </a:r>
          </a:p>
          <a:p>
            <a:r>
              <a:rPr lang="en-US" sz="3600" dirty="0" smtClean="0">
                <a:solidFill>
                  <a:srgbClr val="057D05"/>
                </a:solidFill>
                <a:effectLst>
                  <a:outerShdw blurRad="38100" dist="38100" dir="2700000" algn="tl">
                    <a:srgbClr val="000000">
                      <a:alpha val="43137"/>
                    </a:srgbClr>
                  </a:outerShdw>
                </a:effectLst>
              </a:rPr>
              <a:t>Teaching Methods and Practices</a:t>
            </a:r>
          </a:p>
          <a:p>
            <a:r>
              <a:rPr lang="en-US" sz="3600" dirty="0" smtClean="0">
                <a:solidFill>
                  <a:srgbClr val="057D05"/>
                </a:solidFill>
                <a:effectLst>
                  <a:outerShdw blurRad="38100" dist="38100" dir="2700000" algn="tl">
                    <a:srgbClr val="000000">
                      <a:alpha val="43137"/>
                    </a:srgbClr>
                  </a:outerShdw>
                </a:effectLst>
              </a:rPr>
              <a:t>As a</a:t>
            </a:r>
          </a:p>
          <a:p>
            <a:r>
              <a:rPr lang="en-US" sz="3600" dirty="0" smtClean="0">
                <a:solidFill>
                  <a:srgbClr val="057D05"/>
                </a:solidFill>
                <a:effectLst>
                  <a:outerShdw blurRad="38100" dist="38100" dir="2700000" algn="tl">
                    <a:srgbClr val="000000">
                      <a:alpha val="43137"/>
                    </a:srgbClr>
                  </a:outerShdw>
                </a:effectLst>
              </a:rPr>
              <a:t>Volunteer of Sankalp: Module-1</a:t>
            </a:r>
            <a:endParaRPr lang="en-IN" sz="36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3"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a:t>
            </a:fld>
            <a:endParaRPr lang="en-IN" dirty="0"/>
          </a:p>
        </p:txBody>
      </p:sp>
      <p:sp>
        <p:nvSpPr>
          <p:cNvPr id="6" name="Footer Placeholder 5"/>
          <p:cNvSpPr>
            <a:spLocks noGrp="1"/>
          </p:cNvSpPr>
          <p:nvPr>
            <p:ph type="ftr" sz="quarter" idx="11"/>
          </p:nvPr>
        </p:nvSpPr>
        <p:spPr/>
        <p:txBody>
          <a:bodyPr/>
          <a:lstStyle/>
          <a:p>
            <a:r>
              <a:rPr lang="en-IN" dirty="0" smtClean="0"/>
              <a:t>Sankalp - Teaching methods and Practices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BEYOND CLASSROOM TASKS</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Talk politely with parents and teachers at the centre.</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Team formation from second year. But, everyone has to continue teaching.</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Report your work to seniors, digital work profile is must.</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Meet your seniors on a regular basis. They will help a lot. Take their opinion.</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Know the kids of Sankalp, their family, kids being sponsored.</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Encourage children not coming to Sankalp to come and study.</a:t>
            </a: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10</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SPECIAL CLASSES AND LIBRARY</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Focus on beyond textbook learning.</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Explain real-life situations, various phenenomena.</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Speak about your country, its diversity, unity, various languages.</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General knowledge such as famous personalities. What we can learn from them.</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Moral stories.</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Nice quotes.</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In Library, tell stories, encourage reading habits, team-work.</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Inspirational videos, lessons on brotherhood, helping.</a:t>
            </a: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11</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FINANCE SCHEME IN SANKALP</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Collect Rs. 10 per hosteller per month. This is NOT COMPULSORY.</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Collection done once every three months.</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Any information about potential donors may be told to sponsorship team.</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Share updates about Sankalp on </a:t>
            </a:r>
            <a:r>
              <a:rPr lang="en-US" sz="2400" dirty="0" err="1" smtClean="0">
                <a:solidFill>
                  <a:srgbClr val="057D05"/>
                </a:solidFill>
                <a:effectLst>
                  <a:outerShdw blurRad="38100" dist="38100" dir="2700000" algn="tl">
                    <a:srgbClr val="000000">
                      <a:alpha val="43137"/>
                    </a:srgbClr>
                  </a:outerShdw>
                </a:effectLst>
              </a:rPr>
              <a:t>facebook</a:t>
            </a:r>
            <a:r>
              <a:rPr lang="en-US" sz="2400" dirty="0" smtClean="0">
                <a:solidFill>
                  <a:srgbClr val="057D05"/>
                </a:solidFill>
                <a:effectLst>
                  <a:outerShdw blurRad="38100" dist="38100" dir="2700000" algn="tl">
                    <a:srgbClr val="000000">
                      <a:alpha val="43137"/>
                    </a:srgbClr>
                  </a:outerShdw>
                </a:effectLst>
              </a:rPr>
              <a:t>, like photos, share links in groups and on various pages.</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Every volunteer has to join “Sankalp-Volunteers” group on </a:t>
            </a:r>
            <a:r>
              <a:rPr lang="en-US" sz="2400" dirty="0" err="1" smtClean="0">
                <a:solidFill>
                  <a:srgbClr val="057D05"/>
                </a:solidFill>
                <a:effectLst>
                  <a:outerShdw blurRad="38100" dist="38100" dir="2700000" algn="tl">
                    <a:srgbClr val="000000">
                      <a:alpha val="43137"/>
                    </a:srgbClr>
                  </a:outerShdw>
                </a:effectLst>
              </a:rPr>
              <a:t>facebook</a:t>
            </a:r>
            <a:r>
              <a:rPr lang="en-US" sz="2400" dirty="0" smtClean="0">
                <a:solidFill>
                  <a:srgbClr val="057D05"/>
                </a:solidFill>
                <a:effectLst>
                  <a:outerShdw blurRad="38100" dist="38100" dir="2700000" algn="tl">
                    <a:srgbClr val="000000">
                      <a:alpha val="43137"/>
                    </a:srgbClr>
                  </a:outerShdw>
                </a:effectLst>
              </a:rPr>
              <a:t>.</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Add as friend </a:t>
            </a:r>
            <a:r>
              <a:rPr lang="en-US" sz="2400" dirty="0" smtClean="0">
                <a:solidFill>
                  <a:srgbClr val="0070C0"/>
                </a:solidFill>
                <a:effectLst>
                  <a:outerShdw blurRad="38100" dist="38100" dir="2700000" algn="tl">
                    <a:srgbClr val="000000">
                      <a:alpha val="43137"/>
                    </a:srgbClr>
                  </a:outerShdw>
                </a:effectLst>
              </a:rPr>
              <a:t>http://www.facebook.com/sankalpnitjsr.org</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12</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FINANCE SCHEME IN SANKALP		…contd.</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Finance reports are released every month on the website and on </a:t>
            </a:r>
            <a:r>
              <a:rPr lang="en-US" sz="2400" dirty="0" err="1" smtClean="0">
                <a:solidFill>
                  <a:srgbClr val="057D05"/>
                </a:solidFill>
                <a:effectLst>
                  <a:outerShdw blurRad="38100" dist="38100" dir="2700000" algn="tl">
                    <a:srgbClr val="000000">
                      <a:alpha val="43137"/>
                    </a:srgbClr>
                  </a:outerShdw>
                </a:effectLst>
              </a:rPr>
              <a:t>facebook</a:t>
            </a:r>
            <a:r>
              <a:rPr lang="en-US" sz="2400" dirty="0" smtClean="0">
                <a:solidFill>
                  <a:srgbClr val="057D05"/>
                </a:solidFill>
                <a:effectLst>
                  <a:outerShdw blurRad="38100" dist="38100" dir="2700000" algn="tl">
                    <a:srgbClr val="000000">
                      <a:alpha val="43137"/>
                    </a:srgbClr>
                  </a:outerShdw>
                </a:effectLst>
              </a:rPr>
              <a:t>.</a:t>
            </a:r>
          </a:p>
          <a:p>
            <a:pPr marL="484632"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Report any problems to finance team personally, not on </a:t>
            </a:r>
            <a:r>
              <a:rPr lang="en-US" sz="2400" dirty="0" err="1" smtClean="0">
                <a:solidFill>
                  <a:srgbClr val="057D05"/>
                </a:solidFill>
                <a:effectLst>
                  <a:outerShdw blurRad="38100" dist="38100" dir="2700000" algn="tl">
                    <a:srgbClr val="000000">
                      <a:alpha val="43137"/>
                    </a:srgbClr>
                  </a:outerShdw>
                </a:effectLst>
              </a:rPr>
              <a:t>facebook</a:t>
            </a:r>
            <a:r>
              <a:rPr lang="en-US" sz="2400" dirty="0" smtClean="0">
                <a:solidFill>
                  <a:srgbClr val="057D05"/>
                </a:solidFill>
                <a:effectLst>
                  <a:outerShdw blurRad="38100" dist="38100" dir="2700000" algn="tl">
                    <a:srgbClr val="000000">
                      <a:alpha val="43137"/>
                    </a:srgbClr>
                  </a:outerShdw>
                </a:effectLst>
              </a:rPr>
              <a:t>.</a:t>
            </a:r>
          </a:p>
          <a:p>
            <a:pPr marL="484632"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Help sponsorship team reach as many seniors as possible. Find donors.</a:t>
            </a:r>
          </a:p>
          <a:p>
            <a:pPr marL="484632"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Alumni of NIT Jamshedpur are chief contributors.</a:t>
            </a:r>
          </a:p>
          <a:p>
            <a:pPr marL="484632"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Funds go toward rent, salary, books, school fee, transport fee, maintenance and other costs.</a:t>
            </a:r>
            <a:endParaRPr lang="en-US" sz="2400" dirty="0" smtClean="0">
              <a:solidFill>
                <a:srgbClr val="0070C0"/>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13</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IMPORTANT NUMBERS</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pPr>
            <a:r>
              <a:rPr lang="en-US" sz="2400" dirty="0" smtClean="0">
                <a:solidFill>
                  <a:srgbClr val="057D05"/>
                </a:solidFill>
                <a:effectLst>
                  <a:outerShdw blurRad="38100" dist="38100" dir="2700000" algn="tl">
                    <a:srgbClr val="000000">
                      <a:alpha val="43137"/>
                    </a:srgbClr>
                  </a:outerShdw>
                </a:effectLst>
              </a:rPr>
              <a:t>1) Academic Team member from 3</a:t>
            </a:r>
            <a:r>
              <a:rPr lang="en-US" sz="2400" baseline="30000" dirty="0" smtClean="0">
                <a:solidFill>
                  <a:srgbClr val="057D05"/>
                </a:solidFill>
                <a:effectLst>
                  <a:outerShdw blurRad="38100" dist="38100" dir="2700000" algn="tl">
                    <a:srgbClr val="000000">
                      <a:alpha val="43137"/>
                    </a:srgbClr>
                  </a:outerShdw>
                </a:effectLst>
              </a:rPr>
              <a:t>rd</a:t>
            </a:r>
            <a:r>
              <a:rPr lang="en-US" sz="2400" dirty="0" smtClean="0">
                <a:solidFill>
                  <a:srgbClr val="057D05"/>
                </a:solidFill>
                <a:effectLst>
                  <a:outerShdw blurRad="38100" dist="38100" dir="2700000" algn="tl">
                    <a:srgbClr val="000000">
                      <a:alpha val="43137"/>
                    </a:srgbClr>
                  </a:outerShdw>
                </a:effectLst>
              </a:rPr>
              <a:t> year</a:t>
            </a:r>
          </a:p>
          <a:p>
            <a:pPr marL="484632" indent="-457200">
              <a:buClr>
                <a:srgbClr val="057D05"/>
              </a:buClr>
            </a:pPr>
            <a:r>
              <a:rPr lang="en-US" sz="2400" dirty="0" err="1" smtClean="0">
                <a:solidFill>
                  <a:srgbClr val="002060"/>
                </a:solidFill>
                <a:effectLst>
                  <a:outerShdw blurRad="38100" dist="38100" dir="2700000" algn="tl">
                    <a:srgbClr val="000000">
                      <a:alpha val="43137"/>
                    </a:srgbClr>
                  </a:outerShdw>
                </a:effectLst>
              </a:rPr>
              <a:t>Sumit</a:t>
            </a:r>
            <a:r>
              <a:rPr lang="en-US" sz="2400" dirty="0" smtClean="0">
                <a:solidFill>
                  <a:srgbClr val="002060"/>
                </a:solidFill>
                <a:effectLst>
                  <a:outerShdw blurRad="38100" dist="38100" dir="2700000" algn="tl">
                    <a:srgbClr val="000000">
                      <a:alpha val="43137"/>
                    </a:srgbClr>
                  </a:outerShdw>
                </a:effectLst>
              </a:rPr>
              <a:t> </a:t>
            </a:r>
            <a:r>
              <a:rPr lang="en-US" sz="2400" dirty="0" err="1" smtClean="0">
                <a:solidFill>
                  <a:srgbClr val="002060"/>
                </a:solidFill>
                <a:effectLst>
                  <a:outerShdw blurRad="38100" dist="38100" dir="2700000" algn="tl">
                    <a:srgbClr val="000000">
                      <a:alpha val="43137"/>
                    </a:srgbClr>
                  </a:outerShdw>
                </a:effectLst>
              </a:rPr>
              <a:t>Sultania</a:t>
            </a:r>
            <a:r>
              <a:rPr lang="en-US" sz="2400" dirty="0" smtClean="0">
                <a:solidFill>
                  <a:srgbClr val="002060"/>
                </a:solidFill>
                <a:effectLst>
                  <a:outerShdw blurRad="38100" dist="38100" dir="2700000" algn="tl">
                    <a:srgbClr val="000000">
                      <a:alpha val="43137"/>
                    </a:srgbClr>
                  </a:outerShdw>
                </a:effectLst>
              </a:rPr>
              <a:t>:  9576105363</a:t>
            </a:r>
          </a:p>
          <a:p>
            <a:pPr marL="484632" indent="-457200">
              <a:buClr>
                <a:srgbClr val="057D05"/>
              </a:buClr>
            </a:pPr>
            <a:r>
              <a:rPr lang="en-US" sz="2400" dirty="0" smtClean="0">
                <a:solidFill>
                  <a:srgbClr val="057D05"/>
                </a:solidFill>
                <a:effectLst>
                  <a:outerShdw blurRad="38100" dist="38100" dir="2700000" algn="tl">
                    <a:srgbClr val="000000">
                      <a:alpha val="43137"/>
                    </a:srgbClr>
                  </a:outerShdw>
                </a:effectLst>
              </a:rPr>
              <a:t>2) Finance team member from 3</a:t>
            </a:r>
            <a:r>
              <a:rPr lang="en-US" sz="2400" baseline="30000" dirty="0" smtClean="0">
                <a:solidFill>
                  <a:srgbClr val="057D05"/>
                </a:solidFill>
                <a:effectLst>
                  <a:outerShdw blurRad="38100" dist="38100" dir="2700000" algn="tl">
                    <a:srgbClr val="000000">
                      <a:alpha val="43137"/>
                    </a:srgbClr>
                  </a:outerShdw>
                </a:effectLst>
              </a:rPr>
              <a:t>rd</a:t>
            </a:r>
            <a:r>
              <a:rPr lang="en-US" sz="2400" dirty="0" smtClean="0">
                <a:solidFill>
                  <a:srgbClr val="057D05"/>
                </a:solidFill>
                <a:effectLst>
                  <a:outerShdw blurRad="38100" dist="38100" dir="2700000" algn="tl">
                    <a:srgbClr val="000000">
                      <a:alpha val="43137"/>
                    </a:srgbClr>
                  </a:outerShdw>
                </a:effectLst>
              </a:rPr>
              <a:t> year</a:t>
            </a:r>
          </a:p>
          <a:p>
            <a:pPr marL="484632" indent="-457200">
              <a:buClr>
                <a:srgbClr val="057D05"/>
              </a:buClr>
            </a:pPr>
            <a:r>
              <a:rPr lang="en-US" sz="2400" dirty="0" err="1" smtClean="0">
                <a:solidFill>
                  <a:srgbClr val="002060"/>
                </a:solidFill>
                <a:effectLst>
                  <a:outerShdw blurRad="38100" dist="38100" dir="2700000" algn="tl">
                    <a:srgbClr val="000000">
                      <a:alpha val="43137"/>
                    </a:srgbClr>
                  </a:outerShdw>
                </a:effectLst>
              </a:rPr>
              <a:t>Ashish</a:t>
            </a:r>
            <a:r>
              <a:rPr lang="en-US" sz="2400" dirty="0" smtClean="0">
                <a:solidFill>
                  <a:srgbClr val="002060"/>
                </a:solidFill>
                <a:effectLst>
                  <a:outerShdw blurRad="38100" dist="38100" dir="2700000" algn="tl">
                    <a:srgbClr val="000000">
                      <a:alpha val="43137"/>
                    </a:srgbClr>
                  </a:outerShdw>
                </a:effectLst>
              </a:rPr>
              <a:t> Jain:  8603765014</a:t>
            </a:r>
          </a:p>
          <a:p>
            <a:pPr marL="484632" indent="-457200">
              <a:buClr>
                <a:srgbClr val="057D05"/>
              </a:buClr>
            </a:pPr>
            <a:r>
              <a:rPr lang="en-US" sz="2400" dirty="0" smtClean="0">
                <a:solidFill>
                  <a:srgbClr val="057D05"/>
                </a:solidFill>
                <a:effectLst>
                  <a:outerShdw blurRad="38100" dist="38100" dir="2700000" algn="tl">
                    <a:srgbClr val="000000">
                      <a:alpha val="43137"/>
                    </a:srgbClr>
                  </a:outerShdw>
                </a:effectLst>
              </a:rPr>
              <a:t>3) Maintenance team member from 3</a:t>
            </a:r>
            <a:r>
              <a:rPr lang="en-US" sz="2400" baseline="30000" dirty="0" smtClean="0">
                <a:solidFill>
                  <a:srgbClr val="057D05"/>
                </a:solidFill>
                <a:effectLst>
                  <a:outerShdw blurRad="38100" dist="38100" dir="2700000" algn="tl">
                    <a:srgbClr val="000000">
                      <a:alpha val="43137"/>
                    </a:srgbClr>
                  </a:outerShdw>
                </a:effectLst>
              </a:rPr>
              <a:t>rd</a:t>
            </a:r>
            <a:r>
              <a:rPr lang="en-US" sz="2400" dirty="0" smtClean="0">
                <a:solidFill>
                  <a:srgbClr val="057D05"/>
                </a:solidFill>
                <a:effectLst>
                  <a:outerShdw blurRad="38100" dist="38100" dir="2700000" algn="tl">
                    <a:srgbClr val="000000">
                      <a:alpha val="43137"/>
                    </a:srgbClr>
                  </a:outerShdw>
                </a:effectLst>
              </a:rPr>
              <a:t> year</a:t>
            </a:r>
          </a:p>
          <a:p>
            <a:pPr marL="484632" indent="-457200">
              <a:buClr>
                <a:srgbClr val="057D05"/>
              </a:buClr>
            </a:pPr>
            <a:r>
              <a:rPr lang="en-US" sz="2400" dirty="0" err="1" smtClean="0">
                <a:solidFill>
                  <a:srgbClr val="002060"/>
                </a:solidFill>
                <a:effectLst>
                  <a:outerShdw blurRad="38100" dist="38100" dir="2700000" algn="tl">
                    <a:srgbClr val="000000">
                      <a:alpha val="43137"/>
                    </a:srgbClr>
                  </a:outerShdw>
                </a:effectLst>
              </a:rPr>
              <a:t>Rakesh</a:t>
            </a:r>
            <a:r>
              <a:rPr lang="en-US" sz="2400" dirty="0" smtClean="0">
                <a:solidFill>
                  <a:srgbClr val="002060"/>
                </a:solidFill>
                <a:effectLst>
                  <a:outerShdw blurRad="38100" dist="38100" dir="2700000" algn="tl">
                    <a:srgbClr val="000000">
                      <a:alpha val="43137"/>
                    </a:srgbClr>
                  </a:outerShdw>
                </a:effectLst>
              </a:rPr>
              <a:t> </a:t>
            </a:r>
            <a:r>
              <a:rPr lang="en-US" sz="2400" dirty="0" err="1" smtClean="0">
                <a:solidFill>
                  <a:srgbClr val="002060"/>
                </a:solidFill>
                <a:effectLst>
                  <a:outerShdw blurRad="38100" dist="38100" dir="2700000" algn="tl">
                    <a:srgbClr val="000000">
                      <a:alpha val="43137"/>
                    </a:srgbClr>
                  </a:outerShdw>
                </a:effectLst>
              </a:rPr>
              <a:t>Ranjan</a:t>
            </a:r>
            <a:r>
              <a:rPr lang="en-US" sz="2400" dirty="0" smtClean="0">
                <a:solidFill>
                  <a:srgbClr val="002060"/>
                </a:solidFill>
                <a:effectLst>
                  <a:outerShdw blurRad="38100" dist="38100" dir="2700000" algn="tl">
                    <a:srgbClr val="000000">
                      <a:alpha val="43137"/>
                    </a:srgbClr>
                  </a:outerShdw>
                </a:effectLst>
              </a:rPr>
              <a:t>:  7352321530</a:t>
            </a:r>
          </a:p>
          <a:p>
            <a:pPr marL="484632" indent="-457200">
              <a:buClr>
                <a:srgbClr val="057D05"/>
              </a:buClr>
            </a:pPr>
            <a:r>
              <a:rPr lang="en-US" sz="2400" dirty="0" smtClean="0">
                <a:solidFill>
                  <a:srgbClr val="057D05"/>
                </a:solidFill>
                <a:effectLst>
                  <a:outerShdw blurRad="38100" dist="38100" dir="2700000" algn="tl">
                    <a:srgbClr val="000000">
                      <a:alpha val="43137"/>
                    </a:srgbClr>
                  </a:outerShdw>
                </a:effectLst>
              </a:rPr>
              <a:t>4) Special classes and Library team from 3</a:t>
            </a:r>
            <a:r>
              <a:rPr lang="en-US" sz="2400" baseline="30000" dirty="0" smtClean="0">
                <a:solidFill>
                  <a:srgbClr val="057D05"/>
                </a:solidFill>
                <a:effectLst>
                  <a:outerShdw blurRad="38100" dist="38100" dir="2700000" algn="tl">
                    <a:srgbClr val="000000">
                      <a:alpha val="43137"/>
                    </a:srgbClr>
                  </a:outerShdw>
                </a:effectLst>
              </a:rPr>
              <a:t>rd</a:t>
            </a:r>
            <a:r>
              <a:rPr lang="en-US" sz="2400" dirty="0" smtClean="0">
                <a:solidFill>
                  <a:srgbClr val="057D05"/>
                </a:solidFill>
                <a:effectLst>
                  <a:outerShdw blurRad="38100" dist="38100" dir="2700000" algn="tl">
                    <a:srgbClr val="000000">
                      <a:alpha val="43137"/>
                    </a:srgbClr>
                  </a:outerShdw>
                </a:effectLst>
              </a:rPr>
              <a:t> year</a:t>
            </a:r>
          </a:p>
          <a:p>
            <a:pPr marL="484632" indent="-457200">
              <a:buClr>
                <a:srgbClr val="057D05"/>
              </a:buClr>
            </a:pPr>
            <a:r>
              <a:rPr lang="en-US" sz="2400" dirty="0" err="1" smtClean="0">
                <a:solidFill>
                  <a:srgbClr val="002060"/>
                </a:solidFill>
                <a:effectLst>
                  <a:outerShdw blurRad="38100" dist="38100" dir="2700000" algn="tl">
                    <a:srgbClr val="000000">
                      <a:alpha val="43137"/>
                    </a:srgbClr>
                  </a:outerShdw>
                </a:effectLst>
              </a:rPr>
              <a:t>Ashish</a:t>
            </a:r>
            <a:r>
              <a:rPr lang="en-US" sz="2400" dirty="0" smtClean="0">
                <a:solidFill>
                  <a:srgbClr val="002060"/>
                </a:solidFill>
                <a:effectLst>
                  <a:outerShdw blurRad="38100" dist="38100" dir="2700000" algn="tl">
                    <a:srgbClr val="000000">
                      <a:alpha val="43137"/>
                    </a:srgbClr>
                  </a:outerShdw>
                </a:effectLst>
              </a:rPr>
              <a:t> </a:t>
            </a:r>
            <a:r>
              <a:rPr lang="en-US" sz="2400" dirty="0" err="1" smtClean="0">
                <a:solidFill>
                  <a:srgbClr val="002060"/>
                </a:solidFill>
                <a:effectLst>
                  <a:outerShdw blurRad="38100" dist="38100" dir="2700000" algn="tl">
                    <a:srgbClr val="000000">
                      <a:alpha val="43137"/>
                    </a:srgbClr>
                  </a:outerShdw>
                </a:effectLst>
              </a:rPr>
              <a:t>Ranjan</a:t>
            </a:r>
            <a:r>
              <a:rPr lang="en-US" sz="2400" dirty="0" smtClean="0">
                <a:solidFill>
                  <a:srgbClr val="002060"/>
                </a:solidFill>
                <a:effectLst>
                  <a:outerShdw blurRad="38100" dist="38100" dir="2700000" algn="tl">
                    <a:srgbClr val="000000">
                      <a:alpha val="43137"/>
                    </a:srgbClr>
                  </a:outerShdw>
                </a:effectLst>
              </a:rPr>
              <a:t>:  7654435403</a:t>
            </a:r>
          </a:p>
          <a:p>
            <a:pPr marL="484632" indent="-457200">
              <a:buClr>
                <a:srgbClr val="057D05"/>
              </a:buClr>
            </a:pPr>
            <a:r>
              <a:rPr lang="en-US" sz="2400" dirty="0" smtClean="0">
                <a:solidFill>
                  <a:srgbClr val="057D05"/>
                </a:solidFill>
                <a:effectLst>
                  <a:outerShdw blurRad="38100" dist="38100" dir="2700000" algn="tl">
                    <a:srgbClr val="000000">
                      <a:alpha val="43137"/>
                    </a:srgbClr>
                  </a:outerShdw>
                </a:effectLst>
              </a:rPr>
              <a:t>5) Sponsorship:</a:t>
            </a:r>
          </a:p>
          <a:p>
            <a:pPr marL="484632" indent="-457200">
              <a:buClr>
                <a:srgbClr val="057D05"/>
              </a:buClr>
            </a:pPr>
            <a:r>
              <a:rPr lang="en-US" sz="2400" dirty="0" err="1" smtClean="0">
                <a:solidFill>
                  <a:srgbClr val="002060"/>
                </a:solidFill>
                <a:effectLst>
                  <a:outerShdw blurRad="38100" dist="38100" dir="2700000" algn="tl">
                    <a:srgbClr val="000000">
                      <a:alpha val="43137"/>
                    </a:srgbClr>
                  </a:outerShdw>
                </a:effectLst>
              </a:rPr>
              <a:t>Tarun</a:t>
            </a:r>
            <a:r>
              <a:rPr lang="en-US" sz="2400" dirty="0" smtClean="0">
                <a:solidFill>
                  <a:srgbClr val="002060"/>
                </a:solidFill>
                <a:effectLst>
                  <a:outerShdw blurRad="38100" dist="38100" dir="2700000" algn="tl">
                    <a:srgbClr val="000000">
                      <a:alpha val="43137"/>
                    </a:srgbClr>
                  </a:outerShdw>
                </a:effectLst>
              </a:rPr>
              <a:t> </a:t>
            </a:r>
            <a:r>
              <a:rPr lang="en-US" sz="2400" dirty="0" err="1" smtClean="0">
                <a:solidFill>
                  <a:srgbClr val="002060"/>
                </a:solidFill>
                <a:effectLst>
                  <a:outerShdw blurRad="38100" dist="38100" dir="2700000" algn="tl">
                    <a:srgbClr val="000000">
                      <a:alpha val="43137"/>
                    </a:srgbClr>
                  </a:outerShdw>
                </a:effectLst>
              </a:rPr>
              <a:t>Kedia</a:t>
            </a:r>
            <a:r>
              <a:rPr lang="en-US" sz="2400" dirty="0" smtClean="0">
                <a:solidFill>
                  <a:srgbClr val="002060"/>
                </a:solidFill>
                <a:effectLst>
                  <a:outerShdw blurRad="38100" dist="38100" dir="2700000" algn="tl">
                    <a:srgbClr val="000000">
                      <a:alpha val="43137"/>
                    </a:srgbClr>
                  </a:outerShdw>
                </a:effectLst>
              </a:rPr>
              <a:t>:  8271889698</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14</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TEACHING METHODOLOGIES</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lnSpcReduction="10000"/>
          </a:bodyPr>
          <a:lstStyle/>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Know your students, teach the same student and class every time.</a:t>
            </a:r>
            <a:endParaRPr lang="en-US" sz="2400" dirty="0" smtClean="0">
              <a:solidFill>
                <a:srgbClr val="0070C0"/>
              </a:solidFill>
              <a:effectLst>
                <a:outerShdw blurRad="38100" dist="38100" dir="2700000" algn="tl">
                  <a:srgbClr val="000000">
                    <a:alpha val="43137"/>
                  </a:srgbClr>
                </a:outerShdw>
              </a:effectLst>
            </a:endParaRP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Teach from book assigned.</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Praise children when they perform well.</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Handle only children of your class, don’t allow children from other class. Assist other volunteers if needed.</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Try to teach on board. If marker, chalk not there, call maintenance, persist in demand.</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Check homework on a regular basis.</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Use visual tools – diagrams, figures, charts as a memory aid.</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15</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285729"/>
            <a:ext cx="6858048" cy="1285883"/>
          </a:xfrm>
        </p:spPr>
        <p:txBody>
          <a:bodyPr>
            <a:normAutofit/>
          </a:bodyPr>
          <a:lstStyle/>
          <a:p>
            <a:r>
              <a:rPr lang="en-US" sz="3600" dirty="0" smtClean="0">
                <a:latin typeface="Arial Black" pitchFamily="34" charset="0"/>
                <a:cs typeface="Arial" pitchFamily="34" charset="0"/>
              </a:rPr>
              <a:t>TEACHING METHODOLOGIES …contd.</a:t>
            </a:r>
            <a:endParaRPr lang="en-IN" sz="36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929222"/>
          </a:xfrm>
        </p:spPr>
        <p:txBody>
          <a:bodyPr>
            <a:normAutofit/>
          </a:bodyPr>
          <a:lstStyle/>
          <a:p>
            <a:pPr marL="484632" indent="-457200">
              <a:buClr>
                <a:srgbClr val="057D05"/>
              </a:buClr>
              <a:buFont typeface="+mj-lt"/>
              <a:buAutoNum type="arabicParenR" startAt="8"/>
            </a:pPr>
            <a:r>
              <a:rPr lang="en-US" sz="2400" dirty="0" smtClean="0">
                <a:solidFill>
                  <a:srgbClr val="057D05"/>
                </a:solidFill>
                <a:effectLst>
                  <a:outerShdw blurRad="38100" dist="38100" dir="2700000" algn="tl">
                    <a:srgbClr val="000000">
                      <a:alpha val="43137"/>
                    </a:srgbClr>
                  </a:outerShdw>
                </a:effectLst>
              </a:rPr>
              <a:t>Enforce discipline in class. If children are misbehaving, ask some other child to call the parent of that kid. Talk to parent and tell them the problem.</a:t>
            </a:r>
          </a:p>
          <a:p>
            <a:pPr marL="484632" indent="-457200">
              <a:buClr>
                <a:srgbClr val="057D05"/>
              </a:buClr>
              <a:buFont typeface="+mj-lt"/>
              <a:buAutoNum type="arabicParenR" startAt="8"/>
            </a:pPr>
            <a:r>
              <a:rPr lang="en-US" sz="2400" dirty="0" smtClean="0">
                <a:solidFill>
                  <a:srgbClr val="057D05"/>
                </a:solidFill>
                <a:effectLst>
                  <a:outerShdw blurRad="38100" dist="38100" dir="2700000" algn="tl">
                    <a:srgbClr val="000000">
                      <a:alpha val="43137"/>
                    </a:srgbClr>
                  </a:outerShdw>
                </a:effectLst>
              </a:rPr>
              <a:t>Encourage children to teach each other and see if they learnt well.</a:t>
            </a:r>
          </a:p>
          <a:p>
            <a:pPr marL="484632" indent="-457200">
              <a:buClr>
                <a:srgbClr val="057D05"/>
              </a:buClr>
              <a:buFont typeface="+mj-lt"/>
              <a:buAutoNum type="arabicParenR" startAt="8"/>
            </a:pPr>
            <a:r>
              <a:rPr lang="en-US" sz="2400" dirty="0" smtClean="0">
                <a:solidFill>
                  <a:srgbClr val="057D05"/>
                </a:solidFill>
                <a:effectLst>
                  <a:outerShdw blurRad="38100" dist="38100" dir="2700000" algn="tl">
                    <a:srgbClr val="000000">
                      <a:alpha val="43137"/>
                    </a:srgbClr>
                  </a:outerShdw>
                </a:effectLst>
              </a:rPr>
              <a:t>Correct the children if they are wrong.  Teach using real-life examples as much as possible.</a:t>
            </a:r>
          </a:p>
          <a:p>
            <a:pPr marL="484632" indent="-457200">
              <a:buClr>
                <a:srgbClr val="057D05"/>
              </a:buClr>
              <a:buFont typeface="+mj-lt"/>
              <a:buAutoNum type="arabicParenR" startAt="8"/>
            </a:pPr>
            <a:r>
              <a:rPr lang="en-US" sz="2400" dirty="0" smtClean="0">
                <a:solidFill>
                  <a:srgbClr val="057D05"/>
                </a:solidFill>
                <a:effectLst>
                  <a:outerShdw blurRad="38100" dist="38100" dir="2700000" algn="tl">
                    <a:srgbClr val="000000">
                      <a:alpha val="43137"/>
                    </a:srgbClr>
                  </a:outerShdw>
                </a:effectLst>
              </a:rPr>
              <a:t>If books are missing or are less in number than needed; or for any other problems, contact academic team from third year.</a:t>
            </a:r>
          </a:p>
          <a:p>
            <a:pPr marL="484632" indent="-457200">
              <a:buClr>
                <a:srgbClr val="057D05"/>
              </a:buClr>
              <a:buFont typeface="+mj-lt"/>
              <a:buAutoNum type="arabicParenR" startAt="8"/>
            </a:pPr>
            <a:r>
              <a:rPr lang="en-US" sz="2400" dirty="0" smtClean="0">
                <a:solidFill>
                  <a:srgbClr val="057D05"/>
                </a:solidFill>
                <a:effectLst>
                  <a:outerShdw blurRad="38100" dist="38100" dir="2700000" algn="tl">
                    <a:srgbClr val="000000">
                      <a:alpha val="43137"/>
                    </a:srgbClr>
                  </a:outerShdw>
                </a:effectLst>
              </a:rPr>
              <a:t>See what is being taught in the schools of kids and clear their doubts.</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16</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1643050"/>
            <a:ext cx="7215238" cy="3571900"/>
          </a:xfrm>
        </p:spPr>
        <p:txBody>
          <a:bodyPr>
            <a:normAutofit/>
          </a:bodyPr>
          <a:lstStyle/>
          <a:p>
            <a:pPr algn="ctr">
              <a:buClr>
                <a:srgbClr val="057D05"/>
              </a:buClr>
            </a:pPr>
            <a:r>
              <a:rPr lang="en-US" sz="4800" dirty="0" smtClean="0">
                <a:solidFill>
                  <a:schemeClr val="tx2">
                    <a:lumMod val="60000"/>
                    <a:lumOff val="40000"/>
                  </a:schemeClr>
                </a:solidFill>
                <a:effectLst>
                  <a:outerShdw blurRad="38100" dist="38100" dir="2700000" algn="tl">
                    <a:srgbClr val="000000">
                      <a:alpha val="43137"/>
                    </a:srgbClr>
                  </a:outerShdw>
                </a:effectLst>
              </a:rPr>
              <a:t>INTRODUCTION TO VARIOUS TEAMS IN SANKALP</a:t>
            </a:r>
            <a:endParaRPr lang="en-IN" sz="36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6" name="Slide Number Placeholder 5"/>
          <p:cNvSpPr>
            <a:spLocks noGrp="1"/>
          </p:cNvSpPr>
          <p:nvPr>
            <p:ph type="sldNum" sz="quarter" idx="12"/>
          </p:nvPr>
        </p:nvSpPr>
        <p:spPr/>
        <p:txBody>
          <a:bodyPr/>
          <a:lstStyle/>
          <a:p>
            <a:fld id="{561DCDB1-E9AC-4772-B341-0C2719306485}" type="slidenum">
              <a:rPr lang="en-IN" smtClean="0"/>
              <a:pPr/>
              <a:t>17</a:t>
            </a:fld>
            <a:endParaRPr lang="en-IN" dirty="0"/>
          </a:p>
        </p:txBody>
      </p:sp>
      <p:sp>
        <p:nvSpPr>
          <p:cNvPr id="7" name="Footer Placeholder 6"/>
          <p:cNvSpPr>
            <a:spLocks noGrp="1"/>
          </p:cNvSpPr>
          <p:nvPr>
            <p:ph type="ftr" sz="quarter" idx="11"/>
          </p:nvPr>
        </p:nvSpPr>
        <p:spPr/>
        <p:txBody>
          <a:bodyPr/>
          <a:lstStyle/>
          <a:p>
            <a:r>
              <a:rPr lang="en-IN" dirty="0" smtClean="0"/>
              <a:t>Sankalp - Teaching methods and Practices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a:bodyPr>
          <a:lstStyle/>
          <a:p>
            <a:r>
              <a:rPr lang="en-US" sz="4400" dirty="0" smtClean="0">
                <a:latin typeface="Arial Black" pitchFamily="34" charset="0"/>
                <a:cs typeface="Arial" pitchFamily="34" charset="0"/>
              </a:rPr>
              <a:t>ACADEMIC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Talk to parents and teachers.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See academic, attendance register.</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Meeting with 1st, 2nd year volunteers.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Contact concerned persons-in-charge at centres - </a:t>
            </a:r>
            <a:r>
              <a:rPr lang="en-IN" sz="2800" dirty="0" err="1" smtClean="0">
                <a:solidFill>
                  <a:srgbClr val="057D05"/>
                </a:solidFill>
                <a:effectLst>
                  <a:outerShdw blurRad="38100" dist="38100" dir="2700000" algn="tl">
                    <a:srgbClr val="000000">
                      <a:alpha val="43137"/>
                    </a:srgbClr>
                  </a:outerShdw>
                </a:effectLst>
              </a:rPr>
              <a:t>Nawal</a:t>
            </a:r>
            <a:r>
              <a:rPr lang="en-IN" sz="2800" dirty="0" smtClean="0">
                <a:solidFill>
                  <a:srgbClr val="057D05"/>
                </a:solidFill>
                <a:effectLst>
                  <a:outerShdw blurRad="38100" dist="38100" dir="2700000" algn="tl">
                    <a:srgbClr val="000000">
                      <a:alpha val="43137"/>
                    </a:srgbClr>
                  </a:outerShdw>
                </a:effectLst>
              </a:rPr>
              <a:t>, </a:t>
            </a:r>
            <a:r>
              <a:rPr lang="en-IN" sz="2800" dirty="0" err="1" smtClean="0">
                <a:solidFill>
                  <a:srgbClr val="057D05"/>
                </a:solidFill>
                <a:effectLst>
                  <a:outerShdw blurRad="38100" dist="38100" dir="2700000" algn="tl">
                    <a:srgbClr val="000000">
                      <a:alpha val="43137"/>
                    </a:srgbClr>
                  </a:outerShdw>
                </a:effectLst>
              </a:rPr>
              <a:t>Anand</a:t>
            </a:r>
            <a:r>
              <a:rPr lang="en-IN" sz="2800" dirty="0" smtClean="0">
                <a:solidFill>
                  <a:srgbClr val="057D05"/>
                </a:solidFill>
                <a:effectLst>
                  <a:outerShdw blurRad="38100" dist="38100" dir="2700000" algn="tl">
                    <a:srgbClr val="000000">
                      <a:alpha val="43137"/>
                    </a:srgbClr>
                  </a:outerShdw>
                </a:effectLst>
              </a:rPr>
              <a:t> for updates.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See if any more books are needed in any of the classes.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Progress of school kids.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Update list of volunteers.</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18</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ACADEMIC TEAM </a:t>
            </a:r>
            <a:br>
              <a:rPr lang="en-US" sz="4400" dirty="0" smtClean="0">
                <a:latin typeface="Arial Black" pitchFamily="34" charset="0"/>
                <a:cs typeface="Arial" pitchFamily="34" charset="0"/>
              </a:rPr>
            </a:br>
            <a:r>
              <a:rPr lang="en-US" sz="4400" dirty="0" smtClean="0">
                <a:latin typeface="Arial Black" pitchFamily="34" charset="0"/>
                <a:cs typeface="Arial" pitchFamily="34" charset="0"/>
              </a:rPr>
              <a:t>				…contd.</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startAt="8"/>
            </a:pPr>
            <a:r>
              <a:rPr lang="en-IN" sz="2800" dirty="0" smtClean="0">
                <a:solidFill>
                  <a:srgbClr val="057D05"/>
                </a:solidFill>
                <a:effectLst>
                  <a:outerShdw blurRad="38100" dist="38100" dir="2700000" algn="tl">
                    <a:srgbClr val="000000">
                      <a:alpha val="43137"/>
                    </a:srgbClr>
                  </a:outerShdw>
                </a:effectLst>
              </a:rPr>
              <a:t>Ask special classes and library team to conduct library and computer classes.</a:t>
            </a:r>
          </a:p>
          <a:p>
            <a:pPr marL="541782" indent="-514350">
              <a:buClr>
                <a:srgbClr val="057D05"/>
              </a:buClr>
              <a:buFont typeface="+mj-lt"/>
              <a:buAutoNum type="arabicPeriod" startAt="8"/>
            </a:pPr>
            <a:r>
              <a:rPr lang="en-IN" sz="2800" dirty="0" smtClean="0">
                <a:solidFill>
                  <a:srgbClr val="057D05"/>
                </a:solidFill>
                <a:effectLst>
                  <a:outerShdw blurRad="38100" dist="38100" dir="2700000" algn="tl">
                    <a:srgbClr val="000000">
                      <a:alpha val="43137"/>
                    </a:srgbClr>
                  </a:outerShdw>
                </a:effectLst>
              </a:rPr>
              <a:t>Review maintenance of centres.</a:t>
            </a:r>
          </a:p>
          <a:p>
            <a:pPr marL="541782" indent="-514350">
              <a:buClr>
                <a:srgbClr val="057D05"/>
              </a:buClr>
              <a:buFont typeface="+mj-lt"/>
              <a:buAutoNum type="arabicPeriod" startAt="8"/>
            </a:pPr>
            <a:r>
              <a:rPr lang="en-IN" sz="2800" dirty="0" smtClean="0">
                <a:solidFill>
                  <a:srgbClr val="057D05"/>
                </a:solidFill>
                <a:effectLst>
                  <a:outerShdw blurRad="38100" dist="38100" dir="2700000" algn="tl">
                    <a:srgbClr val="000000">
                      <a:alpha val="43137"/>
                    </a:srgbClr>
                  </a:outerShdw>
                </a:effectLst>
              </a:rPr>
              <a:t>Training module on teaching methods.</a:t>
            </a:r>
          </a:p>
          <a:p>
            <a:pPr marL="541782" indent="-514350">
              <a:buClr>
                <a:srgbClr val="057D05"/>
              </a:buClr>
              <a:buFont typeface="+mj-lt"/>
              <a:buAutoNum type="arabicPeriod" startAt="8"/>
            </a:pPr>
            <a:r>
              <a:rPr lang="en-IN" sz="2800" dirty="0" smtClean="0">
                <a:solidFill>
                  <a:srgbClr val="057D05"/>
                </a:solidFill>
                <a:effectLst>
                  <a:outerShdw blurRad="38100" dist="38100" dir="2700000" algn="tl">
                    <a:srgbClr val="000000">
                      <a:alpha val="43137"/>
                    </a:srgbClr>
                  </a:outerShdw>
                </a:effectLst>
              </a:rPr>
              <a:t>Ask admissions team to check test results, select students for admission.</a:t>
            </a:r>
          </a:p>
          <a:p>
            <a:pPr marL="541782" indent="-514350">
              <a:buClr>
                <a:srgbClr val="057D05"/>
              </a:buClr>
              <a:buFont typeface="+mj-lt"/>
              <a:buAutoNum type="arabicPeriod" startAt="8"/>
            </a:pPr>
            <a:r>
              <a:rPr lang="en-IN" sz="2800" dirty="0" smtClean="0">
                <a:solidFill>
                  <a:srgbClr val="057D05"/>
                </a:solidFill>
                <a:effectLst>
                  <a:outerShdw blurRad="38100" dist="38100" dir="2700000" algn="tl">
                    <a:srgbClr val="000000">
                      <a:alpha val="43137"/>
                    </a:srgbClr>
                  </a:outerShdw>
                </a:effectLst>
              </a:rPr>
              <a:t>Ask exams team to conduct exams, ensure result is properly maintained.</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19</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1214422"/>
            <a:ext cx="7215238" cy="4714908"/>
          </a:xfrm>
        </p:spPr>
        <p:txBody>
          <a:bodyPr>
            <a:normAutofit/>
          </a:bodyPr>
          <a:lstStyle/>
          <a:p>
            <a:pPr>
              <a:buClr>
                <a:srgbClr val="057D05"/>
              </a:buClr>
            </a:pPr>
            <a:r>
              <a:rPr lang="en-US" sz="3600" u="sng" dirty="0" smtClean="0">
                <a:solidFill>
                  <a:schemeClr val="tx2">
                    <a:lumMod val="60000"/>
                    <a:lumOff val="40000"/>
                  </a:schemeClr>
                </a:solidFill>
                <a:effectLst>
                  <a:outerShdw blurRad="38100" dist="38100" dir="2700000" algn="tl">
                    <a:srgbClr val="000000">
                      <a:alpha val="43137"/>
                    </a:srgbClr>
                  </a:outerShdw>
                </a:effectLst>
              </a:rPr>
              <a:t>Quote by Peter </a:t>
            </a:r>
            <a:r>
              <a:rPr lang="en-US" sz="3600" u="sng" dirty="0" err="1" smtClean="0">
                <a:solidFill>
                  <a:schemeClr val="tx2">
                    <a:lumMod val="60000"/>
                    <a:lumOff val="40000"/>
                  </a:schemeClr>
                </a:solidFill>
                <a:effectLst>
                  <a:outerShdw blurRad="38100" dist="38100" dir="2700000" algn="tl">
                    <a:srgbClr val="000000">
                      <a:alpha val="43137"/>
                    </a:srgbClr>
                  </a:outerShdw>
                </a:effectLst>
              </a:rPr>
              <a:t>Drucker</a:t>
            </a:r>
            <a:endParaRPr lang="en-US" sz="3600" u="sng" dirty="0" smtClean="0">
              <a:solidFill>
                <a:schemeClr val="tx2">
                  <a:lumMod val="60000"/>
                  <a:lumOff val="40000"/>
                </a:schemeClr>
              </a:solidFill>
              <a:effectLst>
                <a:outerShdw blurRad="38100" dist="38100" dir="2700000" algn="tl">
                  <a:srgbClr val="000000">
                    <a:alpha val="43137"/>
                  </a:srgbClr>
                </a:outerShdw>
              </a:effectLst>
            </a:endParaRPr>
          </a:p>
          <a:p>
            <a:pPr>
              <a:buClr>
                <a:srgbClr val="057D05"/>
              </a:buClr>
            </a:pPr>
            <a:endParaRPr lang="en-US" sz="3600" dirty="0" smtClean="0">
              <a:solidFill>
                <a:srgbClr val="057D05"/>
              </a:solidFill>
              <a:effectLst>
                <a:outerShdw blurRad="38100" dist="38100" dir="2700000" algn="tl">
                  <a:srgbClr val="000000">
                    <a:alpha val="43137"/>
                  </a:srgbClr>
                </a:outerShdw>
              </a:effectLst>
            </a:endParaRPr>
          </a:p>
          <a:p>
            <a:pPr>
              <a:buClr>
                <a:srgbClr val="057D05"/>
              </a:buClr>
            </a:pPr>
            <a:r>
              <a:rPr lang="en-US" sz="2800" dirty="0" smtClean="0">
                <a:solidFill>
                  <a:srgbClr val="057D05"/>
                </a:solidFill>
                <a:effectLst>
                  <a:outerShdw blurRad="38100" dist="38100" dir="2700000" algn="tl">
                    <a:srgbClr val="000000">
                      <a:alpha val="43137"/>
                    </a:srgbClr>
                  </a:outerShdw>
                </a:effectLst>
              </a:rPr>
              <a:t>“Three things happen naturally in an organization – friction, confusions and under-performance. Everything else requires leadership.”</a:t>
            </a:r>
          </a:p>
          <a:p>
            <a:pPr>
              <a:buClr>
                <a:srgbClr val="057D05"/>
              </a:buClr>
            </a:pPr>
            <a:endParaRPr lang="en-US" sz="2800" dirty="0" smtClean="0">
              <a:solidFill>
                <a:srgbClr val="057D05"/>
              </a:solidFill>
              <a:effectLst>
                <a:outerShdw blurRad="38100" dist="38100" dir="2700000" algn="tl">
                  <a:srgbClr val="000000">
                    <a:alpha val="43137"/>
                  </a:srgbClr>
                </a:outerShdw>
              </a:effectLst>
            </a:endParaRPr>
          </a:p>
          <a:p>
            <a:pPr>
              <a:buClr>
                <a:srgbClr val="057D05"/>
              </a:buClr>
            </a:pPr>
            <a:r>
              <a:rPr lang="en-US" sz="2800" dirty="0" smtClean="0">
                <a:solidFill>
                  <a:srgbClr val="057D05"/>
                </a:solidFill>
                <a:effectLst>
                  <a:outerShdw blurRad="38100" dist="38100" dir="2700000" algn="tl">
                    <a:srgbClr val="000000">
                      <a:alpha val="43137"/>
                    </a:srgbClr>
                  </a:outerShdw>
                </a:effectLst>
              </a:rPr>
              <a:t>You have to think yourself as a leader who wishes to help Sankalp grow.</a:t>
            </a: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6" name="Slide Number Placeholder 5"/>
          <p:cNvSpPr>
            <a:spLocks noGrp="1"/>
          </p:cNvSpPr>
          <p:nvPr>
            <p:ph type="sldNum" sz="quarter" idx="12"/>
          </p:nvPr>
        </p:nvSpPr>
        <p:spPr/>
        <p:txBody>
          <a:bodyPr/>
          <a:lstStyle/>
          <a:p>
            <a:fld id="{561DCDB1-E9AC-4772-B341-0C2719306485}" type="slidenum">
              <a:rPr lang="en-IN" smtClean="0"/>
              <a:pPr/>
              <a:t>2</a:t>
            </a:fld>
            <a:endParaRPr lang="en-IN"/>
          </a:p>
        </p:txBody>
      </p:sp>
      <p:sp>
        <p:nvSpPr>
          <p:cNvPr id="7" name="Footer Placeholder 6"/>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ACADEMIC TEAM </a:t>
            </a:r>
            <a:br>
              <a:rPr lang="en-US" sz="4400" dirty="0" smtClean="0">
                <a:latin typeface="Arial Black" pitchFamily="34" charset="0"/>
                <a:cs typeface="Arial" pitchFamily="34" charset="0"/>
              </a:rPr>
            </a:br>
            <a:r>
              <a:rPr lang="en-US" sz="4400" dirty="0" smtClean="0">
                <a:latin typeface="Arial Black" pitchFamily="34" charset="0"/>
                <a:cs typeface="Arial" pitchFamily="34" charset="0"/>
              </a:rPr>
              <a:t>				…contd.</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startAt="13"/>
            </a:pPr>
            <a:r>
              <a:rPr lang="en-IN" sz="2800" dirty="0" smtClean="0">
                <a:solidFill>
                  <a:srgbClr val="057D05"/>
                </a:solidFill>
                <a:effectLst>
                  <a:outerShdw blurRad="38100" dist="38100" dir="2700000" algn="tl">
                    <a:srgbClr val="000000">
                      <a:alpha val="43137"/>
                    </a:srgbClr>
                  </a:outerShdw>
                </a:effectLst>
              </a:rPr>
              <a:t>Give all information needed by web team to update the website.</a:t>
            </a:r>
          </a:p>
          <a:p>
            <a:pPr marL="541782" indent="-514350">
              <a:buClr>
                <a:srgbClr val="057D05"/>
              </a:buClr>
              <a:buFont typeface="+mj-lt"/>
              <a:buAutoNum type="arabicPeriod" startAt="13"/>
            </a:pPr>
            <a:r>
              <a:rPr lang="en-IN" sz="2800" dirty="0" smtClean="0">
                <a:solidFill>
                  <a:srgbClr val="057D05"/>
                </a:solidFill>
                <a:effectLst>
                  <a:outerShdw blurRad="38100" dist="38100" dir="2700000" algn="tl">
                    <a:srgbClr val="000000">
                      <a:alpha val="43137"/>
                    </a:srgbClr>
                  </a:outerShdw>
                </a:effectLst>
              </a:rPr>
              <a:t>Monthly visit to homes in nearby areas of centre to ask kids to come to Sankalp.</a:t>
            </a:r>
          </a:p>
          <a:p>
            <a:pPr marL="541782" indent="-514350">
              <a:buClr>
                <a:srgbClr val="057D05"/>
              </a:buClr>
              <a:buFont typeface="+mj-lt"/>
              <a:buAutoNum type="arabicPeriod" startAt="13"/>
            </a:pPr>
            <a:r>
              <a:rPr lang="en-IN" sz="2800" dirty="0" smtClean="0">
                <a:solidFill>
                  <a:srgbClr val="057D05"/>
                </a:solidFill>
                <a:effectLst>
                  <a:outerShdw blurRad="38100" dist="38100" dir="2700000" algn="tl">
                    <a:srgbClr val="000000">
                      <a:alpha val="43137"/>
                    </a:srgbClr>
                  </a:outerShdw>
                </a:effectLst>
              </a:rPr>
              <a:t>Ask creative team for design of presentation, posters etc and upload it on website and </a:t>
            </a:r>
            <a:r>
              <a:rPr lang="en-IN" sz="2800" dirty="0" err="1" smtClean="0">
                <a:solidFill>
                  <a:srgbClr val="057D05"/>
                </a:solidFill>
                <a:effectLst>
                  <a:outerShdw blurRad="38100" dist="38100" dir="2700000" algn="tl">
                    <a:srgbClr val="000000">
                      <a:alpha val="43137"/>
                    </a:srgbClr>
                  </a:outerShdw>
                </a:effectLst>
              </a:rPr>
              <a:t>facebook</a:t>
            </a:r>
            <a:r>
              <a:rPr lang="en-IN" sz="2800" dirty="0" smtClean="0">
                <a:solidFill>
                  <a:srgbClr val="057D05"/>
                </a:solidFill>
                <a:effectLst>
                  <a:outerShdw blurRad="38100" dist="38100" dir="2700000" algn="tl">
                    <a:srgbClr val="000000">
                      <a:alpha val="43137"/>
                    </a:srgbClr>
                  </a:outerShdw>
                </a:effectLst>
              </a:rPr>
              <a:t> group.</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20</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a:bodyPr>
          <a:lstStyle/>
          <a:p>
            <a:r>
              <a:rPr lang="en-US" sz="4400" dirty="0" smtClean="0">
                <a:latin typeface="Arial Black" pitchFamily="34" charset="0"/>
                <a:cs typeface="Arial" pitchFamily="34" charset="0"/>
              </a:rPr>
              <a:t>EXAMINATION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Conduct exams for kids and teachers.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Help select students for admission.</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Report performance of kids to academic.</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Maintain digital record of marks.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Select students who will be given prizes on Republic Day.</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21</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a:bodyPr>
          <a:lstStyle/>
          <a:p>
            <a:r>
              <a:rPr lang="en-US" sz="4400" dirty="0" smtClean="0">
                <a:latin typeface="Arial Black" pitchFamily="34" charset="0"/>
                <a:cs typeface="Arial" pitchFamily="34" charset="0"/>
              </a:rPr>
              <a:t>FINANCE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Searching new avenues for funds.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Monthly collection from each hostel.</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Old newspaper collection for the purpose of generating funds.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Collecting funds from alumni.</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Monitoring the expenditure from the account.</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Publishing monthly financial records. </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Audit reports at the end of financial year.</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22</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FINANCE TEAM 							…contd.</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pPr>
            <a:r>
              <a:rPr lang="en-IN" sz="2800" dirty="0" smtClean="0">
                <a:solidFill>
                  <a:srgbClr val="057D05"/>
                </a:solidFill>
                <a:effectLst>
                  <a:outerShdw blurRad="38100" dist="38100" dir="2700000" algn="tl">
                    <a:srgbClr val="000000">
                      <a:alpha val="43137"/>
                    </a:srgbClr>
                  </a:outerShdw>
                </a:effectLst>
              </a:rPr>
              <a:t>The finance team should count the number of forms that they give to the designated volunteer for finance collection. The form should be stamped with </a:t>
            </a:r>
            <a:r>
              <a:rPr lang="en-IN" sz="2800" dirty="0" err="1" smtClean="0">
                <a:solidFill>
                  <a:srgbClr val="057D05"/>
                </a:solidFill>
                <a:effectLst>
                  <a:outerShdw blurRad="38100" dist="38100" dir="2700000" algn="tl">
                    <a:srgbClr val="000000">
                      <a:alpha val="43137"/>
                    </a:srgbClr>
                  </a:outerShdw>
                </a:effectLst>
              </a:rPr>
              <a:t>Sankalp</a:t>
            </a:r>
            <a:r>
              <a:rPr lang="en-IN" sz="2800" dirty="0" smtClean="0">
                <a:solidFill>
                  <a:srgbClr val="057D05"/>
                </a:solidFill>
                <a:effectLst>
                  <a:outerShdw blurRad="38100" dist="38100" dir="2700000" algn="tl">
                    <a:srgbClr val="000000">
                      <a:alpha val="43137"/>
                    </a:srgbClr>
                  </a:outerShdw>
                </a:effectLst>
              </a:rPr>
              <a:t> seal.</a:t>
            </a:r>
          </a:p>
          <a:p>
            <a:pPr marL="541782" indent="-514350">
              <a:buClr>
                <a:srgbClr val="057D05"/>
              </a:buClr>
            </a:pPr>
            <a:endParaRPr lang="en-IN" sz="2800" dirty="0" smtClean="0">
              <a:solidFill>
                <a:srgbClr val="057D05"/>
              </a:solidFill>
              <a:effectLst>
                <a:outerShdw blurRad="38100" dist="38100" dir="2700000" algn="tl">
                  <a:srgbClr val="000000">
                    <a:alpha val="43137"/>
                  </a:srgbClr>
                </a:outerShdw>
              </a:effectLst>
            </a:endParaRPr>
          </a:p>
          <a:p>
            <a:pPr marL="541782" indent="-514350">
              <a:buClr>
                <a:srgbClr val="057D05"/>
              </a:buClr>
            </a:pPr>
            <a:r>
              <a:rPr lang="en-IN" sz="2800" dirty="0" smtClean="0">
                <a:solidFill>
                  <a:srgbClr val="057D05"/>
                </a:solidFill>
                <a:effectLst>
                  <a:outerShdw blurRad="38100" dist="38100" dir="2700000" algn="tl">
                    <a:srgbClr val="000000">
                      <a:alpha val="43137"/>
                    </a:srgbClr>
                  </a:outerShdw>
                </a:effectLst>
              </a:rPr>
              <a:t>All the forms, even the empty ones should be taken back by the finance team head. Volunteers collecting funds should be told beforehand that all forms will be taken back.</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23</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MAINTENANCE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Checking power supply and backup in each room.</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Cleanliness of rooms.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Checking the quality of carpets.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Whiteboard markers are sufficient.</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Flower, fruits charts, maps etc. in all the junior classes.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Broomstick is available.</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Lighting, power backup, fans and power.</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24</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a:bodyPr>
          <a:lstStyle/>
          <a:p>
            <a:r>
              <a:rPr lang="en-US" sz="4400" dirty="0" smtClean="0">
                <a:latin typeface="Arial Black" pitchFamily="34" charset="0"/>
                <a:cs typeface="Arial" pitchFamily="34" charset="0"/>
              </a:rPr>
              <a:t>ADMISSIONS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Be in constant touch with academic team to select meritorious kids to school.</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Take care of re-admission of students already studying in school.</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Ensure that school fee of kids are paid on time in the school/attached branch of bank.</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Deal with school administration for concession on fee, sick leave for kids etc.</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25</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SPECIAL CLASSES AND LIBRARY</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571612"/>
            <a:ext cx="7215238" cy="4714908"/>
          </a:xfrm>
        </p:spPr>
        <p:txBody>
          <a:bodyPr>
            <a:normAutofit fontScale="85000" lnSpcReduction="20000"/>
          </a:bodyPr>
          <a:lstStyle/>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Focus on beyond textbook learning.</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Explain real-life situations, various phenomena.</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Speak about your country, its diversity, unity, various languages.</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General knowledge such as famous personalities. What we can learn from them.</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Moral stories.</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Nice quotes.</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In Library, tell stories, encourage reading habits, team-work.</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Inspirational videos, lessons on brotherhood, helping.</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Audio-Visual classes in open-air using projector.</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26</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EVENT MANAGEMENT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The event management will take care of conducting following events at Sankalp centre:</a:t>
            </a:r>
          </a:p>
          <a:p>
            <a:pPr marL="1041400" lvl="1" indent="-187325">
              <a:buClr>
                <a:srgbClr val="057D05"/>
              </a:buClr>
              <a:buFont typeface="Arial" pitchFamily="34" charset="0"/>
              <a:buChar char="•"/>
              <a:tabLst>
                <a:tab pos="974725" algn="l"/>
              </a:tabLst>
            </a:pPr>
            <a:r>
              <a:rPr lang="en-US" sz="3000" dirty="0" smtClean="0">
                <a:solidFill>
                  <a:srgbClr val="057D05"/>
                </a:solidFill>
                <a:effectLst>
                  <a:outerShdw blurRad="38100" dist="38100" dir="2700000" algn="tl">
                    <a:srgbClr val="000000">
                      <a:alpha val="43137"/>
                    </a:srgbClr>
                  </a:outerShdw>
                </a:effectLst>
              </a:rPr>
              <a:t>   Independence Day and Republic Day</a:t>
            </a:r>
          </a:p>
          <a:p>
            <a:pPr marL="1501775" lvl="1" indent="-514350" algn="l">
              <a:buClr>
                <a:srgbClr val="057D05"/>
              </a:buClr>
              <a:buFont typeface="Arial" pitchFamily="34" charset="0"/>
              <a:buChar char="•"/>
              <a:tabLst>
                <a:tab pos="1076325" algn="l"/>
              </a:tabLst>
            </a:pPr>
            <a:r>
              <a:rPr lang="en-US" sz="3000" dirty="0" smtClean="0">
                <a:solidFill>
                  <a:srgbClr val="057D05"/>
                </a:solidFill>
                <a:effectLst>
                  <a:outerShdw blurRad="38100" dist="38100" dir="2700000" algn="tl">
                    <a:srgbClr val="000000">
                      <a:alpha val="43137"/>
                    </a:srgbClr>
                  </a:outerShdw>
                </a:effectLst>
              </a:rPr>
              <a:t>Children’s day and Teacher’s Day</a:t>
            </a:r>
          </a:p>
          <a:p>
            <a:pPr marL="1501775" lvl="1" indent="-514350" algn="l">
              <a:buClr>
                <a:srgbClr val="057D05"/>
              </a:buClr>
              <a:buFont typeface="Arial" pitchFamily="34" charset="0"/>
              <a:buChar char="•"/>
              <a:tabLst>
                <a:tab pos="1076325" algn="l"/>
              </a:tabLst>
            </a:pPr>
            <a:r>
              <a:rPr lang="en-US" sz="3000" dirty="0" smtClean="0">
                <a:solidFill>
                  <a:srgbClr val="057D05"/>
                </a:solidFill>
                <a:effectLst>
                  <a:outerShdw blurRad="38100" dist="38100" dir="2700000" algn="tl">
                    <a:srgbClr val="000000">
                      <a:alpha val="43137"/>
                    </a:srgbClr>
                  </a:outerShdw>
                </a:effectLst>
              </a:rPr>
              <a:t>Festivals like </a:t>
            </a:r>
            <a:r>
              <a:rPr lang="en-US" sz="3000" dirty="0" err="1" smtClean="0">
                <a:solidFill>
                  <a:srgbClr val="057D05"/>
                </a:solidFill>
                <a:effectLst>
                  <a:outerShdw blurRad="38100" dist="38100" dir="2700000" algn="tl">
                    <a:srgbClr val="000000">
                      <a:alpha val="43137"/>
                    </a:srgbClr>
                  </a:outerShdw>
                </a:effectLst>
              </a:rPr>
              <a:t>Deepawali</a:t>
            </a:r>
            <a:r>
              <a:rPr lang="en-US" sz="3000" dirty="0" smtClean="0">
                <a:solidFill>
                  <a:srgbClr val="057D05"/>
                </a:solidFill>
                <a:effectLst>
                  <a:outerShdw blurRad="38100" dist="38100" dir="2700000" algn="tl">
                    <a:srgbClr val="000000">
                      <a:alpha val="43137"/>
                    </a:srgbClr>
                  </a:outerShdw>
                </a:effectLst>
              </a:rPr>
              <a:t>, </a:t>
            </a:r>
            <a:r>
              <a:rPr lang="en-US" sz="3000" dirty="0" err="1" smtClean="0">
                <a:solidFill>
                  <a:srgbClr val="057D05"/>
                </a:solidFill>
                <a:effectLst>
                  <a:outerShdw blurRad="38100" dist="38100" dir="2700000" algn="tl">
                    <a:srgbClr val="000000">
                      <a:alpha val="43137"/>
                    </a:srgbClr>
                  </a:outerShdw>
                </a:effectLst>
              </a:rPr>
              <a:t>Holi</a:t>
            </a:r>
            <a:r>
              <a:rPr lang="en-US" sz="3000" smtClean="0">
                <a:solidFill>
                  <a:srgbClr val="057D05"/>
                </a:solidFill>
                <a:effectLst>
                  <a:outerShdw blurRad="38100" dist="38100" dir="2700000" algn="tl">
                    <a:srgbClr val="000000">
                      <a:alpha val="43137"/>
                    </a:srgbClr>
                  </a:outerShdw>
                </a:effectLst>
              </a:rPr>
              <a:t>, </a:t>
            </a:r>
            <a:r>
              <a:rPr lang="en-US" sz="3000" smtClean="0">
                <a:solidFill>
                  <a:srgbClr val="057D05"/>
                </a:solidFill>
                <a:effectLst>
                  <a:outerShdw blurRad="38100" dist="38100" dir="2700000" algn="tl">
                    <a:srgbClr val="000000">
                      <a:alpha val="43137"/>
                    </a:srgbClr>
                  </a:outerShdw>
                </a:effectLst>
              </a:rPr>
              <a:t>and </a:t>
            </a:r>
            <a:r>
              <a:rPr lang="en-US" sz="3000" dirty="0" err="1" smtClean="0">
                <a:solidFill>
                  <a:srgbClr val="057D05"/>
                </a:solidFill>
                <a:effectLst>
                  <a:outerShdw blurRad="38100" dist="38100" dir="2700000" algn="tl">
                    <a:srgbClr val="000000">
                      <a:alpha val="43137"/>
                    </a:srgbClr>
                  </a:outerShdw>
                </a:effectLst>
              </a:rPr>
              <a:t>Raksha</a:t>
            </a:r>
            <a:r>
              <a:rPr lang="en-US" sz="3000" dirty="0" smtClean="0">
                <a:solidFill>
                  <a:srgbClr val="057D05"/>
                </a:solidFill>
                <a:effectLst>
                  <a:outerShdw blurRad="38100" dist="38100" dir="2700000" algn="tl">
                    <a:srgbClr val="000000">
                      <a:alpha val="43137"/>
                    </a:srgbClr>
                  </a:outerShdw>
                </a:effectLst>
              </a:rPr>
              <a:t> </a:t>
            </a:r>
            <a:r>
              <a:rPr lang="en-US" sz="3000" dirty="0" err="1" smtClean="0">
                <a:solidFill>
                  <a:srgbClr val="057D05"/>
                </a:solidFill>
                <a:effectLst>
                  <a:outerShdw blurRad="38100" dist="38100" dir="2700000" algn="tl">
                    <a:srgbClr val="000000">
                      <a:alpha val="43137"/>
                    </a:srgbClr>
                  </a:outerShdw>
                </a:effectLst>
              </a:rPr>
              <a:t>Bandhan</a:t>
            </a:r>
            <a:endParaRPr lang="en-US" sz="3000" dirty="0" smtClean="0">
              <a:solidFill>
                <a:srgbClr val="057D05"/>
              </a:solidFill>
              <a:effectLst>
                <a:outerShdw blurRad="38100" dist="38100" dir="2700000" algn="tl">
                  <a:srgbClr val="000000">
                    <a:alpha val="43137"/>
                  </a:srgbClr>
                </a:outerShdw>
              </a:effectLst>
            </a:endParaRPr>
          </a:p>
          <a:p>
            <a:pPr marL="1501775" lvl="1" indent="-514350" algn="l">
              <a:buClr>
                <a:srgbClr val="057D05"/>
              </a:buClr>
              <a:buFont typeface="Arial" pitchFamily="34" charset="0"/>
              <a:buChar char="•"/>
              <a:tabLst>
                <a:tab pos="1076325" algn="l"/>
              </a:tabLst>
            </a:pPr>
            <a:r>
              <a:rPr lang="en-US" sz="3000" dirty="0" smtClean="0">
                <a:solidFill>
                  <a:srgbClr val="057D05"/>
                </a:solidFill>
                <a:effectLst>
                  <a:outerShdw blurRad="38100" dist="38100" dir="2700000" algn="tl">
                    <a:srgbClr val="000000">
                      <a:alpha val="43137"/>
                    </a:srgbClr>
                  </a:outerShdw>
                </a:effectLst>
              </a:rPr>
              <a:t>Organize cleanliness drives, health camps, social awareness events.</a:t>
            </a:r>
            <a:endParaRPr lang="en-IN" sz="30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27</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PUBLIC RELATIONS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fontScale="92500"/>
          </a:bodyPr>
          <a:lstStyle/>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Creating a database of alumni and volunteers.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Maintaining the database of the students and their parents.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Coordination with other NGOs.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Adding new members to the organization.</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Surveying the slum areas on a regular basis to know about the socio-economic setup and health and sanitation problems of the area.</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Keeping in touch with the alumni and other sponsors.</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28</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a:bodyPr>
          <a:lstStyle/>
          <a:p>
            <a:r>
              <a:rPr lang="en-US" sz="4400" dirty="0" smtClean="0">
                <a:latin typeface="Arial Black" pitchFamily="34" charset="0"/>
                <a:cs typeface="Arial" pitchFamily="34" charset="0"/>
              </a:rPr>
              <a:t>SPONSORSHIP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fontScale="92500"/>
          </a:bodyPr>
          <a:lstStyle/>
          <a:p>
            <a:pPr marL="263525" indent="1588">
              <a:buClr>
                <a:srgbClr val="057D05"/>
              </a:buClr>
            </a:pPr>
            <a:r>
              <a:rPr lang="en-IN" sz="2800" dirty="0" smtClean="0">
                <a:solidFill>
                  <a:srgbClr val="057D05"/>
                </a:solidFill>
                <a:effectLst>
                  <a:outerShdw blurRad="38100" dist="38100" dir="2700000" algn="tl">
                    <a:srgbClr val="000000">
                      <a:alpha val="43137"/>
                    </a:srgbClr>
                  </a:outerShdw>
                </a:effectLst>
              </a:rPr>
              <a:t>Max 3-4 members </a:t>
            </a:r>
            <a:r>
              <a:rPr lang="en-IN" sz="2800" smtClean="0">
                <a:solidFill>
                  <a:srgbClr val="057D05"/>
                </a:solidFill>
                <a:effectLst>
                  <a:outerShdw blurRad="38100" dist="38100" dir="2700000" algn="tl">
                    <a:srgbClr val="000000">
                      <a:alpha val="43137"/>
                    </a:srgbClr>
                  </a:outerShdw>
                </a:effectLst>
              </a:rPr>
              <a:t>only from 3</a:t>
            </a:r>
            <a:r>
              <a:rPr lang="en-IN" sz="2800" baseline="30000" smtClean="0">
                <a:solidFill>
                  <a:srgbClr val="057D05"/>
                </a:solidFill>
                <a:effectLst>
                  <a:outerShdw blurRad="38100" dist="38100" dir="2700000" algn="tl">
                    <a:srgbClr val="000000">
                      <a:alpha val="43137"/>
                    </a:srgbClr>
                  </a:outerShdw>
                </a:effectLst>
              </a:rPr>
              <a:t>rd</a:t>
            </a:r>
            <a:r>
              <a:rPr lang="en-IN" sz="2800" smtClean="0">
                <a:solidFill>
                  <a:srgbClr val="057D05"/>
                </a:solidFill>
                <a:effectLst>
                  <a:outerShdw blurRad="38100" dist="38100" dir="2700000" algn="tl">
                    <a:srgbClr val="000000">
                      <a:alpha val="43137"/>
                    </a:srgbClr>
                  </a:outerShdw>
                </a:effectLst>
              </a:rPr>
              <a:t> and 4</a:t>
            </a:r>
            <a:r>
              <a:rPr lang="en-IN" sz="2800" baseline="30000" smtClean="0">
                <a:solidFill>
                  <a:srgbClr val="057D05"/>
                </a:solidFill>
                <a:effectLst>
                  <a:outerShdw blurRad="38100" dist="38100" dir="2700000" algn="tl">
                    <a:srgbClr val="000000">
                      <a:alpha val="43137"/>
                    </a:srgbClr>
                  </a:outerShdw>
                </a:effectLst>
              </a:rPr>
              <a:t>th</a:t>
            </a:r>
            <a:r>
              <a:rPr lang="en-IN" sz="2800" smtClean="0">
                <a:solidFill>
                  <a:srgbClr val="057D05"/>
                </a:solidFill>
                <a:effectLst>
                  <a:outerShdw blurRad="38100" dist="38100" dir="2700000" algn="tl">
                    <a:srgbClr val="000000">
                      <a:alpha val="43137"/>
                    </a:srgbClr>
                  </a:outerShdw>
                </a:effectLst>
              </a:rPr>
              <a:t> year.</a:t>
            </a:r>
            <a:endParaRPr lang="en-IN" sz="2800" dirty="0" smtClean="0">
              <a:solidFill>
                <a:srgbClr val="057D05"/>
              </a:solidFill>
              <a:effectLst>
                <a:outerShdw blurRad="38100" dist="38100" dir="2700000" algn="tl">
                  <a:srgbClr val="000000">
                    <a:alpha val="43137"/>
                  </a:srgbClr>
                </a:outerShdw>
              </a:effectLst>
            </a:endParaRPr>
          </a:p>
          <a:p>
            <a:pPr marL="263525" indent="1588">
              <a:buClr>
                <a:srgbClr val="057D05"/>
              </a:buClr>
            </a:pPr>
            <a:endParaRPr lang="en-IN" sz="2800" dirty="0" smtClean="0">
              <a:solidFill>
                <a:srgbClr val="057D05"/>
              </a:solidFill>
              <a:effectLst>
                <a:outerShdw blurRad="38100" dist="38100" dir="2700000" algn="tl">
                  <a:srgbClr val="000000">
                    <a:alpha val="43137"/>
                  </a:srgbClr>
                </a:outerShdw>
              </a:effectLst>
            </a:endParaRPr>
          </a:p>
          <a:p>
            <a:pPr marL="263525" indent="1588">
              <a:buClr>
                <a:srgbClr val="057D05"/>
              </a:buClr>
            </a:pPr>
            <a:r>
              <a:rPr lang="en-IN" sz="2800" dirty="0" smtClean="0">
                <a:solidFill>
                  <a:srgbClr val="057D05"/>
                </a:solidFill>
                <a:effectLst>
                  <a:outerShdw blurRad="38100" dist="38100" dir="2700000" algn="tl">
                    <a:srgbClr val="000000">
                      <a:alpha val="43137"/>
                    </a:srgbClr>
                  </a:outerShdw>
                </a:effectLst>
              </a:rPr>
              <a:t>The Sponsorship Team is responsible for solving financial issues by generating sponsorships for Sankalp. It reaches out to various companies, institutions, private firms, etc. to get the required finance or help. Its duty is to maintain the list of potential donors and to establish contact with them from time to time. Managing donations other than money such as books, stationary, clothes, etc. also come under sponsorship team.</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29</a:t>
            </a:fld>
            <a:endParaRPr lang="en-IN" dirty="0"/>
          </a:p>
        </p:txBody>
      </p:sp>
      <p:sp>
        <p:nvSpPr>
          <p:cNvPr id="6" name="Footer Placeholder 5"/>
          <p:cNvSpPr>
            <a:spLocks noGrp="1"/>
          </p:cNvSpPr>
          <p:nvPr>
            <p:ph type="ftr" sz="quarter" idx="11"/>
          </p:nvPr>
        </p:nvSpPr>
        <p:spPr/>
        <p:txBody>
          <a:bodyPr/>
          <a:lstStyle/>
          <a:p>
            <a:r>
              <a:rPr lang="en-IN" dirty="0" smtClean="0"/>
              <a:t>Sankalp - Teaching methods and Practices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1214422"/>
            <a:ext cx="7215238" cy="4572032"/>
          </a:xfrm>
        </p:spPr>
        <p:txBody>
          <a:bodyPr>
            <a:noAutofit/>
          </a:bodyPr>
          <a:lstStyle/>
          <a:p>
            <a:pPr>
              <a:buClr>
                <a:srgbClr val="057D05"/>
              </a:buClr>
            </a:pPr>
            <a:r>
              <a:rPr lang="en-IN" dirty="0" smtClean="0"/>
              <a:t>The name of the NGO is "</a:t>
            </a:r>
            <a:r>
              <a:rPr lang="en-IN" dirty="0" err="1" smtClean="0"/>
              <a:t>Sankalp</a:t>
            </a:r>
            <a:r>
              <a:rPr lang="en-IN" dirty="0" smtClean="0"/>
              <a:t> - A pledge to change". </a:t>
            </a:r>
          </a:p>
          <a:p>
            <a:pPr>
              <a:buClr>
                <a:srgbClr val="057D05"/>
              </a:buClr>
            </a:pPr>
            <a:r>
              <a:rPr lang="en-IN" dirty="0" smtClean="0"/>
              <a:t>It has been registered under Registration of Societies Act XXI of 1860. Its registration number is 0366/12-13. </a:t>
            </a:r>
          </a:p>
          <a:p>
            <a:pPr>
              <a:buClr>
                <a:srgbClr val="057D05"/>
              </a:buClr>
            </a:pPr>
            <a:r>
              <a:rPr lang="en-IN" dirty="0" smtClean="0"/>
              <a:t>It has an elected body of President, Treasurer and General Secretary. Make sure you never tell "</a:t>
            </a:r>
            <a:r>
              <a:rPr lang="en-IN" dirty="0" err="1" smtClean="0"/>
              <a:t>Sankalp</a:t>
            </a:r>
            <a:r>
              <a:rPr lang="en-IN" dirty="0" smtClean="0"/>
              <a:t> </a:t>
            </a:r>
            <a:r>
              <a:rPr lang="en-IN" smtClean="0"/>
              <a:t>NIT Jamshedpur</a:t>
            </a:r>
            <a:r>
              <a:rPr lang="en-IN" dirty="0" smtClean="0"/>
              <a:t>" to anyone, it gives an idea that </a:t>
            </a:r>
            <a:r>
              <a:rPr lang="en-IN" dirty="0" err="1" smtClean="0"/>
              <a:t>Sankalp</a:t>
            </a:r>
            <a:r>
              <a:rPr lang="en-IN" dirty="0" smtClean="0"/>
              <a:t> is controlled by college administration. You should say that </a:t>
            </a:r>
            <a:r>
              <a:rPr lang="en-IN" dirty="0" err="1" smtClean="0"/>
              <a:t>Sankalp</a:t>
            </a:r>
            <a:r>
              <a:rPr lang="en-IN" dirty="0" smtClean="0"/>
              <a:t> is an NGO founded by alumni of NIT Jamshedpur.</a:t>
            </a:r>
            <a:endParaRPr lang="en-IN"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6" name="Slide Number Placeholder 5"/>
          <p:cNvSpPr>
            <a:spLocks noGrp="1"/>
          </p:cNvSpPr>
          <p:nvPr>
            <p:ph type="sldNum" sz="quarter" idx="12"/>
          </p:nvPr>
        </p:nvSpPr>
        <p:spPr/>
        <p:txBody>
          <a:bodyPr/>
          <a:lstStyle/>
          <a:p>
            <a:fld id="{561DCDB1-E9AC-4772-B341-0C2719306485}" type="slidenum">
              <a:rPr lang="en-IN" smtClean="0"/>
              <a:pPr/>
              <a:t>3</a:t>
            </a:fld>
            <a:endParaRPr lang="en-IN"/>
          </a:p>
        </p:txBody>
      </p:sp>
      <p:sp>
        <p:nvSpPr>
          <p:cNvPr id="7" name="Footer Placeholder 6"/>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a:bodyPr>
          <a:lstStyle/>
          <a:p>
            <a:r>
              <a:rPr lang="en-US" sz="4400" dirty="0" smtClean="0">
                <a:latin typeface="Arial Black" pitchFamily="34" charset="0"/>
                <a:cs typeface="Arial" pitchFamily="34" charset="0"/>
              </a:rPr>
              <a:t>WEB TEAM</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Maintenance of online database of alumni and volunteers.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Maintenance of Sankalp website. </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Make up-to date all information and content. Consult academic team for this.</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Check for system error and sudden crash.</a:t>
            </a:r>
          </a:p>
          <a:p>
            <a:pPr marL="541782" indent="-514350">
              <a:buClr>
                <a:srgbClr val="057D05"/>
              </a:buClr>
              <a:buFont typeface="+mj-lt"/>
              <a:buAutoNum type="arabicPeriod"/>
            </a:pPr>
            <a:r>
              <a:rPr lang="en-IN" sz="2800" dirty="0" smtClean="0">
                <a:solidFill>
                  <a:srgbClr val="057D05"/>
                </a:solidFill>
                <a:effectLst>
                  <a:outerShdw blurRad="38100" dist="38100" dir="2700000" algn="tl">
                    <a:srgbClr val="000000">
                      <a:alpha val="43137"/>
                    </a:srgbClr>
                  </a:outerShdw>
                </a:effectLst>
              </a:rPr>
              <a:t>Backup of all important data and update it.</a:t>
            </a:r>
          </a:p>
          <a:p>
            <a:pPr marL="541782" indent="-514350">
              <a:buClr>
                <a:srgbClr val="057D05"/>
              </a:buClr>
              <a:buFont typeface="+mj-lt"/>
              <a:buAutoNum type="arabicPeriod"/>
            </a:pPr>
            <a:r>
              <a:rPr lang="en-US" sz="2800" dirty="0" smtClean="0">
                <a:solidFill>
                  <a:srgbClr val="057D05"/>
                </a:solidFill>
                <a:effectLst>
                  <a:outerShdw blurRad="38100" dist="38100" dir="2700000" algn="tl">
                    <a:srgbClr val="000000">
                      <a:alpha val="43137"/>
                    </a:srgbClr>
                  </a:outerShdw>
                </a:effectLst>
              </a:rPr>
              <a:t>Intimate Public Relations when someone sends a feedback or shows interest in donation by submitting feedback form.</a:t>
            </a:r>
            <a:endParaRPr lang="en-IN" sz="28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30</a:t>
            </a:fld>
            <a:endParaRPr lang="en-IN" dirty="0"/>
          </a:p>
        </p:txBody>
      </p:sp>
      <p:sp>
        <p:nvSpPr>
          <p:cNvPr id="6" name="Footer Placeholder 5"/>
          <p:cNvSpPr>
            <a:spLocks noGrp="1"/>
          </p:cNvSpPr>
          <p:nvPr>
            <p:ph type="ftr" sz="quarter" idx="11"/>
          </p:nvPr>
        </p:nvSpPr>
        <p:spPr/>
        <p:txBody>
          <a:bodyPr/>
          <a:lstStyle/>
          <a:p>
            <a:r>
              <a:rPr lang="en-IN" dirty="0" smtClean="0"/>
              <a:t>Sankalp - Teaching methods and Practices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1285860"/>
            <a:ext cx="7215238" cy="4714908"/>
          </a:xfrm>
        </p:spPr>
        <p:txBody>
          <a:bodyPr>
            <a:normAutofit/>
          </a:bodyPr>
          <a:lstStyle/>
          <a:p>
            <a:pPr marL="171450" indent="-11113">
              <a:buClr>
                <a:srgbClr val="057D05"/>
              </a:buClr>
            </a:pPr>
            <a:r>
              <a:rPr lang="en-US" sz="2800" dirty="0" smtClean="0">
                <a:solidFill>
                  <a:srgbClr val="057D05"/>
                </a:solidFill>
                <a:effectLst>
                  <a:outerShdw blurRad="38100" dist="38100" dir="2700000" algn="tl">
                    <a:srgbClr val="000000">
                      <a:alpha val="43137"/>
                    </a:srgbClr>
                  </a:outerShdw>
                </a:effectLst>
              </a:rPr>
              <a:t>The contact details of the present members of various teams are available on the Sankalp website as well as with the academic team members from each year.</a:t>
            </a:r>
          </a:p>
          <a:p>
            <a:pPr marL="541782" indent="-514350">
              <a:buClr>
                <a:srgbClr val="057D05"/>
              </a:buClr>
            </a:pPr>
            <a:endParaRPr lang="en-US" sz="2800" dirty="0" smtClean="0">
              <a:solidFill>
                <a:srgbClr val="057D05"/>
              </a:solidFill>
              <a:effectLst>
                <a:outerShdw blurRad="38100" dist="38100" dir="2700000" algn="tl">
                  <a:srgbClr val="000000">
                    <a:alpha val="43137"/>
                  </a:srgbClr>
                </a:outerShdw>
              </a:effectLst>
            </a:endParaRPr>
          </a:p>
          <a:p>
            <a:pPr marL="171450" indent="-11113">
              <a:buClr>
                <a:srgbClr val="057D05"/>
              </a:buClr>
            </a:pPr>
            <a:r>
              <a:rPr lang="en-US" sz="2800" dirty="0" smtClean="0">
                <a:solidFill>
                  <a:srgbClr val="057D05"/>
                </a:solidFill>
                <a:effectLst>
                  <a:outerShdw blurRad="38100" dist="38100" dir="2700000" algn="tl">
                    <a:srgbClr val="000000">
                      <a:alpha val="43137"/>
                    </a:srgbClr>
                  </a:outerShdw>
                </a:effectLst>
              </a:rPr>
              <a:t>Website:</a:t>
            </a:r>
          </a:p>
          <a:p>
            <a:pPr marL="171450" indent="-11113">
              <a:buClr>
                <a:srgbClr val="057D05"/>
              </a:buClr>
            </a:pPr>
            <a:r>
              <a:rPr lang="en-US" sz="2800" dirty="0" smtClean="0">
                <a:solidFill>
                  <a:srgbClr val="0070C0"/>
                </a:solidFill>
                <a:effectLst>
                  <a:outerShdw blurRad="38100" dist="38100" dir="2700000" algn="tl">
                    <a:srgbClr val="000000">
                      <a:alpha val="43137"/>
                    </a:srgbClr>
                  </a:outerShdw>
                </a:effectLst>
              </a:rPr>
              <a:t>www.sankalpnitjamshedpur.org</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31</a:t>
            </a:fld>
            <a:endParaRPr lang="en-IN" dirty="0"/>
          </a:p>
        </p:txBody>
      </p:sp>
      <p:sp>
        <p:nvSpPr>
          <p:cNvPr id="6" name="Footer Placeholder 5"/>
          <p:cNvSpPr>
            <a:spLocks noGrp="1"/>
          </p:cNvSpPr>
          <p:nvPr>
            <p:ph type="ftr" sz="quarter" idx="11"/>
          </p:nvPr>
        </p:nvSpPr>
        <p:spPr/>
        <p:txBody>
          <a:bodyPr/>
          <a:lstStyle/>
          <a:p>
            <a:r>
              <a:rPr lang="en-IN" dirty="0" smtClean="0"/>
              <a:t>Sankalp - Teaching methods and Practices</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1071546"/>
            <a:ext cx="7215238" cy="4929222"/>
          </a:xfrm>
        </p:spPr>
        <p:txBody>
          <a:bodyPr>
            <a:normAutofit fontScale="92500"/>
          </a:bodyPr>
          <a:lstStyle/>
          <a:p>
            <a:pPr marL="171450" indent="-11113">
              <a:buClr>
                <a:srgbClr val="057D05"/>
              </a:buClr>
            </a:pPr>
            <a:r>
              <a:rPr lang="en-US" sz="2800" dirty="0" smtClean="0">
                <a:solidFill>
                  <a:srgbClr val="057D05"/>
                </a:solidFill>
                <a:effectLst>
                  <a:outerShdw blurRad="38100" dist="38100" dir="2700000" algn="tl">
                    <a:srgbClr val="000000">
                      <a:alpha val="43137"/>
                    </a:srgbClr>
                  </a:outerShdw>
                </a:effectLst>
              </a:rPr>
              <a:t>The task list for each team is available with the academic department of that year.  Please ensure that you collect the academic calendar, this training module, list of members in each team and task list from them. You can also ask your seniors to give it.</a:t>
            </a:r>
          </a:p>
          <a:p>
            <a:pPr marL="171450" indent="-11113">
              <a:buClr>
                <a:srgbClr val="057D05"/>
              </a:buClr>
            </a:pPr>
            <a:endParaRPr lang="en-US" sz="2800" dirty="0" smtClean="0">
              <a:solidFill>
                <a:srgbClr val="057D05"/>
              </a:solidFill>
              <a:effectLst>
                <a:outerShdw blurRad="38100" dist="38100" dir="2700000" algn="tl">
                  <a:srgbClr val="000000">
                    <a:alpha val="43137"/>
                  </a:srgbClr>
                </a:outerShdw>
              </a:effectLst>
            </a:endParaRPr>
          </a:p>
          <a:p>
            <a:pPr marL="171450" indent="-11113">
              <a:buClr>
                <a:srgbClr val="057D05"/>
              </a:buClr>
            </a:pPr>
            <a:r>
              <a:rPr lang="en-US" sz="2800" dirty="0" smtClean="0">
                <a:solidFill>
                  <a:srgbClr val="057D05"/>
                </a:solidFill>
                <a:effectLst>
                  <a:outerShdw blurRad="38100" dist="38100" dir="2700000" algn="tl">
                    <a:srgbClr val="000000">
                      <a:alpha val="43137"/>
                    </a:srgbClr>
                  </a:outerShdw>
                </a:effectLst>
              </a:rPr>
              <a:t>Always do everything in sync with your seniors.</a:t>
            </a:r>
          </a:p>
          <a:p>
            <a:pPr marL="171450" indent="-11113">
              <a:buClr>
                <a:srgbClr val="057D05"/>
              </a:buClr>
            </a:pPr>
            <a:endParaRPr lang="en-US" sz="2800" dirty="0" smtClean="0">
              <a:solidFill>
                <a:srgbClr val="057D05"/>
              </a:solidFill>
              <a:effectLst>
                <a:outerShdw blurRad="38100" dist="38100" dir="2700000" algn="tl">
                  <a:srgbClr val="000000">
                    <a:alpha val="43137"/>
                  </a:srgbClr>
                </a:outerShdw>
              </a:effectLst>
            </a:endParaRPr>
          </a:p>
          <a:p>
            <a:pPr marL="171450" indent="-11113">
              <a:buClr>
                <a:srgbClr val="057D05"/>
              </a:buClr>
            </a:pPr>
            <a:r>
              <a:rPr lang="en-US" sz="2800" dirty="0" smtClean="0">
                <a:solidFill>
                  <a:srgbClr val="057D05"/>
                </a:solidFill>
                <a:effectLst>
                  <a:outerShdw blurRad="38100" dist="38100" dir="2700000" algn="tl">
                    <a:srgbClr val="000000">
                      <a:alpha val="43137"/>
                    </a:srgbClr>
                  </a:outerShdw>
                </a:effectLst>
              </a:rPr>
              <a:t>Always keep two documents with you</a:t>
            </a:r>
            <a:r>
              <a:rPr lang="en-US" sz="2800" smtClean="0">
                <a:solidFill>
                  <a:srgbClr val="057D05"/>
                </a:solidFill>
                <a:effectLst>
                  <a:outerShdw blurRad="38100" dist="38100" dir="2700000" algn="tl">
                    <a:srgbClr val="000000">
                      <a:alpha val="43137"/>
                    </a:srgbClr>
                  </a:outerShdw>
                </a:effectLst>
              </a:rPr>
              <a:t>:  Your </a:t>
            </a:r>
            <a:r>
              <a:rPr lang="en-US" sz="2800" dirty="0" smtClean="0">
                <a:solidFill>
                  <a:srgbClr val="057D05"/>
                </a:solidFill>
                <a:effectLst>
                  <a:outerShdw blurRad="38100" dist="38100" dir="2700000" algn="tl">
                    <a:srgbClr val="000000">
                      <a:alpha val="43137"/>
                    </a:srgbClr>
                  </a:outerShdw>
                </a:effectLst>
              </a:rPr>
              <a:t>task list and the academic calendar. They will guide you on the work to be done.</a:t>
            </a:r>
            <a:endParaRPr lang="en-US" sz="2800" dirty="0" smtClean="0">
              <a:solidFill>
                <a:srgbClr val="0070C0"/>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32</a:t>
            </a:fld>
            <a:endParaRPr lang="en-IN" dirty="0"/>
          </a:p>
        </p:txBody>
      </p:sp>
      <p:sp>
        <p:nvSpPr>
          <p:cNvPr id="6" name="Footer Placeholder 5"/>
          <p:cNvSpPr>
            <a:spLocks noGrp="1"/>
          </p:cNvSpPr>
          <p:nvPr>
            <p:ph type="ftr" sz="quarter" idx="11"/>
          </p:nvPr>
        </p:nvSpPr>
        <p:spPr/>
        <p:txBody>
          <a:bodyPr/>
          <a:lstStyle/>
          <a:p>
            <a:r>
              <a:rPr lang="en-IN" dirty="0" smtClean="0"/>
              <a:t>Sankalp - Teaching methods and Practices</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1071546"/>
            <a:ext cx="7215238" cy="4714908"/>
          </a:xfrm>
        </p:spPr>
        <p:txBody>
          <a:bodyPr>
            <a:normAutofit fontScale="92500" lnSpcReduction="10000"/>
          </a:bodyPr>
          <a:lstStyle/>
          <a:p>
            <a:pPr marL="457200" indent="-14288" algn="ctr">
              <a:buClr>
                <a:srgbClr val="057D05"/>
              </a:buClr>
            </a:pPr>
            <a:r>
              <a:rPr lang="en-US" sz="4000" dirty="0" smtClean="0">
                <a:solidFill>
                  <a:srgbClr val="057D05"/>
                </a:solidFill>
                <a:effectLst>
                  <a:outerShdw blurRad="38100" dist="38100" dir="2700000" algn="tl">
                    <a:srgbClr val="000000">
                      <a:alpha val="43137"/>
                    </a:srgbClr>
                  </a:outerShdw>
                </a:effectLst>
              </a:rPr>
              <a:t>For any more problems or any further assistance, I am always available</a:t>
            </a:r>
          </a:p>
          <a:p>
            <a:pPr marL="457200" indent="-14288" algn="ctr">
              <a:buClr>
                <a:srgbClr val="057D05"/>
              </a:buClr>
            </a:pPr>
            <a:endParaRPr lang="en-US" sz="3200" dirty="0" smtClean="0">
              <a:solidFill>
                <a:srgbClr val="057D05"/>
              </a:solidFill>
              <a:effectLst>
                <a:outerShdw blurRad="38100" dist="38100" dir="2700000" algn="tl">
                  <a:srgbClr val="000000">
                    <a:alpha val="43137"/>
                  </a:srgbClr>
                </a:outerShdw>
              </a:effectLst>
            </a:endParaRPr>
          </a:p>
          <a:p>
            <a:pPr marL="457200" indent="-14288" algn="ctr">
              <a:buClr>
                <a:srgbClr val="057D05"/>
              </a:buClr>
            </a:pPr>
            <a:r>
              <a:rPr lang="en-US" sz="3200" dirty="0" smtClean="0">
                <a:solidFill>
                  <a:schemeClr val="accent6">
                    <a:lumMod val="75000"/>
                  </a:schemeClr>
                </a:solidFill>
                <a:effectLst>
                  <a:outerShdw blurRad="38100" dist="38100" dir="2700000" algn="tl">
                    <a:srgbClr val="000000">
                      <a:alpha val="43137"/>
                    </a:srgbClr>
                  </a:outerShdw>
                </a:effectLst>
              </a:rPr>
              <a:t>VIVEK KUMAR</a:t>
            </a:r>
          </a:p>
          <a:p>
            <a:pPr marL="457200" indent="-14288" algn="ctr">
              <a:buClr>
                <a:srgbClr val="057D05"/>
              </a:buClr>
            </a:pPr>
            <a:r>
              <a:rPr lang="en-US" sz="3200" dirty="0" smtClean="0">
                <a:solidFill>
                  <a:schemeClr val="accent6">
                    <a:lumMod val="75000"/>
                  </a:schemeClr>
                </a:solidFill>
                <a:effectLst>
                  <a:outerShdw blurRad="38100" dist="38100" dir="2700000" algn="tl">
                    <a:srgbClr val="000000">
                      <a:alpha val="43137"/>
                    </a:srgbClr>
                  </a:outerShdw>
                </a:effectLst>
              </a:rPr>
              <a:t>4</a:t>
            </a:r>
            <a:r>
              <a:rPr lang="en-US" sz="3200" baseline="30000" dirty="0" smtClean="0">
                <a:solidFill>
                  <a:schemeClr val="accent6">
                    <a:lumMod val="75000"/>
                  </a:schemeClr>
                </a:solidFill>
                <a:effectLst>
                  <a:outerShdw blurRad="38100" dist="38100" dir="2700000" algn="tl">
                    <a:srgbClr val="000000">
                      <a:alpha val="43137"/>
                    </a:srgbClr>
                  </a:outerShdw>
                </a:effectLst>
              </a:rPr>
              <a:t>th</a:t>
            </a:r>
            <a:r>
              <a:rPr lang="en-US" sz="3200" dirty="0" smtClean="0">
                <a:solidFill>
                  <a:schemeClr val="accent6">
                    <a:lumMod val="75000"/>
                  </a:schemeClr>
                </a:solidFill>
                <a:effectLst>
                  <a:outerShdw blurRad="38100" dist="38100" dir="2700000" algn="tl">
                    <a:srgbClr val="000000">
                      <a:alpha val="43137"/>
                    </a:srgbClr>
                  </a:outerShdw>
                </a:effectLst>
              </a:rPr>
              <a:t> year, ECE</a:t>
            </a:r>
          </a:p>
          <a:p>
            <a:pPr marL="457200" indent="-14288" algn="ctr">
              <a:buClr>
                <a:srgbClr val="057D05"/>
              </a:buClr>
            </a:pPr>
            <a:r>
              <a:rPr lang="en-US" sz="3200" dirty="0" smtClean="0">
                <a:solidFill>
                  <a:schemeClr val="accent6">
                    <a:lumMod val="75000"/>
                  </a:schemeClr>
                </a:solidFill>
                <a:effectLst>
                  <a:outerShdw blurRad="38100" dist="38100" dir="2700000" algn="tl">
                    <a:srgbClr val="000000">
                      <a:alpha val="43137"/>
                    </a:srgbClr>
                  </a:outerShdw>
                </a:effectLst>
              </a:rPr>
              <a:t>8986816944, 7739836960</a:t>
            </a:r>
          </a:p>
          <a:p>
            <a:pPr marL="457200" indent="-14288" algn="ctr">
              <a:buClr>
                <a:srgbClr val="057D05"/>
              </a:buClr>
            </a:pPr>
            <a:r>
              <a:rPr lang="en-US" sz="3200" dirty="0" smtClean="0">
                <a:solidFill>
                  <a:schemeClr val="accent6">
                    <a:lumMod val="75000"/>
                  </a:schemeClr>
                </a:solidFill>
                <a:effectLst>
                  <a:outerShdw blurRad="38100" dist="38100" dir="2700000" algn="tl">
                    <a:srgbClr val="000000">
                      <a:alpha val="43137"/>
                    </a:srgbClr>
                  </a:outerShdw>
                </a:effectLst>
              </a:rPr>
              <a:t>vkvivekkumar.2010@gmail.com</a:t>
            </a:r>
          </a:p>
          <a:p>
            <a:pPr marL="457200" indent="-14288" algn="ctr">
              <a:buClr>
                <a:srgbClr val="057D05"/>
              </a:buClr>
            </a:pPr>
            <a:r>
              <a:rPr lang="en-US" sz="3200" dirty="0" smtClean="0">
                <a:solidFill>
                  <a:schemeClr val="accent6">
                    <a:lumMod val="75000"/>
                  </a:schemeClr>
                </a:solidFill>
                <a:effectLst>
                  <a:outerShdw blurRad="38100" dist="38100" dir="2700000" algn="tl">
                    <a:srgbClr val="000000">
                      <a:alpha val="43137"/>
                    </a:srgbClr>
                  </a:outerShdw>
                </a:effectLst>
              </a:rPr>
              <a:t>www.facebook.com/vivek.strings</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33</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28" y="2285992"/>
            <a:ext cx="7215238" cy="1643074"/>
          </a:xfrm>
        </p:spPr>
        <p:txBody>
          <a:bodyPr>
            <a:normAutofit/>
          </a:bodyPr>
          <a:lstStyle/>
          <a:p>
            <a:pPr marL="484632" indent="-457200" algn="ctr">
              <a:buClr>
                <a:srgbClr val="057D05"/>
              </a:buClr>
            </a:pPr>
            <a:r>
              <a:rPr lang="en-US" sz="4800" b="1" dirty="0" smtClean="0">
                <a:solidFill>
                  <a:srgbClr val="057D05"/>
                </a:solidFill>
                <a:effectLst>
                  <a:outerShdw blurRad="38100" dist="38100" dir="2700000" algn="tl">
                    <a:srgbClr val="000000">
                      <a:alpha val="43137"/>
                    </a:srgbClr>
                  </a:outerShdw>
                </a:effectLst>
              </a:rPr>
              <a:t>ANY QUESTIONS?</a:t>
            </a:r>
          </a:p>
          <a:p>
            <a:pPr marL="484632" indent="-457200" algn="ctr">
              <a:buClr>
                <a:srgbClr val="057D05"/>
              </a:buClr>
            </a:pPr>
            <a:r>
              <a:rPr lang="en-US" sz="4800" b="1" dirty="0" smtClean="0">
                <a:solidFill>
                  <a:srgbClr val="057D05"/>
                </a:solidFill>
                <a:effectLst>
                  <a:outerShdw blurRad="38100" dist="38100" dir="2700000" algn="tl">
                    <a:srgbClr val="000000">
                      <a:alpha val="43137"/>
                    </a:srgbClr>
                  </a:outerShdw>
                </a:effectLst>
              </a:rPr>
              <a:t>SUGGESTIONS?</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6" name="Slide Number Placeholder 5"/>
          <p:cNvSpPr>
            <a:spLocks noGrp="1"/>
          </p:cNvSpPr>
          <p:nvPr>
            <p:ph type="sldNum" sz="quarter" idx="12"/>
          </p:nvPr>
        </p:nvSpPr>
        <p:spPr/>
        <p:txBody>
          <a:bodyPr/>
          <a:lstStyle/>
          <a:p>
            <a:fld id="{561DCDB1-E9AC-4772-B341-0C2719306485}" type="slidenum">
              <a:rPr lang="en-IN" smtClean="0"/>
              <a:pPr/>
              <a:t>34</a:t>
            </a:fld>
            <a:endParaRPr lang="en-IN"/>
          </a:p>
        </p:txBody>
      </p:sp>
      <p:sp>
        <p:nvSpPr>
          <p:cNvPr id="7" name="Footer Placeholder 6"/>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1857364"/>
            <a:ext cx="7215238" cy="2714644"/>
          </a:xfrm>
        </p:spPr>
        <p:txBody>
          <a:bodyPr>
            <a:noAutofit/>
          </a:bodyPr>
          <a:lstStyle/>
          <a:p>
            <a:pPr marL="484632" indent="-457200" algn="ctr">
              <a:buClr>
                <a:srgbClr val="057D05"/>
              </a:buClr>
            </a:pPr>
            <a:r>
              <a:rPr lang="en-US" sz="8000" b="1" dirty="0" smtClean="0">
                <a:solidFill>
                  <a:srgbClr val="FF0000"/>
                </a:solidFill>
                <a:effectLst>
                  <a:outerShdw blurRad="38100" dist="38100" dir="2700000" algn="tl">
                    <a:srgbClr val="000000">
                      <a:alpha val="43137"/>
                    </a:srgbClr>
                  </a:outerShdw>
                </a:effectLst>
                <a:latin typeface="Cooper Black" pitchFamily="18" charset="0"/>
              </a:rPr>
              <a:t>THANK</a:t>
            </a:r>
          </a:p>
          <a:p>
            <a:pPr marL="484632" indent="-457200" algn="ctr">
              <a:buClr>
                <a:srgbClr val="057D05"/>
              </a:buClr>
            </a:pPr>
            <a:r>
              <a:rPr lang="en-US" sz="8000" b="1" dirty="0" smtClean="0">
                <a:solidFill>
                  <a:srgbClr val="FF0000"/>
                </a:solidFill>
                <a:effectLst>
                  <a:outerShdw blurRad="38100" dist="38100" dir="2700000" algn="tl">
                    <a:srgbClr val="000000">
                      <a:alpha val="43137"/>
                    </a:srgbClr>
                  </a:outerShdw>
                </a:effectLst>
                <a:latin typeface="Cooper Black" pitchFamily="18" charset="0"/>
              </a:rPr>
              <a:t>YOU!</a:t>
            </a: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35</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GENERAL INSTRUCTIONS</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a:buClr>
                <a:srgbClr val="057D05"/>
              </a:buClr>
            </a:pPr>
            <a:r>
              <a:rPr lang="en-US" sz="2400" dirty="0" smtClean="0">
                <a:solidFill>
                  <a:srgbClr val="057D05"/>
                </a:solidFill>
                <a:effectLst>
                  <a:outerShdw blurRad="38100" dist="38100" dir="2700000" algn="tl">
                    <a:srgbClr val="000000">
                      <a:alpha val="43137"/>
                    </a:srgbClr>
                  </a:outerShdw>
                </a:effectLst>
              </a:rPr>
              <a:t>There are three centers of Sankalp – A pledge to change functional in three areas:</a:t>
            </a:r>
          </a:p>
          <a:p>
            <a:pPr>
              <a:buClr>
                <a:srgbClr val="057D05"/>
              </a:buClr>
            </a:pPr>
            <a:endParaRPr lang="en-US" sz="2400" dirty="0" smtClean="0">
              <a:solidFill>
                <a:srgbClr val="057D05"/>
              </a:solidFill>
              <a:effectLst>
                <a:outerShdw blurRad="38100" dist="38100" dir="2700000" algn="tl">
                  <a:srgbClr val="000000">
                    <a:alpha val="43137"/>
                  </a:srgbClr>
                </a:outerShdw>
              </a:effectLst>
            </a:endParaRP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Near RIT Bridge, original centre of Sankalp.</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Centre Near Hostel, A. Girls teach here. Boys not allowed to go here.</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Centre near </a:t>
            </a:r>
            <a:r>
              <a:rPr lang="en-US" sz="2400" dirty="0" err="1" smtClean="0">
                <a:solidFill>
                  <a:srgbClr val="057D05"/>
                </a:solidFill>
                <a:effectLst>
                  <a:outerShdw blurRad="38100" dist="38100" dir="2700000" algn="tl">
                    <a:srgbClr val="000000">
                      <a:alpha val="43137"/>
                    </a:srgbClr>
                  </a:outerShdw>
                </a:effectLst>
              </a:rPr>
              <a:t>Asangi</a:t>
            </a:r>
            <a:r>
              <a:rPr lang="en-US" sz="2400" dirty="0" smtClean="0">
                <a:solidFill>
                  <a:srgbClr val="057D05"/>
                </a:solidFill>
                <a:effectLst>
                  <a:outerShdw blurRad="38100" dist="38100" dir="2700000" algn="tl">
                    <a:srgbClr val="000000">
                      <a:alpha val="43137"/>
                    </a:srgbClr>
                  </a:outerShdw>
                </a:effectLst>
              </a:rPr>
              <a:t>/</a:t>
            </a:r>
            <a:r>
              <a:rPr lang="en-US" sz="2400" dirty="0" err="1" smtClean="0">
                <a:solidFill>
                  <a:srgbClr val="057D05"/>
                </a:solidFill>
                <a:effectLst>
                  <a:outerShdw blurRad="38100" dist="38100" dir="2700000" algn="tl">
                    <a:srgbClr val="000000">
                      <a:alpha val="43137"/>
                    </a:srgbClr>
                  </a:outerShdw>
                </a:effectLst>
              </a:rPr>
              <a:t>Imli</a:t>
            </a:r>
            <a:r>
              <a:rPr lang="en-US" sz="2400" dirty="0" smtClean="0">
                <a:solidFill>
                  <a:srgbClr val="057D05"/>
                </a:solidFill>
                <a:effectLst>
                  <a:outerShdw blurRad="38100" dist="38100" dir="2700000" algn="tl">
                    <a:srgbClr val="000000">
                      <a:alpha val="43137"/>
                    </a:srgbClr>
                  </a:outerShdw>
                </a:effectLst>
              </a:rPr>
              <a:t> </a:t>
            </a:r>
            <a:r>
              <a:rPr lang="en-US" sz="2400" dirty="0" err="1" smtClean="0">
                <a:solidFill>
                  <a:srgbClr val="057D05"/>
                </a:solidFill>
                <a:effectLst>
                  <a:outerShdw blurRad="38100" dist="38100" dir="2700000" algn="tl">
                    <a:srgbClr val="000000">
                      <a:alpha val="43137"/>
                    </a:srgbClr>
                  </a:outerShdw>
                </a:effectLst>
              </a:rPr>
              <a:t>Chowk</a:t>
            </a:r>
            <a:r>
              <a:rPr lang="en-US" sz="2400" dirty="0" smtClean="0">
                <a:solidFill>
                  <a:srgbClr val="057D05"/>
                </a:solidFill>
                <a:effectLst>
                  <a:outerShdw blurRad="38100" dist="38100" dir="2700000" algn="tl">
                    <a:srgbClr val="000000">
                      <a:alpha val="43137"/>
                    </a:srgbClr>
                  </a:outerShdw>
                </a:effectLst>
              </a:rPr>
              <a:t>.</a:t>
            </a: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4</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MAP OF CENTRE NEAR RIT BRIDGE</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cxnSp>
        <p:nvCxnSpPr>
          <p:cNvPr id="11" name="Straight Connector 10"/>
          <p:cNvCxnSpPr>
            <a:stCxn id="6" idx="1"/>
            <a:endCxn id="6" idx="3"/>
          </p:cNvCxnSpPr>
          <p:nvPr/>
        </p:nvCxnSpPr>
        <p:spPr>
          <a:xfrm rot="10800000" flipH="1">
            <a:off x="1357290" y="2786058"/>
            <a:ext cx="1643074" cy="158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071506" y="1714488"/>
            <a:ext cx="8072494" cy="4714908"/>
            <a:chOff x="1071506" y="1714488"/>
            <a:chExt cx="8072494" cy="4714908"/>
          </a:xfrm>
        </p:grpSpPr>
        <p:sp>
          <p:nvSpPr>
            <p:cNvPr id="5" name="Rectangle 4"/>
            <p:cNvSpPr/>
            <p:nvPr/>
          </p:nvSpPr>
          <p:spPr>
            <a:xfrm>
              <a:off x="1071506" y="1714488"/>
              <a:ext cx="8072494" cy="47149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357290" y="1714488"/>
              <a:ext cx="1643074" cy="2143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429124" y="1714488"/>
              <a:ext cx="85725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143504" y="3071810"/>
              <a:ext cx="85725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215206" y="2714620"/>
              <a:ext cx="1000132"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928794" y="2071678"/>
              <a:ext cx="285752" cy="369332"/>
            </a:xfrm>
            <a:prstGeom prst="rect">
              <a:avLst/>
            </a:prstGeom>
            <a:noFill/>
            <a:ln>
              <a:solidFill>
                <a:schemeClr val="tx1"/>
              </a:solidFill>
            </a:ln>
          </p:spPr>
          <p:txBody>
            <a:bodyPr wrap="square" rtlCol="0">
              <a:spAutoFit/>
            </a:bodyPr>
            <a:lstStyle/>
            <a:p>
              <a:r>
                <a:rPr lang="en-US" dirty="0" smtClean="0"/>
                <a:t>4</a:t>
              </a:r>
              <a:endParaRPr lang="en-IN" dirty="0"/>
            </a:p>
          </p:txBody>
        </p:sp>
        <p:sp>
          <p:nvSpPr>
            <p:cNvPr id="13" name="TextBox 12"/>
            <p:cNvSpPr txBox="1"/>
            <p:nvPr/>
          </p:nvSpPr>
          <p:spPr>
            <a:xfrm>
              <a:off x="1928794" y="3071810"/>
              <a:ext cx="285752" cy="369332"/>
            </a:xfrm>
            <a:prstGeom prst="rect">
              <a:avLst/>
            </a:prstGeom>
            <a:noFill/>
            <a:ln>
              <a:solidFill>
                <a:schemeClr val="tx1"/>
              </a:solidFill>
            </a:ln>
          </p:spPr>
          <p:txBody>
            <a:bodyPr wrap="square" rtlCol="0">
              <a:spAutoFit/>
            </a:bodyPr>
            <a:lstStyle/>
            <a:p>
              <a:r>
                <a:rPr lang="en-US" dirty="0"/>
                <a:t>5</a:t>
              </a:r>
              <a:endParaRPr lang="en-IN" dirty="0"/>
            </a:p>
          </p:txBody>
        </p:sp>
        <p:sp>
          <p:nvSpPr>
            <p:cNvPr id="14" name="TextBox 13"/>
            <p:cNvSpPr txBox="1"/>
            <p:nvPr/>
          </p:nvSpPr>
          <p:spPr>
            <a:xfrm>
              <a:off x="5429256" y="3286124"/>
              <a:ext cx="285752" cy="369332"/>
            </a:xfrm>
            <a:prstGeom prst="rect">
              <a:avLst/>
            </a:prstGeom>
            <a:noFill/>
            <a:ln>
              <a:solidFill>
                <a:schemeClr val="tx1"/>
              </a:solidFill>
            </a:ln>
          </p:spPr>
          <p:txBody>
            <a:bodyPr wrap="square" rtlCol="0">
              <a:spAutoFit/>
            </a:bodyPr>
            <a:lstStyle/>
            <a:p>
              <a:r>
                <a:rPr lang="en-US" dirty="0" smtClean="0"/>
                <a:t>2</a:t>
              </a:r>
              <a:endParaRPr lang="en-IN" dirty="0"/>
            </a:p>
          </p:txBody>
        </p:sp>
        <p:sp>
          <p:nvSpPr>
            <p:cNvPr id="15" name="TextBox 14"/>
            <p:cNvSpPr txBox="1"/>
            <p:nvPr/>
          </p:nvSpPr>
          <p:spPr>
            <a:xfrm>
              <a:off x="4643438" y="1928802"/>
              <a:ext cx="285752" cy="369332"/>
            </a:xfrm>
            <a:prstGeom prst="rect">
              <a:avLst/>
            </a:prstGeom>
            <a:noFill/>
            <a:ln>
              <a:solidFill>
                <a:schemeClr val="tx1"/>
              </a:solidFill>
            </a:ln>
          </p:spPr>
          <p:txBody>
            <a:bodyPr wrap="square" rtlCol="0">
              <a:spAutoFit/>
            </a:bodyPr>
            <a:lstStyle/>
            <a:p>
              <a:r>
                <a:rPr lang="en-US" dirty="0"/>
                <a:t>3</a:t>
              </a:r>
              <a:endParaRPr lang="en-IN" dirty="0"/>
            </a:p>
          </p:txBody>
        </p:sp>
        <p:sp>
          <p:nvSpPr>
            <p:cNvPr id="16" name="TextBox 15"/>
            <p:cNvSpPr txBox="1"/>
            <p:nvPr/>
          </p:nvSpPr>
          <p:spPr>
            <a:xfrm>
              <a:off x="7572396" y="3071810"/>
              <a:ext cx="285752" cy="369332"/>
            </a:xfrm>
            <a:prstGeom prst="rect">
              <a:avLst/>
            </a:prstGeom>
            <a:noFill/>
            <a:ln>
              <a:solidFill>
                <a:schemeClr val="tx1"/>
              </a:solidFill>
            </a:ln>
          </p:spPr>
          <p:txBody>
            <a:bodyPr wrap="square" rtlCol="0">
              <a:spAutoFit/>
            </a:bodyPr>
            <a:lstStyle/>
            <a:p>
              <a:r>
                <a:rPr lang="en-US" dirty="0" smtClean="0"/>
                <a:t>1</a:t>
              </a:r>
              <a:endParaRPr lang="en-IN" dirty="0"/>
            </a:p>
          </p:txBody>
        </p:sp>
        <p:sp>
          <p:nvSpPr>
            <p:cNvPr id="17" name="Rectangle 16"/>
            <p:cNvSpPr/>
            <p:nvPr/>
          </p:nvSpPr>
          <p:spPr>
            <a:xfrm>
              <a:off x="1071538" y="4286256"/>
              <a:ext cx="8072462" cy="57150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643042" y="4857760"/>
              <a:ext cx="500066" cy="157163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428860" y="4357694"/>
              <a:ext cx="1143008" cy="369332"/>
            </a:xfrm>
            <a:prstGeom prst="rect">
              <a:avLst/>
            </a:prstGeom>
            <a:noFill/>
            <a:ln>
              <a:solidFill>
                <a:schemeClr val="tx1"/>
              </a:solidFill>
            </a:ln>
          </p:spPr>
          <p:txBody>
            <a:bodyPr wrap="square" rtlCol="0">
              <a:spAutoFit/>
            </a:bodyPr>
            <a:lstStyle/>
            <a:p>
              <a:r>
                <a:rPr lang="en-US" dirty="0" smtClean="0"/>
                <a:t>Roadways</a:t>
              </a:r>
              <a:endParaRPr lang="en-IN" dirty="0"/>
            </a:p>
          </p:txBody>
        </p:sp>
        <p:sp>
          <p:nvSpPr>
            <p:cNvPr id="20" name="TextBox 19"/>
            <p:cNvSpPr txBox="1"/>
            <p:nvPr/>
          </p:nvSpPr>
          <p:spPr>
            <a:xfrm>
              <a:off x="3000364" y="5429264"/>
              <a:ext cx="1143008" cy="369332"/>
            </a:xfrm>
            <a:prstGeom prst="rect">
              <a:avLst/>
            </a:prstGeom>
            <a:noFill/>
            <a:ln>
              <a:solidFill>
                <a:schemeClr val="tx1"/>
              </a:solidFill>
            </a:ln>
          </p:spPr>
          <p:txBody>
            <a:bodyPr wrap="square" rtlCol="0">
              <a:spAutoFit/>
            </a:bodyPr>
            <a:lstStyle/>
            <a:p>
              <a:r>
                <a:rPr lang="en-US" dirty="0" smtClean="0"/>
                <a:t>Roadways</a:t>
              </a:r>
              <a:endParaRPr lang="en-IN" dirty="0"/>
            </a:p>
          </p:txBody>
        </p:sp>
      </p:grpSp>
      <p:sp>
        <p:nvSpPr>
          <p:cNvPr id="21" name="Right Arrow 20"/>
          <p:cNvSpPr/>
          <p:nvPr/>
        </p:nvSpPr>
        <p:spPr>
          <a:xfrm rot="10800000">
            <a:off x="2214546" y="5500702"/>
            <a:ext cx="71438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lide Number Placeholder 21"/>
          <p:cNvSpPr>
            <a:spLocks noGrp="1"/>
          </p:cNvSpPr>
          <p:nvPr>
            <p:ph type="sldNum" sz="quarter" idx="12"/>
          </p:nvPr>
        </p:nvSpPr>
        <p:spPr/>
        <p:txBody>
          <a:bodyPr/>
          <a:lstStyle/>
          <a:p>
            <a:fld id="{561DCDB1-E9AC-4772-B341-0C2719306485}" type="slidenum">
              <a:rPr lang="en-IN" smtClean="0"/>
              <a:pPr/>
              <a:t>5</a:t>
            </a:fld>
            <a:endParaRPr lang="en-IN"/>
          </a:p>
        </p:txBody>
      </p:sp>
      <p:sp>
        <p:nvSpPr>
          <p:cNvPr id="23" name="Footer Placeholder 22"/>
          <p:cNvSpPr>
            <a:spLocks noGrp="1"/>
          </p:cNvSpPr>
          <p:nvPr>
            <p:ph type="ftr" sz="quarter" idx="11"/>
          </p:nvPr>
        </p:nvSpPr>
        <p:spPr/>
        <p:txBody>
          <a:bodyPr/>
          <a:lstStyle/>
          <a:p>
            <a:r>
              <a:rPr lang="en-IN" smtClean="0"/>
              <a:t>Sankalp - Teaching methods and Practices</a:t>
            </a:r>
            <a:endParaRPr lang="en-IN"/>
          </a:p>
        </p:txBody>
      </p:sp>
      <p:sp>
        <p:nvSpPr>
          <p:cNvPr id="25" name="TextBox 24"/>
          <p:cNvSpPr txBox="1"/>
          <p:nvPr/>
        </p:nvSpPr>
        <p:spPr>
          <a:xfrm>
            <a:off x="5072066" y="5214950"/>
            <a:ext cx="3429024" cy="923330"/>
          </a:xfrm>
          <a:prstGeom prst="rect">
            <a:avLst/>
          </a:prstGeom>
          <a:noFill/>
        </p:spPr>
        <p:txBody>
          <a:bodyPr wrap="square" rtlCol="0">
            <a:spAutoFit/>
          </a:bodyPr>
          <a:lstStyle/>
          <a:p>
            <a:r>
              <a:rPr lang="en-US" b="1" dirty="0" smtClean="0"/>
              <a:t>***Numbers in the boxes indicate Room Number at the centre</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GENERAL INSTRUCTIONS</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Share information with other members</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Contact centre in-charge for any problems</a:t>
            </a:r>
          </a:p>
          <a:p>
            <a:pPr marL="484632" indent="-457200">
              <a:buClr>
                <a:srgbClr val="057D05"/>
              </a:buClr>
            </a:pPr>
            <a:r>
              <a:rPr lang="en-US" sz="2400" dirty="0" smtClean="0">
                <a:solidFill>
                  <a:srgbClr val="057D05"/>
                </a:solidFill>
                <a:effectLst>
                  <a:outerShdw blurRad="38100" dist="38100" dir="2700000" algn="tl">
                    <a:srgbClr val="000000">
                      <a:alpha val="43137"/>
                    </a:srgbClr>
                  </a:outerShdw>
                </a:effectLst>
              </a:rPr>
              <a:t>		</a:t>
            </a:r>
            <a:r>
              <a:rPr lang="en-US" sz="2400" dirty="0" err="1" smtClean="0">
                <a:solidFill>
                  <a:srgbClr val="002060"/>
                </a:solidFill>
                <a:effectLst>
                  <a:outerShdw blurRad="38100" dist="38100" dir="2700000" algn="tl">
                    <a:srgbClr val="000000">
                      <a:alpha val="43137"/>
                    </a:srgbClr>
                  </a:outerShdw>
                </a:effectLst>
              </a:rPr>
              <a:t>Nawal</a:t>
            </a:r>
            <a:r>
              <a:rPr lang="en-US" sz="2400" dirty="0" smtClean="0">
                <a:solidFill>
                  <a:srgbClr val="002060"/>
                </a:solidFill>
                <a:effectLst>
                  <a:outerShdw blurRad="38100" dist="38100" dir="2700000" algn="tl">
                    <a:srgbClr val="000000">
                      <a:alpha val="43137"/>
                    </a:srgbClr>
                  </a:outerShdw>
                </a:effectLst>
              </a:rPr>
              <a:t> Sir:  9931112634</a:t>
            </a:r>
            <a:endParaRPr lang="en-US" sz="2200" dirty="0" smtClean="0">
              <a:solidFill>
                <a:srgbClr val="002060"/>
              </a:solidFill>
              <a:effectLst>
                <a:outerShdw blurRad="38100" dist="38100" dir="2700000" algn="tl">
                  <a:srgbClr val="000000">
                    <a:alpha val="43137"/>
                  </a:srgbClr>
                </a:outerShdw>
              </a:effectLst>
            </a:endParaRPr>
          </a:p>
          <a:p>
            <a:pPr marL="484632" indent="-457200">
              <a:buClr>
                <a:srgbClr val="057D05"/>
              </a:buClr>
              <a:buFont typeface="+mj-lt"/>
              <a:buAutoNum type="arabicParenR" startAt="3"/>
            </a:pPr>
            <a:r>
              <a:rPr lang="en-US" sz="2400" dirty="0" smtClean="0">
                <a:solidFill>
                  <a:srgbClr val="057D05"/>
                </a:solidFill>
                <a:effectLst>
                  <a:outerShdw blurRad="38100" dist="38100" dir="2700000" algn="tl">
                    <a:srgbClr val="000000">
                      <a:alpha val="43137"/>
                    </a:srgbClr>
                  </a:outerShdw>
                </a:effectLst>
              </a:rPr>
              <a:t>Study hours at all centers is between 4pm to 7:30pm. It varies as per centre.</a:t>
            </a:r>
          </a:p>
          <a:p>
            <a:pPr marL="484632" indent="-457200">
              <a:buClr>
                <a:srgbClr val="057D05"/>
              </a:buClr>
              <a:buFont typeface="+mj-lt"/>
              <a:buAutoNum type="arabicParenR" startAt="3"/>
            </a:pPr>
            <a:r>
              <a:rPr lang="en-US" sz="2400" dirty="0" smtClean="0">
                <a:solidFill>
                  <a:srgbClr val="057D05"/>
                </a:solidFill>
                <a:effectLst>
                  <a:outerShdw blurRad="38100" dist="38100" dir="2700000" algn="tl">
                    <a:srgbClr val="000000">
                      <a:alpha val="43137"/>
                    </a:srgbClr>
                  </a:outerShdw>
                </a:effectLst>
              </a:rPr>
              <a:t>Your timings will be told to you by academic dept.</a:t>
            </a:r>
          </a:p>
          <a:p>
            <a:pPr marL="484632" indent="-457200">
              <a:buClr>
                <a:srgbClr val="057D05"/>
              </a:buClr>
              <a:buFont typeface="+mj-lt"/>
              <a:buAutoNum type="arabicParenR" startAt="3"/>
            </a:pPr>
            <a:r>
              <a:rPr lang="en-US" sz="2400" dirty="0" smtClean="0">
                <a:solidFill>
                  <a:srgbClr val="057D05"/>
                </a:solidFill>
                <a:effectLst>
                  <a:outerShdw blurRad="38100" dist="38100" dir="2700000" algn="tl">
                    <a:srgbClr val="000000">
                      <a:alpha val="43137"/>
                    </a:srgbClr>
                  </a:outerShdw>
                </a:effectLst>
              </a:rPr>
              <a:t>Schedule for Library and Special Classes is on Saturday evening and Sunday morning.</a:t>
            </a:r>
          </a:p>
          <a:p>
            <a:pPr marL="484632" indent="-457200">
              <a:buClr>
                <a:srgbClr val="057D05"/>
              </a:buClr>
              <a:buFont typeface="+mj-lt"/>
              <a:buAutoNum type="arabicParenR" startAt="3"/>
            </a:pPr>
            <a:r>
              <a:rPr lang="en-US" sz="2400" dirty="0" smtClean="0">
                <a:solidFill>
                  <a:srgbClr val="057D05"/>
                </a:solidFill>
                <a:effectLst>
                  <a:outerShdw blurRad="38100" dist="38100" dir="2700000" algn="tl">
                    <a:srgbClr val="000000">
                      <a:alpha val="43137"/>
                    </a:srgbClr>
                  </a:outerShdw>
                </a:effectLst>
              </a:rPr>
              <a:t>Daily routine, useful instructions and contact details can be found at all centers. If unavailable, tell academic 3</a:t>
            </a:r>
            <a:r>
              <a:rPr lang="en-US" sz="2400" baseline="30000" dirty="0" smtClean="0">
                <a:solidFill>
                  <a:srgbClr val="057D05"/>
                </a:solidFill>
                <a:effectLst>
                  <a:outerShdw blurRad="38100" dist="38100" dir="2700000" algn="tl">
                    <a:srgbClr val="000000">
                      <a:alpha val="43137"/>
                    </a:srgbClr>
                  </a:outerShdw>
                </a:effectLst>
              </a:rPr>
              <a:t>rd</a:t>
            </a:r>
            <a:r>
              <a:rPr lang="en-US" sz="2400" dirty="0" smtClean="0">
                <a:solidFill>
                  <a:srgbClr val="057D05"/>
                </a:solidFill>
                <a:effectLst>
                  <a:outerShdw blurRad="38100" dist="38100" dir="2700000" algn="tl">
                    <a:srgbClr val="000000">
                      <a:alpha val="43137"/>
                    </a:srgbClr>
                  </a:outerShdw>
                </a:effectLst>
              </a:rPr>
              <a:t> year.</a:t>
            </a: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22" name="Slide Number Placeholder 21"/>
          <p:cNvSpPr>
            <a:spLocks noGrp="1"/>
          </p:cNvSpPr>
          <p:nvPr>
            <p:ph type="sldNum" sz="quarter" idx="12"/>
          </p:nvPr>
        </p:nvSpPr>
        <p:spPr/>
        <p:txBody>
          <a:bodyPr/>
          <a:lstStyle/>
          <a:p>
            <a:fld id="{561DCDB1-E9AC-4772-B341-0C2719306485}" type="slidenum">
              <a:rPr lang="en-IN" smtClean="0"/>
              <a:pPr/>
              <a:t>6</a:t>
            </a:fld>
            <a:endParaRPr lang="en-IN"/>
          </a:p>
        </p:txBody>
      </p:sp>
      <p:sp>
        <p:nvSpPr>
          <p:cNvPr id="23" name="Footer Placeholder 22"/>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285729"/>
            <a:ext cx="7000924" cy="1285883"/>
          </a:xfrm>
        </p:spPr>
        <p:txBody>
          <a:bodyPr>
            <a:normAutofit fontScale="90000"/>
          </a:bodyPr>
          <a:lstStyle/>
          <a:p>
            <a:r>
              <a:rPr lang="en-US" sz="4400" dirty="0" smtClean="0">
                <a:latin typeface="Arial Black" pitchFamily="34" charset="0"/>
                <a:cs typeface="Arial" pitchFamily="34" charset="0"/>
              </a:rPr>
              <a:t>GENERAL INSTRUCTIONS …contd.</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Follow the academic calendar strictly.</a:t>
            </a:r>
          </a:p>
          <a:p>
            <a:pPr marL="457200"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Report your work to immediate senior, digital work profile. Report to one senior selected.</a:t>
            </a:r>
          </a:p>
          <a:p>
            <a:pPr marL="457200" indent="-457200">
              <a:buClr>
                <a:srgbClr val="057D05"/>
              </a:buClr>
              <a:buFont typeface="+mj-lt"/>
              <a:buAutoNum type="arabicParenR" startAt="7"/>
            </a:pPr>
            <a:r>
              <a:rPr lang="en-US" sz="2400" dirty="0" smtClean="0">
                <a:solidFill>
                  <a:srgbClr val="057D05"/>
                </a:solidFill>
                <a:effectLst>
                  <a:outerShdw blurRad="38100" dist="38100" dir="2700000" algn="tl">
                    <a:srgbClr val="000000">
                      <a:alpha val="43137"/>
                    </a:srgbClr>
                  </a:outerShdw>
                </a:effectLst>
              </a:rPr>
              <a:t>The task list for each team is available with the academic department of that year.  Please ensure that you collect the academic calendar, this training module and task list from them. You can also ask your seniors to give it.</a:t>
            </a:r>
            <a:endParaRPr lang="en-US" sz="2400" dirty="0" smtClean="0">
              <a:solidFill>
                <a:srgbClr val="0070C0"/>
              </a:solidFill>
              <a:effectLst>
                <a:outerShdw blurRad="38100" dist="38100" dir="2700000" algn="tl">
                  <a:srgbClr val="000000">
                    <a:alpha val="43137"/>
                  </a:srgbClr>
                </a:outerShdw>
              </a:effectLst>
            </a:endParaRPr>
          </a:p>
          <a:p>
            <a:pPr marL="457200" indent="-457200">
              <a:buClr>
                <a:srgbClr val="057D05"/>
              </a:buClr>
            </a:pP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22" name="Slide Number Placeholder 21"/>
          <p:cNvSpPr>
            <a:spLocks noGrp="1"/>
          </p:cNvSpPr>
          <p:nvPr>
            <p:ph type="sldNum" sz="quarter" idx="12"/>
          </p:nvPr>
        </p:nvSpPr>
        <p:spPr/>
        <p:txBody>
          <a:bodyPr/>
          <a:lstStyle/>
          <a:p>
            <a:fld id="{561DCDB1-E9AC-4772-B341-0C2719306485}" type="slidenum">
              <a:rPr lang="en-IN" smtClean="0"/>
              <a:pPr/>
              <a:t>7</a:t>
            </a:fld>
            <a:endParaRPr lang="en-IN"/>
          </a:p>
        </p:txBody>
      </p:sp>
      <p:sp>
        <p:nvSpPr>
          <p:cNvPr id="23" name="Footer Placeholder 22"/>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CENTRE RELATED ISSUES</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For maintenance problems, markers, chalk, etc contact 3</a:t>
            </a:r>
            <a:r>
              <a:rPr lang="en-US" sz="2400" baseline="30000" dirty="0" smtClean="0">
                <a:solidFill>
                  <a:srgbClr val="057D05"/>
                </a:solidFill>
                <a:effectLst>
                  <a:outerShdw blurRad="38100" dist="38100" dir="2700000" algn="tl">
                    <a:srgbClr val="000000">
                      <a:alpha val="43137"/>
                    </a:srgbClr>
                  </a:outerShdw>
                </a:effectLst>
              </a:rPr>
              <a:t>rd</a:t>
            </a:r>
            <a:r>
              <a:rPr lang="en-US" sz="2400" dirty="0" smtClean="0">
                <a:solidFill>
                  <a:srgbClr val="057D05"/>
                </a:solidFill>
                <a:effectLst>
                  <a:outerShdw blurRad="38100" dist="38100" dir="2700000" algn="tl">
                    <a:srgbClr val="000000">
                      <a:alpha val="43137"/>
                    </a:srgbClr>
                  </a:outerShdw>
                </a:effectLst>
              </a:rPr>
              <a:t> year maintenance team. Follow-up to see that the work is done.</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For immediate assistance contact </a:t>
            </a:r>
            <a:r>
              <a:rPr lang="en-US" sz="2400" dirty="0" err="1" smtClean="0">
                <a:solidFill>
                  <a:srgbClr val="057D05"/>
                </a:solidFill>
                <a:effectLst>
                  <a:outerShdw blurRad="38100" dist="38100" dir="2700000" algn="tl">
                    <a:srgbClr val="000000">
                      <a:alpha val="43137"/>
                    </a:srgbClr>
                  </a:outerShdw>
                </a:effectLst>
              </a:rPr>
              <a:t>Nawal</a:t>
            </a:r>
            <a:r>
              <a:rPr lang="en-US" sz="2400" dirty="0" smtClean="0">
                <a:solidFill>
                  <a:srgbClr val="057D05"/>
                </a:solidFill>
                <a:effectLst>
                  <a:outerShdw blurRad="38100" dist="38100" dir="2700000" algn="tl">
                    <a:srgbClr val="000000">
                      <a:alpha val="43137"/>
                    </a:srgbClr>
                  </a:outerShdw>
                </a:effectLst>
              </a:rPr>
              <a:t> Sir,  </a:t>
            </a:r>
            <a:r>
              <a:rPr lang="en-US" sz="2400" dirty="0" err="1" smtClean="0">
                <a:solidFill>
                  <a:srgbClr val="057D05"/>
                </a:solidFill>
                <a:effectLst>
                  <a:outerShdw blurRad="38100" dist="38100" dir="2700000" algn="tl">
                    <a:srgbClr val="000000">
                      <a:alpha val="43137"/>
                    </a:srgbClr>
                  </a:outerShdw>
                </a:effectLst>
              </a:rPr>
              <a:t>Anand</a:t>
            </a:r>
            <a:r>
              <a:rPr lang="en-US" sz="2400" dirty="0" smtClean="0">
                <a:solidFill>
                  <a:srgbClr val="057D05"/>
                </a:solidFill>
                <a:effectLst>
                  <a:outerShdw blurRad="38100" dist="38100" dir="2700000" algn="tl">
                    <a:srgbClr val="000000">
                      <a:alpha val="43137"/>
                    </a:srgbClr>
                  </a:outerShdw>
                </a:effectLst>
              </a:rPr>
              <a:t>, near-by people.</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Keep things like books, markers, registers where they should be.  Ask the children.</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Keys of rooms are kept at centre. Don’t bring it back to hostel.</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Switch off lights, close doors after teaching.</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Spend time in knowing the area, know the kids.</a:t>
            </a: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8</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285729"/>
            <a:ext cx="6700830" cy="1285883"/>
          </a:xfrm>
        </p:spPr>
        <p:txBody>
          <a:bodyPr>
            <a:normAutofit fontScale="90000"/>
          </a:bodyPr>
          <a:lstStyle/>
          <a:p>
            <a:r>
              <a:rPr lang="en-US" sz="4400" dirty="0" smtClean="0">
                <a:latin typeface="Arial Black" pitchFamily="34" charset="0"/>
                <a:cs typeface="Arial" pitchFamily="34" charset="0"/>
              </a:rPr>
              <a:t>CLASSROOM PRACTICES</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357290" y="1714488"/>
            <a:ext cx="7215238" cy="4714908"/>
          </a:xfrm>
        </p:spPr>
        <p:txBody>
          <a:bodyPr>
            <a:normAutofit/>
          </a:bodyPr>
          <a:lstStyle/>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If volunteer is not regular, inform 3</a:t>
            </a:r>
            <a:r>
              <a:rPr lang="en-US" sz="2400" baseline="30000" dirty="0" smtClean="0">
                <a:solidFill>
                  <a:srgbClr val="057D05"/>
                </a:solidFill>
                <a:effectLst>
                  <a:outerShdw blurRad="38100" dist="38100" dir="2700000" algn="tl">
                    <a:srgbClr val="000000">
                      <a:alpha val="43137"/>
                    </a:srgbClr>
                  </a:outerShdw>
                </a:effectLst>
              </a:rPr>
              <a:t>rd</a:t>
            </a:r>
            <a:r>
              <a:rPr lang="en-US" sz="2400" dirty="0" smtClean="0">
                <a:solidFill>
                  <a:srgbClr val="057D05"/>
                </a:solidFill>
                <a:effectLst>
                  <a:outerShdw blurRad="38100" dist="38100" dir="2700000" algn="tl">
                    <a:srgbClr val="000000">
                      <a:alpha val="43137"/>
                    </a:srgbClr>
                  </a:outerShdw>
                </a:effectLst>
              </a:rPr>
              <a:t> year.</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Teach only classes whom you have been assigned.</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If kids from other class come, don’t let them enter. Be very strict in this regard.</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Reach the centre on time.</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Teach from the book kept at the classroom.</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Teach to the class assigned every week.</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Teach for the time duration mentioned in the routine.</a:t>
            </a:r>
          </a:p>
          <a:p>
            <a:pPr marL="484632" indent="-457200">
              <a:buClr>
                <a:srgbClr val="057D05"/>
              </a:buClr>
              <a:buAutoNum type="arabicParenR"/>
            </a:pPr>
            <a:r>
              <a:rPr lang="en-US" sz="2400" dirty="0" smtClean="0">
                <a:solidFill>
                  <a:srgbClr val="057D05"/>
                </a:solidFill>
                <a:effectLst>
                  <a:outerShdw blurRad="38100" dist="38100" dir="2700000" algn="tl">
                    <a:srgbClr val="000000">
                      <a:alpha val="43137"/>
                    </a:srgbClr>
                  </a:outerShdw>
                </a:effectLst>
              </a:rPr>
              <a:t>Your responsibility to inform academic about progress in class.</a:t>
            </a:r>
            <a:endParaRPr lang="en-IN" sz="2400" dirty="0">
              <a:solidFill>
                <a:srgbClr val="057D05"/>
              </a:solidFill>
              <a:effectLst>
                <a:outerShdw blurRad="38100" dist="38100" dir="2700000" algn="tl">
                  <a:srgbClr val="000000">
                    <a:alpha val="43137"/>
                  </a:srgbClr>
                </a:outerShdw>
              </a:effectLst>
            </a:endParaRPr>
          </a:p>
        </p:txBody>
      </p:sp>
      <p:pic>
        <p:nvPicPr>
          <p:cNvPr id="4" name="Picture 3" descr="Picture1.png"/>
          <p:cNvPicPr>
            <a:picLocks noChangeAspect="1"/>
          </p:cNvPicPr>
          <p:nvPr/>
        </p:nvPicPr>
        <p:blipFill>
          <a:blip r:embed="rId2" cstate="print"/>
          <a:stretch>
            <a:fillRect/>
          </a:stretch>
        </p:blipFill>
        <p:spPr>
          <a:xfrm>
            <a:off x="7859516" y="0"/>
            <a:ext cx="1284484" cy="1071546"/>
          </a:xfrm>
          <a:prstGeom prst="rect">
            <a:avLst/>
          </a:prstGeom>
        </p:spPr>
      </p:pic>
      <p:sp>
        <p:nvSpPr>
          <p:cNvPr id="5" name="Slide Number Placeholder 4"/>
          <p:cNvSpPr>
            <a:spLocks noGrp="1"/>
          </p:cNvSpPr>
          <p:nvPr>
            <p:ph type="sldNum" sz="quarter" idx="12"/>
          </p:nvPr>
        </p:nvSpPr>
        <p:spPr/>
        <p:txBody>
          <a:bodyPr/>
          <a:lstStyle/>
          <a:p>
            <a:fld id="{561DCDB1-E9AC-4772-B341-0C2719306485}" type="slidenum">
              <a:rPr lang="en-IN" smtClean="0"/>
              <a:pPr/>
              <a:t>9</a:t>
            </a:fld>
            <a:endParaRPr lang="en-IN"/>
          </a:p>
        </p:txBody>
      </p:sp>
      <p:sp>
        <p:nvSpPr>
          <p:cNvPr id="6" name="Footer Placeholder 5"/>
          <p:cNvSpPr>
            <a:spLocks noGrp="1"/>
          </p:cNvSpPr>
          <p:nvPr>
            <p:ph type="ftr" sz="quarter" idx="11"/>
          </p:nvPr>
        </p:nvSpPr>
        <p:spPr/>
        <p:txBody>
          <a:bodyPr/>
          <a:lstStyle/>
          <a:p>
            <a:r>
              <a:rPr lang="en-IN" smtClean="0"/>
              <a:t>Sankalp - Teaching methods and Practices</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TotalTime>
  <Words>2196</Words>
  <Application>Microsoft Office PowerPoint</Application>
  <PresentationFormat>On-screen Show (4:3)</PresentationFormat>
  <Paragraphs>285</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SANKALP    - A pledge to change</vt:lpstr>
      <vt:lpstr>Slide 2</vt:lpstr>
      <vt:lpstr>Slide 3</vt:lpstr>
      <vt:lpstr>GENERAL INSTRUCTIONS</vt:lpstr>
      <vt:lpstr>MAP OF CENTRE NEAR RIT BRIDGE</vt:lpstr>
      <vt:lpstr>GENERAL INSTRUCTIONS</vt:lpstr>
      <vt:lpstr>GENERAL INSTRUCTIONS …contd.</vt:lpstr>
      <vt:lpstr>CENTRE RELATED ISSUES</vt:lpstr>
      <vt:lpstr>CLASSROOM PRACTICES</vt:lpstr>
      <vt:lpstr>BEYOND CLASSROOM TASKS</vt:lpstr>
      <vt:lpstr>SPECIAL CLASSES AND LIBRARY</vt:lpstr>
      <vt:lpstr>FINANCE SCHEME IN SANKALP</vt:lpstr>
      <vt:lpstr>FINANCE SCHEME IN SANKALP  …contd.</vt:lpstr>
      <vt:lpstr>IMPORTANT NUMBERS</vt:lpstr>
      <vt:lpstr>TEACHING METHODOLOGIES</vt:lpstr>
      <vt:lpstr>TEACHING METHODOLOGIES …contd.</vt:lpstr>
      <vt:lpstr>Slide 17</vt:lpstr>
      <vt:lpstr>ACADEMIC TEAM</vt:lpstr>
      <vt:lpstr>ACADEMIC TEAM      …contd.</vt:lpstr>
      <vt:lpstr>ACADEMIC TEAM      …contd.</vt:lpstr>
      <vt:lpstr>EXAMINATION TEAM</vt:lpstr>
      <vt:lpstr>FINANCE TEAM</vt:lpstr>
      <vt:lpstr>FINANCE TEAM        …contd.</vt:lpstr>
      <vt:lpstr>MAINTENANCE TEAM</vt:lpstr>
      <vt:lpstr>ADMISSIONS TEAM</vt:lpstr>
      <vt:lpstr>SPECIAL CLASSES AND LIBRARY</vt:lpstr>
      <vt:lpstr>EVENT MANAGEMENT TEAM</vt:lpstr>
      <vt:lpstr>PUBLIC RELATIONS TEAM</vt:lpstr>
      <vt:lpstr>SPONSORSHIP TEAM</vt:lpstr>
      <vt:lpstr>WEB TEAM</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SANKALP    - a pledge to change</dc:title>
  <dc:creator>SAMSUNG</dc:creator>
  <cp:lastModifiedBy>SAMSUNG</cp:lastModifiedBy>
  <cp:revision>38</cp:revision>
  <dcterms:created xsi:type="dcterms:W3CDTF">2013-10-06T16:26:51Z</dcterms:created>
  <dcterms:modified xsi:type="dcterms:W3CDTF">2013-10-16T16:38:19Z</dcterms:modified>
</cp:coreProperties>
</file>