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9FD9F-6E68-4A13-8327-D0DD97539E0A}" v="4" dt="2024-11-19T15:45:15.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78" d="100"/>
          <a:sy n="78" d="100"/>
        </p:scale>
        <p:origin x="1267" y="91"/>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Harrison" userId="a3bf3673fe380982" providerId="LiveId" clId="{C729FD9F-6E68-4A13-8327-D0DD97539E0A}"/>
    <pc:docChg chg="undo custSel modSld">
      <pc:chgData name="Emma Harrison" userId="a3bf3673fe380982" providerId="LiveId" clId="{C729FD9F-6E68-4A13-8327-D0DD97539E0A}" dt="2024-11-19T17:54:13.204" v="147" actId="20577"/>
      <pc:docMkLst>
        <pc:docMk/>
      </pc:docMkLst>
      <pc:sldChg chg="addSp modSp mod">
        <pc:chgData name="Emma Harrison" userId="a3bf3673fe380982" providerId="LiveId" clId="{C729FD9F-6E68-4A13-8327-D0DD97539E0A}" dt="2024-11-11T15:44:56.955" v="128" actId="14100"/>
        <pc:sldMkLst>
          <pc:docMk/>
          <pc:sldMk cId="4148532546" sldId="289"/>
        </pc:sldMkLst>
        <pc:spChg chg="mod">
          <ac:chgData name="Emma Harrison" userId="a3bf3673fe380982" providerId="LiveId" clId="{C729FD9F-6E68-4A13-8327-D0DD97539E0A}" dt="2024-11-11T15:44:56.955" v="128" actId="14100"/>
          <ac:spMkLst>
            <pc:docMk/>
            <pc:sldMk cId="4148532546" sldId="289"/>
            <ac:spMk id="2" creationId="{3440AEE4-CC66-FE42-B0C3-2CC7AFD37D1C}"/>
          </ac:spMkLst>
        </pc:spChg>
        <pc:spChg chg="mod">
          <ac:chgData name="Emma Harrison" userId="a3bf3673fe380982" providerId="LiveId" clId="{C729FD9F-6E68-4A13-8327-D0DD97539E0A}" dt="2024-11-11T15:19:19.835" v="113" actId="20577"/>
          <ac:spMkLst>
            <pc:docMk/>
            <pc:sldMk cId="4148532546" sldId="289"/>
            <ac:spMk id="4" creationId="{6E7F4D14-5620-EC41-A86C-6CC3CFD691B4}"/>
          </ac:spMkLst>
        </pc:spChg>
        <pc:spChg chg="add">
          <ac:chgData name="Emma Harrison" userId="a3bf3673fe380982" providerId="LiveId" clId="{C729FD9F-6E68-4A13-8327-D0DD97539E0A}" dt="2024-11-11T15:15:41.575" v="4"/>
          <ac:spMkLst>
            <pc:docMk/>
            <pc:sldMk cId="4148532546" sldId="289"/>
            <ac:spMk id="5" creationId="{7255CA17-0391-7D82-731F-D07D801335A5}"/>
          </ac:spMkLst>
        </pc:spChg>
      </pc:sldChg>
      <pc:sldChg chg="addSp modSp mod">
        <pc:chgData name="Emma Harrison" userId="a3bf3673fe380982" providerId="LiveId" clId="{C729FD9F-6E68-4A13-8327-D0DD97539E0A}" dt="2024-11-19T17:54:13.204" v="147" actId="20577"/>
        <pc:sldMkLst>
          <pc:docMk/>
          <pc:sldMk cId="849753773" sldId="339"/>
        </pc:sldMkLst>
        <pc:spChg chg="mod">
          <ac:chgData name="Emma Harrison" userId="a3bf3673fe380982" providerId="LiveId" clId="{C729FD9F-6E68-4A13-8327-D0DD97539E0A}" dt="2024-11-19T17:54:13.204" v="147" actId="20577"/>
          <ac:spMkLst>
            <pc:docMk/>
            <pc:sldMk cId="849753773" sldId="339"/>
            <ac:spMk id="2" creationId="{6EDF47CE-5D5A-6104-A73A-4C8E09C48DA4}"/>
          </ac:spMkLst>
        </pc:spChg>
        <pc:spChg chg="add mod">
          <ac:chgData name="Emma Harrison" userId="a3bf3673fe380982" providerId="LiveId" clId="{C729FD9F-6E68-4A13-8327-D0DD97539E0A}" dt="2024-11-19T15:45:32.053" v="145" actId="1076"/>
          <ac:spMkLst>
            <pc:docMk/>
            <pc:sldMk cId="849753773" sldId="339"/>
            <ac:spMk id="3" creationId="{5FF2D8C2-1438-700F-9304-540343431CF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4000" y="2448001"/>
            <a:ext cx="10031157" cy="2999070"/>
          </a:xfrm>
        </p:spPr>
        <p:txBody>
          <a:bodyPr>
            <a:normAutofit fontScale="90000"/>
          </a:bodyPr>
          <a:lstStyle/>
          <a:p>
            <a:r>
              <a:rPr lang="en-US" dirty="0"/>
              <a:t>Research Question</a:t>
            </a:r>
            <a:br>
              <a:rPr lang="en-US" dirty="0"/>
            </a:br>
            <a:r>
              <a:rPr lang="en-US" sz="40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resale price of cars between different </a:t>
            </a:r>
            <a:r>
              <a:rPr lang="en-US" sz="4000" b="0" dirty="0">
                <a:latin typeface="Calibri" panose="020F0502020204030204" pitchFamily="34" charset="0"/>
                <a:ea typeface="Calibri" panose="020F0502020204030204" pitchFamily="34" charset="0"/>
                <a:cs typeface="Times New Roman" panose="02020603050405020304" pitchFamily="18" charset="0"/>
              </a:rPr>
              <a:t> fuel types</a:t>
            </a:r>
            <a:r>
              <a:rPr lang="en-US" sz="4000" b="0" dirty="0">
                <a:effectLst/>
                <a:latin typeface="Calibri" panose="020F0502020204030204" pitchFamily="34" charset="0"/>
                <a:ea typeface="Calibri" panose="020F0502020204030204" pitchFamily="34" charset="0"/>
                <a:cs typeface="Times New Roman" panose="02020603050405020304" pitchFamily="18" charset="0"/>
              </a:rPr>
              <a:t>?</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A035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l">
              <a:buFont typeface="Arial" panose="020B0604020202020204" pitchFamily="34" charset="0"/>
              <a:buChar char="•"/>
            </a:pPr>
            <a:r>
              <a:rPr lang="en-GB" dirty="0"/>
              <a:t>7COM1079-2024  Student Group No:  A035                  Names of Student Attendees  (</a:t>
            </a:r>
            <a:r>
              <a:rPr lang="en-GB" b="0" i="0" dirty="0" err="1">
                <a:effectLst/>
                <a:latin typeface="Lato Extended"/>
              </a:rPr>
              <a:t>Mahamad</a:t>
            </a:r>
            <a:r>
              <a:rPr lang="en-GB" b="0" i="0" dirty="0">
                <a:effectLst/>
                <a:latin typeface="Lato Extended"/>
              </a:rPr>
              <a:t> </a:t>
            </a:r>
            <a:r>
              <a:rPr lang="en-GB" b="0" i="0" dirty="0" err="1">
                <a:effectLst/>
                <a:latin typeface="Lato Extended"/>
              </a:rPr>
              <a:t>Alfaiz</a:t>
            </a:r>
            <a:r>
              <a:rPr lang="en-GB" b="0" i="0" dirty="0">
                <a:effectLst/>
                <a:latin typeface="Lato Extended"/>
              </a:rPr>
              <a:t> </a:t>
            </a:r>
            <a:r>
              <a:rPr lang="en-GB" b="0" i="0" dirty="0" err="1">
                <a:effectLst/>
                <a:latin typeface="Lato Extended"/>
              </a:rPr>
              <a:t>Javidbhai</a:t>
            </a:r>
            <a:r>
              <a:rPr lang="en-GB" b="0" i="0" dirty="0">
                <a:effectLst/>
                <a:latin typeface="Lato Extended"/>
              </a:rPr>
              <a:t>, Marshal </a:t>
            </a:r>
            <a:r>
              <a:rPr lang="en-GB" b="0" i="0" dirty="0" err="1">
                <a:effectLst/>
                <a:latin typeface="Lato Extended"/>
              </a:rPr>
              <a:t>Ashokkumar</a:t>
            </a:r>
            <a:r>
              <a:rPr lang="en-GB" b="0" i="0" dirty="0">
                <a:effectLst/>
                <a:latin typeface="Lato Extended"/>
              </a:rPr>
              <a:t> </a:t>
            </a:r>
            <a:r>
              <a:rPr lang="en-GB" b="0" i="0" dirty="0" err="1">
                <a:effectLst/>
                <a:latin typeface="Lato Extended"/>
              </a:rPr>
              <a:t>Pachani</a:t>
            </a:r>
            <a:r>
              <a:rPr lang="en-GB" b="0" i="0" dirty="0">
                <a:effectLst/>
                <a:latin typeface="Lato Extended"/>
              </a:rPr>
              <a:t>, Muhammad Waleed, </a:t>
            </a:r>
            <a:r>
              <a:rPr lang="en-GB" b="0" i="0" dirty="0" err="1">
                <a:effectLst/>
                <a:latin typeface="Lato Extended"/>
              </a:rPr>
              <a:t>Rutvik</a:t>
            </a:r>
            <a:r>
              <a:rPr lang="en-GB" b="0" i="0" dirty="0">
                <a:effectLst/>
                <a:latin typeface="Lato Extended"/>
              </a:rPr>
              <a:t> </a:t>
            </a:r>
            <a:r>
              <a:rPr lang="en-GB" b="0" i="0" dirty="0" err="1">
                <a:effectLst/>
                <a:latin typeface="Lato Extended"/>
              </a:rPr>
              <a:t>Kishorbhai</a:t>
            </a:r>
            <a:r>
              <a:rPr lang="en-GB" b="0" i="0" dirty="0">
                <a:effectLst/>
                <a:latin typeface="Lato Extended"/>
              </a:rPr>
              <a:t> </a:t>
            </a:r>
            <a:r>
              <a:rPr lang="en-GB" b="0" i="0" dirty="0" err="1">
                <a:effectLst/>
                <a:latin typeface="Lato Extended"/>
              </a:rPr>
              <a:t>Vadher</a:t>
            </a:r>
            <a:r>
              <a:rPr lang="en-GB" b="0" i="0" dirty="0">
                <a:effectLst/>
                <a:latin typeface="Lato Extended"/>
              </a:rPr>
              <a:t>, Emma Harrison</a:t>
            </a:r>
          </a:p>
          <a:p>
            <a:endParaRPr lang="en-GB" dirty="0"/>
          </a:p>
          <a:p>
            <a:endParaRPr lang="en-GB" dirty="0"/>
          </a:p>
          <a:p>
            <a:r>
              <a:rPr lang="en-GB" dirty="0"/>
              <a:t> </a:t>
            </a:r>
          </a:p>
          <a:p>
            <a:r>
              <a:rPr lang="en-GB" dirty="0"/>
              <a:t>5 students</a:t>
            </a:r>
          </a:p>
          <a:p>
            <a:endParaRPr lang="en-GB" dirty="0"/>
          </a:p>
        </p:txBody>
      </p:sp>
      <p:sp>
        <p:nvSpPr>
          <p:cNvPr id="5" name="Rectangle 1">
            <a:extLst>
              <a:ext uri="{FF2B5EF4-FFF2-40B4-BE49-F238E27FC236}">
                <a16:creationId xmlns:a16="http://schemas.microsoft.com/office/drawing/2014/main" id="{7255CA17-0391-7D82-731F-D07D801335A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0" rIns="4443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D3B4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2D3B45"/>
                </a:solidFill>
                <a:effectLst/>
                <a:latin typeface="Lato Extended"/>
              </a:rPr>
              <a:t>Emma Harrison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2D3B45"/>
                </a:solidFill>
                <a:effectLst/>
                <a:latin typeface="Lato Extended"/>
              </a:rPr>
              <a:t>Mahamad</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Alfaiz</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Javidbhai</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SaiyadMahamad</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Alfaiz</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Javidbhai</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Saiyad</a:t>
            </a:r>
            <a:endParaRPr kumimoji="0" lang="en-US" altLang="en-US" sz="1000" b="0" i="0" u="none" strike="noStrike" cap="none" normalizeH="0" baseline="0" dirty="0">
              <a:ln>
                <a:noFill/>
              </a:ln>
              <a:solidFill>
                <a:srgbClr val="2D3B4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2D3B45"/>
                </a:solidFill>
                <a:effectLst/>
                <a:latin typeface="Lato Extended"/>
              </a:rPr>
              <a:t>Marshal </a:t>
            </a:r>
            <a:r>
              <a:rPr kumimoji="0" lang="en-US" altLang="en-US" sz="1000" b="0" i="0" u="none" strike="noStrike" cap="none" normalizeH="0" baseline="0" dirty="0" err="1">
                <a:ln>
                  <a:noFill/>
                </a:ln>
                <a:solidFill>
                  <a:srgbClr val="2D3B45"/>
                </a:solidFill>
                <a:effectLst/>
                <a:latin typeface="Lato Extended"/>
              </a:rPr>
              <a:t>Ashokkumar</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PachaniMarshal</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Ashokkumar</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Pachani</a:t>
            </a:r>
            <a:endParaRPr kumimoji="0" lang="en-US" altLang="en-US" sz="1000" b="0" i="0" u="none" strike="noStrike" cap="none" normalizeH="0" baseline="0" dirty="0">
              <a:ln>
                <a:noFill/>
              </a:ln>
              <a:solidFill>
                <a:srgbClr val="2D3B4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2D3B45"/>
                </a:solidFill>
                <a:effectLst/>
                <a:latin typeface="Lato Extended"/>
              </a:rPr>
              <a:t>Muhammad Waleed </a:t>
            </a:r>
            <a:r>
              <a:rPr kumimoji="0" lang="en-US" altLang="en-US" sz="1000" b="0" i="0" u="none" strike="noStrike" cap="none" normalizeH="0" baseline="0" dirty="0" err="1">
                <a:ln>
                  <a:noFill/>
                </a:ln>
                <a:solidFill>
                  <a:srgbClr val="2D3B45"/>
                </a:solidFill>
                <a:effectLst/>
                <a:latin typeface="Lato Extended"/>
              </a:rPr>
              <a:t>AshrafMuhammad</a:t>
            </a:r>
            <a:r>
              <a:rPr kumimoji="0" lang="en-US" altLang="en-US" sz="1000" b="0" i="0" u="none" strike="noStrike" cap="none" normalizeH="0" baseline="0" dirty="0">
                <a:ln>
                  <a:noFill/>
                </a:ln>
                <a:solidFill>
                  <a:srgbClr val="2D3B45"/>
                </a:solidFill>
                <a:effectLst/>
                <a:latin typeface="Lato Extended"/>
              </a:rPr>
              <a:t> Waleed Ashraf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2D3B45"/>
                </a:solidFill>
                <a:effectLst/>
                <a:latin typeface="Lato Extended"/>
              </a:rPr>
              <a:t>Rutvik</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Kishorbhai</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VadherRutvik</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Kishorbhai</a:t>
            </a:r>
            <a:r>
              <a:rPr kumimoji="0" lang="en-US" altLang="en-US" sz="1000" b="0" i="0" u="none" strike="noStrike" cap="none" normalizeH="0" baseline="0" dirty="0">
                <a:ln>
                  <a:noFill/>
                </a:ln>
                <a:solidFill>
                  <a:srgbClr val="2D3B45"/>
                </a:solidFill>
                <a:effectLst/>
                <a:latin typeface="Lato Extended"/>
              </a:rPr>
              <a:t> </a:t>
            </a:r>
            <a:r>
              <a:rPr kumimoji="0" lang="en-US" altLang="en-US" sz="1000" b="0" i="0" u="none" strike="noStrike" cap="none" normalizeH="0" baseline="0" dirty="0" err="1">
                <a:ln>
                  <a:noFill/>
                </a:ln>
                <a:solidFill>
                  <a:srgbClr val="2D3B45"/>
                </a:solidFill>
                <a:effectLst/>
                <a:latin typeface="Lato Extended"/>
              </a:rPr>
              <a:t>Vadher</a:t>
            </a:r>
            <a:endParaRPr kumimoji="0" lang="en-US" altLang="en-US" sz="1000" b="0" i="0" u="none" strike="noStrike" cap="none" normalizeH="0" baseline="0" dirty="0">
              <a:ln>
                <a:noFill/>
              </a:ln>
              <a:solidFill>
                <a:srgbClr val="2D3B4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rgbClr val="2D3B4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D3B45"/>
                </a:solidFill>
                <a:effectLst/>
                <a:latin typeface="Lato Extended"/>
              </a:rPr>
              <a:t>A 36</a:t>
            </a:r>
            <a:r>
              <a:rPr kumimoji="0" lang="en-US" altLang="en-US" sz="1400" b="0" i="0" u="none" strike="noStrike" cap="none" normalizeH="0" baseline="0" dirty="0">
                <a:ln>
                  <a:noFill/>
                </a:ln>
                <a:solidFill>
                  <a:srgbClr val="2D3B45"/>
                </a:solidFill>
                <a:effectLst/>
                <a:latin typeface="Lato Extended"/>
              </a:rPr>
              <a:t> A</a:t>
            </a:r>
            <a:endParaRPr kumimoji="0" lang="en-US" altLang="en-US" sz="1500" b="1" i="0" u="none" strike="noStrike" cap="none" normalizeH="0" baseline="0" dirty="0">
              <a:ln>
                <a:noFill/>
              </a:ln>
              <a:solidFill>
                <a:srgbClr val="2D3B4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D3B45"/>
                </a:solidFill>
                <a:effectLst/>
                <a:latin typeface="Lato Extended"/>
              </a:rPr>
              <a:t> </a:t>
            </a:r>
            <a:endParaRPr kumimoji="0" lang="en-US" altLang="en-US" sz="1000" b="0" i="0" u="none" strike="noStrike" cap="none" normalizeH="0" baseline="0" dirty="0">
              <a:ln>
                <a:noFill/>
              </a:ln>
              <a:solidFill>
                <a:srgbClr val="555555"/>
              </a:solidFill>
              <a:effectLst/>
              <a:latin typeface="Lato Extend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55555"/>
                </a:solidFill>
                <a:effectLst/>
                <a:latin typeface="Lato Extended"/>
              </a:rPr>
              <a:t>5 students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856814" y="4732872"/>
            <a:ext cx="9769418" cy="230832"/>
          </a:xfrm>
        </p:spPr>
        <p:txBody>
          <a:bodyPr/>
          <a:lstStyle/>
          <a:p>
            <a:pPr marL="742950" indent="-742950">
              <a:buAutoNum type="arabicPeriod"/>
            </a:pPr>
            <a:r>
              <a:rPr lang="en-GB" sz="2400" dirty="0"/>
              <a:t>The dataset </a:t>
            </a:r>
            <a:r>
              <a:rPr lang="en-GB" sz="2400"/>
              <a:t>has 17,447 </a:t>
            </a:r>
            <a:r>
              <a:rPr lang="en-GB" sz="2400" dirty="0"/>
              <a:t>rows.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9B61213B-C3E2-9444-F387-9BB842B56DD6}"/>
              </a:ext>
            </a:extLst>
          </p:cNvPr>
          <p:cNvPicPr>
            <a:picLocks noChangeAspect="1"/>
          </p:cNvPicPr>
          <p:nvPr/>
        </p:nvPicPr>
        <p:blipFill>
          <a:blip r:embed="rId2"/>
          <a:stretch>
            <a:fillRect/>
          </a:stretch>
        </p:blipFill>
        <p:spPr>
          <a:xfrm>
            <a:off x="2263147" y="586300"/>
            <a:ext cx="7171041" cy="3787468"/>
          </a:xfrm>
          <a:prstGeom prst="rect">
            <a:avLst/>
          </a:prstGeom>
        </p:spPr>
      </p:pic>
      <p:sp>
        <p:nvSpPr>
          <p:cNvPr id="3" name="TextBox 2">
            <a:extLst>
              <a:ext uri="{FF2B5EF4-FFF2-40B4-BE49-F238E27FC236}">
                <a16:creationId xmlns:a16="http://schemas.microsoft.com/office/drawing/2014/main" id="{5FF2D8C2-1438-700F-9304-540343431CFC}"/>
              </a:ext>
            </a:extLst>
          </p:cNvPr>
          <p:cNvSpPr txBox="1"/>
          <p:nvPr/>
        </p:nvSpPr>
        <p:spPr>
          <a:xfrm>
            <a:off x="6096000" y="4732872"/>
            <a:ext cx="5152103" cy="923330"/>
          </a:xfrm>
          <a:prstGeom prst="rect">
            <a:avLst/>
          </a:prstGeom>
          <a:noFill/>
        </p:spPr>
        <p:txBody>
          <a:bodyPr wrap="square" rtlCol="0">
            <a:spAutoFit/>
          </a:bodyPr>
          <a:lstStyle/>
          <a:p>
            <a:r>
              <a:rPr lang="en-US" dirty="0"/>
              <a:t>The dataset captures key information about cars, including their resale price, fuel type, and other features like mileage and engine capacity.</a:t>
            </a:r>
            <a:endParaRPr lang="en-GB"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(DS261 		number and Car resale data - 2023)</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079409"/>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Resale value often impacts purchasing decisions. Thus, it is interesting to see how the car fuel type has an affect on the resale price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Fuel type)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(Resale price)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Interval/measurement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resale price of cars between different </a:t>
            </a:r>
            <a:r>
              <a:rPr lang="en-US" sz="2400" b="0" dirty="0">
                <a:latin typeface="Calibri" panose="020F0502020204030204" pitchFamily="34" charset="0"/>
                <a:ea typeface="Calibri" panose="020F0502020204030204" pitchFamily="34" charset="0"/>
                <a:cs typeface="Times New Roman" panose="02020603050405020304" pitchFamily="18" charset="0"/>
              </a:rPr>
              <a:t> fuel types</a:t>
            </a:r>
            <a:r>
              <a:rPr lang="en-US"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US" sz="2000" b="0" dirty="0">
                <a:solidFill>
                  <a:srgbClr val="FF0000"/>
                </a:solidFill>
                <a:latin typeface="Arial"/>
                <a:cs typeface="Arial"/>
              </a:rPr>
              <a:t>There is no difference in the mean resale price of cars between petrol and diesel vehicles.</a:t>
            </a:r>
            <a:r>
              <a:rPr lang="en-GB" sz="2000" b="0" dirty="0">
                <a:solidFill>
                  <a:srgbClr val="FF0000"/>
                </a:solidFill>
                <a:latin typeface="Arial"/>
                <a:cs typeface="Arial"/>
              </a:rPr>
              <a:t>             </a:t>
            </a:r>
            <a:r>
              <a:rPr lang="en-GB" sz="2000" b="0" dirty="0">
                <a:solidFill>
                  <a:schemeClr val="tx1"/>
                </a:solidFill>
                <a:latin typeface="Arial"/>
                <a:cs typeface="Arial"/>
              </a:rPr>
              <a:t>or</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a:t>
            </a:r>
            <a:r>
              <a:rPr lang="en-US" sz="2000" b="0" dirty="0">
                <a:solidFill>
                  <a:srgbClr val="FF0000"/>
                </a:solidFill>
                <a:latin typeface="Arial"/>
                <a:cs typeface="Arial"/>
              </a:rPr>
              <a:t>There is a difference in the mean resale price of cars between petrol and diesel vehicles.</a:t>
            </a:r>
            <a:endParaRPr lang="en-GB" sz="20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3c474641-ec36-472f-b125-6b1b0910eaa4"/>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4ad138b4-2b68-4b70-945d-07f8f18b1c9a"/>
    <ds:schemaRef ds:uri="http://www.w3.org/XML/1998/namespace"/>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11047</TotalTime>
  <Words>810</Words>
  <Application>Microsoft Office PowerPoint</Application>
  <PresentationFormat>Widescreen</PresentationFormat>
  <Paragraphs>45</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Lato Extended</vt:lpstr>
      <vt:lpstr>Herts Theme</vt:lpstr>
      <vt:lpstr>Research Question Is there a difference in the mean resale price of cars between different  fuel types? Date:  </vt:lpstr>
      <vt:lpstr>PowerPoint Presentation</vt:lpstr>
      <vt:lpstr>This dataset is interesting to us because :  Resale value often impacts purchasing decisions. Thus, it is interesting to see how the car fuel type has an affect on the resale price  From the column headings in your dataset choose ONE independent * and ONE dependent variable .  Our  Independent variable is: (Fuel type)                    This  Independent variable datatype is (select one): Nominal/categorial. Our Dependent variable is: (Resale price)                    This Dependent variable datatype is  (select one):  Interval/measurement data.</vt:lpstr>
      <vt:lpstr>  Template2 :Is there a difference in the mean resale price of cars between different  fuel types?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Emma Harrison</cp:lastModifiedBy>
  <cp:revision>234</cp:revision>
  <dcterms:created xsi:type="dcterms:W3CDTF">2019-10-01T08:37:56Z</dcterms:created>
  <dcterms:modified xsi:type="dcterms:W3CDTF">2024-11-21T19:11:30Z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