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1"/>
  </p:notesMasterIdLst>
  <p:sldIdLst>
    <p:sldId id="256" r:id="rId3"/>
    <p:sldId id="346" r:id="rId4"/>
    <p:sldId id="257" r:id="rId5"/>
    <p:sldId id="258"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221E59-0FA2-483D-84DF-7BE5CC5B1C8E}" v="26" dt="2024-11-19T19:27:08.9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8" d="100"/>
          <a:sy n="78" d="100"/>
        </p:scale>
        <p:origin x="8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12694 9949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12694 9900 16383 0 0,'4'0'0'0'0,"7"0"0"0"0,5 0 0 0 0,5 0 0 0 0,3 0 0 0 0,2 0 0 0 0,1 0 0 0 0,1 0 0 0 0,-1 0 0 0 0,1-4 0 0 0,3-2 0 0 0,2 0 0 0 0,0 1 0 0 0,-2 2 0 0 0,-1 1 0 0 0,-6-4 0 0 0,-3 0 0 0 0,0 0 0 0 0,1 2 0 0 0,1 1 0 0 0,1 1 0 0 0,1 1 0 0 0,1 1 0 0 0,0 0 0 0 0,1 0 0 0 0,0 0 0 0 0,-1 1 0 0 0,1-1 0 0 0,0 0 0 0 0,-1 5 0 0 0,1 5 0 0 0,-1 6 0 0 0,1 1 0 0 0,-1-4 0 0 0,1-3 0 0 0,-6 1 0 0 0,0-2 0 0 0,0-1 0 0 0,1-3 0 0 0,1 2 0 0 0,1 5 0 0 0,2 0 0 0 0,0-2 0 0 0,4-3 0 0 0,3-6 0 0 0,0-5 0 0 0,-2 0 0 0 0,-1-1 0 0 0,-2 2 0 0 0,-4-4 0 0 0,-4-1 0 0 0,1 2 0 0 0,1 1 0 0 0,-4-3 0 0 0,1 0 0 0 0,-4-3 0 0 0,0 0 0 0 0,2 2 0 0 0,-1-2 0 0 0,0 1 0 0 0,3 3 0 0 0,2 1 0 0 0,2 3 0 0 0,1 1 0 0 0,-2-3 0 0 0,-2-1 0 0 0,6 1 0 0 0,2 1 0 0 0,-3-4 0 0 0,-2 1 0 0 0,-4-4 0 0 0,-1 0 0 0 0,-4-3 0 0 0,-4-3 0 0 0,-4-3 0 0 0,2 2 0 0 0,4 3 0 0 0,4 5 0 0 0,4 4 0 0 0,3 3 0 0 0,3-3 0 0 0,-4 5 0 0 0,-1 7 0 0 0,0 1 0 0 0,2 1 0 0 0,1-1 0 0 0,1-3 0 0 0,0 4 0 0 0,2 4 0 0 0,-5 5 0 0 0,-6 4 0 0 0,-1-2 0 0 0,1-4 0 0 0,7-4 0 0 0,5-4 0 0 0,1-4 0 0 0,-4 3 0 0 0,-2-1 0 0 0,-4 5 0 0 0,-2 0 0 0 0,-8-2 0 0 0,-5-7 0 0 0,-3-3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12595 10424 16383 0 0,'4'0'0'0'0,"7"0"0"0"0,5 0 0 0 0,5 0 0 0 0,12 0 0 0 0,5 0 0 0 0,0 0 0 0 0,-5 5 0 0 0,-5 1 0 0 0,-3 0 0 0 0,0-2 0 0 0,0 0 0 0 0,-1-2 0 0 0,2-1 0 0 0,-1-1 0 0 0,1 0 0 0 0,0 0 0 0 0,1 0 0 0 0,-1-1 0 0 0,5 1 0 0 0,2 0 0 0 0,-1 0 0 0 0,-1 0 0 0 0,-1 0 0 0 0,-2 0 0 0 0,0 0 0 0 0,-1 0 0 0 0,-1 0 0 0 0,5 0 0 0 0,1 0 0 0 0,0 0 0 0 0,-1 0 0 0 0,3 0 0 0 0,5-5 0 0 0,4-5 0 0 0,5-2 0 0 0,-2 2 0 0 0,1 2 0 0 0,-4 3 0 0 0,0 2 0 0 0,-3 1 0 0 0,-3 2 0 0 0,-4 0 0 0 0,-7-4 0 0 0,-4-2 0 0 0,-6-3 0 0 0,0-2 0 0 0,5 3 0 0 0,4 1 0 0 0,2 3 0 0 0,1 1 0 0 0,1 2 0 0 0,-1 1 0 0 0,-1 0 0 0 0,1 1 0 0 0,-1-1 0 0 0,-1 1 0 0 0,1-1 0 0 0,-1 0 0 0 0,1 0 0 0 0,-1 0 0 0 0,0 0 0 0 0,1 0 0 0 0,-1 0 0 0 0,1 0 0 0 0,-1 0 0 0 0,1 0 0 0 0,-1 0 0 0 0,1 0 0 0 0,-1 0 0 0 0,-4 5 0 0 0,-2 1 0 0 0,1-1 0 0 0,1 0 0 0 0,1-2 0 0 0,2-1 0 0 0,0-1 0 0 0,1 0 0 0 0,0-1 0 0 0,-3 4 0 0 0,-3 2 0 0 0,1-1 0 0 0,1 0 0 0 0,2-2 0 0 0,0 3 0 0 0,2 1 0 0 0,4-1 0 0 0,3-1 0 0 0,-1-2 0 0 0,-1-1 0 0 0,-5-1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12628 19632 16383 0 0,'4'0'0'0'0,"7"-4"0"0"0,5-2 0 0 0,5 0 0 0 0,3 1 0 0 0,2 2 0 0 0,1 1 0 0 0,1 1 0 0 0,-1 1 0 0 0,5 0 0 0 0,1 0 0 0 0,4 5 0 0 0,1 5 0 0 0,-3 7 0 0 0,-6 4 0 0 0,0-2 0 0 0,0 1 0 0 0,0-3 0 0 0,-1-4 0 0 0,-1-5 0 0 0,0-3 0 0 0,0-3 0 0 0,-1-2 0 0 0,1 0 0 0 0,-1-1 0 0 0,0 0 0 0 0,5 0 0 0 0,2 1 0 0 0,-1-1 0 0 0,-1 1 0 0 0,-2 0 0 0 0,0 0 0 0 0,-2 0 0 0 0,0 0 0 0 0,0 0 0 0 0,-5-5 0 0 0,-2 0 0 0 0,0-1 0 0 0,2 1 0 0 0,1 6 0 0 0,-3 8 0 0 0,-1 2 0 0 0,2 3 0 0 0,0 4 0 0 0,-2 4 0 0 0,-5 2 0 0 0,0 2 0 0 0,-2 1 0 0 0,1-5 0 0 0,-2 0 0 0 0,-3-10 0 0 0,3-6 0 0 0,-2-9 0 0 0,-2-8 0 0 0,3-3 0 0 0,4-3 0 0 0,3 2 0 0 0,5 2 0 0 0,-3 0 0 0 0,1 2 0 0 0,1 2 0 0 0,1 4 0 0 0,2 2 0 0 0,2 1 0 0 0,0 2 0 0 0,0 0 0 0 0,1 5 0 0 0,-1 2 0 0 0,1-1 0 0 0,0-1 0 0 0,-1-2 0 0 0,1 0 0 0 0,0-2 0 0 0,-1-1 0 0 0,1 0 0 0 0,-1 0 0 0 0,0 0 0 0 0,-4-5 0 0 0,-1-1 0 0 0,0 0 0 0 0,0 1 0 0 0,3 2 0 0 0,0 1 0 0 0,1 1 0 0 0,1 0 0 0 0,1 1 0 0 0,-5-4 0 0 0,-1-2 0 0 0,4 1 0 0 0,-1-4 0 0 0,-1 0 0 0 0,0 1 0 0 0,1 2 0 0 0,1 3 0 0 0,1 1 0 0 0,0 1 0 0 0,0 1 0 0 0,0 0 0 0 0,-3 0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12562 20224 16383 0 0,'0'-4'0'0'0,"0"-7"0"0"0,4 0 0 0 0,6 0 0 0 0,2 8 0 0 0,3 8 0 0 0,3 13 0 0 0,4 16 0 0 0,2 7 0 0 0,-3 2 0 0 0,-5-3 0 0 0,4-4 0 0 0,7-2 0 0 0,13 0 0 0 0,4-4 0 0 0,-1-8 0 0 0,1-3 0 0 0,2 0 0 0 0,-2-3 0 0 0,-4-5 0 0 0,-9-9 0 0 0,-10-8 0 0 0,-8-9 0 0 0,-2-1 0 0 0,2 2 0 0 0,2 3 0 0 0,5 0 0 0 0,2 0 0 0 0,2 4 0 0 0,2 1 0 0 0,-4-1 0 0 0,-1 0 0 0 0,1 0 0 0 0,0 3 0 0 0,2 1 0 0 0,0 6 0 0 0,2 3 0 0 0,0-1 0 0 0,1 0 0 0 0,-1-1 0 0 0,1-2 0 0 0,0-1 0 0 0,-5-5 0 0 0,-6-1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14215 14347 16383 0 0,'0'0'0'0'0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14232 14175 16383 0 0,'9'0'0'0'0,"12"0"0"0"0,16 0 0 0 0,10 0 0 0 0,7 0 0 0 0,3 0 0 0 0,0 0 0 0 0,-4 0 0 0 0,-3-4 0 0 0,-5-2 0 0 0,-1 0 0 0 0,-4 1 0 0 0,-4 2 0 0 0,-3 1 0 0 0,-4 1 0 0 0,3 1 0 0 0,1 0 0 0 0,3 4 0 0 0,0 2 0 0 0,-1 0 0 0 0,-7 4 0 0 0,1-1 0 0 0,-1-1 0 0 0,1-2 0 0 0,-1-3 0 0 0,-1-1 0 0 0,0-1 0 0 0,0 0 0 0 0,0-2 0 0 0,-1 1 0 0 0,0-1 0 0 0,5 1 0 0 0,2-5 0 0 0,-1-1 0 0 0,-1 0 0 0 0,-2 2 0 0 0,0 1 0 0 0,-2 0 0 0 0,0 2 0 0 0,-5 6 0 0 0,-1 0 0 0 0,-5 6 0 0 0,-1 0 0 0 0,-2 2 0 0 0,1 5 0 0 0,-3 2 0 0 0,-2 4 0 0 0,2 1 0 0 0,12-3 0 0 0,24-1 0 0 0,19-4 0 0 0,20-1 0 0 0,4-2 0 0 0,1-4 0 0 0,-2 0 0 0 0,-7 0 0 0 0,-13-3 0 0 0,-9-3 0 0 0,-11-1 0 0 0,-4-2 0 0 0,-1 0 0 0 0,-3-1 0 0 0,0-1 0 0 0,-3 1 0 0 0,-2-1 0 0 0,-4 1 0 0 0,-2 0 0 0 0,-2 0 0 0 0,-1 0 0 0 0,-1 0 0 0 0,0 0 0 0 0,4 0 0 0 0,-3-5 0 0 0,-10-1 0 0 0,-8-4 0 0 0,-11-1 0 0 0,-4-2 0 0 0,-6 0 0 0 0,-5 3 0 0 0,-5 3 0 0 0,-3 3 0 0 0,-1 2 0 0 0,-1 1 0 0 0,-1 1 0 0 0,1 0 0 0 0,-5 1 0 0 0,-1 4 0 0 0,0 1 0 0 0,2 5 0 0 0,-3 4 0 0 0,-1 0 0 0 0,2-2 0 0 0,1 0 0 0 0,3-1 0 0 0,1-3 0 0 0,0 1 0 0 0,-3 4 0 0 0,-1 4 0 0 0,0-2 0 0 0,6 2 0 0 0,7 2 0 0 0,2-2 0 0 0,5-1 0 0 0,3 3 0 0 0,0-3 0 0 0,1 0 0 0 0,-8-2 0 0 0,-5-5 0 0 0,-3 2 0 0 0,-3-2 0 0 0,4 2 0 0 0,1-1 0 0 0,-5-3 0 0 0,-1-2 0 0 0,2 2 0 0 0,3 0 0 0 0,0-2 0 0 0,-1 3 0 0 0,0 0 0 0 0,3 3 0 0 0,6 4 0 0 0,5 3 0 0 0,5 4 0 0 0,2 1 0 0 0,-2-2 0 0 0,-5-5 0 0 0,0-11 0 0 0,-4-5 0 0 0,-3-4 0 0 0,-4-10 0 0 0,-3-3 0 0 0,-1 2 0 0 0,-1 3 0 0 0,-1 3 0 0 0,-5 3 0 0 0,-1 2 0 0 0,0 3 0 0 0,-3 0 0 0 0,0 0 0 0 0,2 1 0 0 0,2 0 0 0 0,1-1 0 0 0,3 0 0 0 0,1 1 0 0 0,-4-1 0 0 0,-2 0 0 0 0,2 0 0 0 0,0 4 0 0 0,2 2 0 0 0,0 0 0 0 0,2-2 0 0 0,0 4 0 0 0,1 0 0 0 0,4 3 0 0 0,2 0 0 0 0,-1 3 0 0 0,0-2 0 0 0,-3 7 0 0 0,0 0 0 0 0,-1 1 0 0 0,-1-3 0 0 0,-1-4 0 0 0,1 0 0 0 0,-1-2 0 0 0,5 2 0 0 0,1-2 0 0 0,0-2 0 0 0,-1-4 0 0 0,-1-1 0 0 0,-1-2 0 0 0,-2-2 0 0 0,0 0 0 0 0,0 0 0 0 0,-1-1 0 0 0,0 1 0 0 0,1-5 0 0 0,-1-2 0 0 0,0 2 0 0 0,5-5 0 0 0,2 1 0 0 0,-1 1 0 0 0,-5 3 0 0 0,-4-8 0 0 0,5-5 0 0 0,1-1 0 0 0,5 0 0 0 0,1 2 0 0 0,4 0 0 0 0,-1-2 0 0 0,3-2 0 0 0,-6 2 0 0 0,0 1 0 0 0,4-2 0 0 0,8 2 0 0 0,9 5 0 0 0,14 5 0 0 0,8-2 0 0 0,5 2 0 0 0,6 2 0 0 0,1 1 0 0 0,3 3 0 0 0,0 1 0 0 0,2-4 0 0 0,-2-1 0 0 0,2 1 0 0 0,2-4 0 0 0,-2 0 0 0 0,-3 2 0 0 0,0-3 0 0 0,3 0 0 0 0,-1 2 0 0 0,-3 3 0 0 0,-4 2 0 0 0,2 1 0 0 0,3 1 0 0 0,0 1 0 0 0,-3 0 0 0 0,-2 1 0 0 0,6-1 0 0 0,6 0 0 0 0,-1 1 0 0 0,-4-1 0 0 0,-4 0 0 0 0,1 0 0 0 0,-2 0 0 0 0,-2 0 0 0 0,-3 0 0 0 0,3 0 0 0 0,-1 0 0 0 0,0 4 0 0 0,-2 2 0 0 0,-2 0 0 0 0,3-1 0 0 0,1-2 0 0 0,4 3 0 0 0,0 2 0 0 0,3 2 0 0 0,-2 1 0 0 0,-1-2 0 0 0,-4-3 0 0 0,-2-2 0 0 0,-3-2 0 0 0,0-1 0 0 0,3-1 0 0 0,-4 5 0 0 0,-1 0 0 0 0,-1 0 0 0 0,4 0 0 0 0,2-2 0 0 0,0-2 0 0 0,-1 0 0 0 0,-1 0 0 0 0,-1-1 0 0 0,0 0 0 0 0,-1-1 0 0 0,-1 1 0 0 0,1 0 0 0 0,-1 0 0 0 0,0 0 0 0 0,1 0 0 0 0,-1 0 0 0 0,0 0 0 0 0,1 0 0 0 0,-1 0 0 0 0,1 0 0 0 0,-1 0 0 0 0,1 0 0 0 0,-1 0 0 0 0,0 0 0 0 0,1 0 0 0 0,-1 0 0 0 0,1 0 0 0 0,-1 0 0 0 0,1 0 0 0 0,-1 0 0 0 0,-4 0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21028 22734 16383 0 0,'5'0'0'0'0,"10"0"0"0"0,20 0 0 0 0,19 0 0 0 0,12 0 0 0 0,15 0 0 0 0,5 0 0 0 0,-2 0 0 0 0,-2 0 0 0 0,-6-5 0 0 0,-2-1 0 0 0,-10-4 0 0 0,-10 0 0 0 0,-6 1 0 0 0,-7 2 0 0 0,-1-2 0 0 0,-3 1 0 0 0,1 1 0 0 0,-1-2 0 0 0,2 0 0 0 0,4 1 0 0 0,-2 3 0 0 0,-3-3 0 0 0,2 1 0 0 0,-3-9 0 0 0,-2 0 0 0 0,-3 1 0 0 0,-2 4 0 0 0,-2 4 0 0 0,-1 3 0 0 0,-1 2 0 0 0,0 1 0 0 0,0 6 0 0 0,0 2 0 0 0,0-1 0 0 0,4 0 0 0 0,-2 2 0 0 0,-2 0 0 0 0,0 4 0 0 0,-1 3 0 0 0,0 0 0 0 0,-4 2 0 0 0,-1-3 0 0 0,-4 2 0 0 0,-1-2 0 0 0,3-4 0 0 0,2 1 0 0 0,2-1 0 0 0,2-3 0 0 0,1 3 0 0 0,11-1 0 0 0,2 2 0 0 0,1 0 0 0 0,1 3 0 0 0,4-2 0 0 0,-1-3 0 0 0,-4-2 0 0 0,1-3 0 0 0,2-2 0 0 0,-1-1 0 0 0,-4-1 0 0 0,-2-1 0 0 0,0 1 0 0 0,0-1 0 0 0,-2 1 0 0 0,3-1 0 0 0,-1 1 0 0 0,3 0 0 0 0,-1 0 0 0 0,-1-4 0 0 0,-4-2 0 0 0,3 0 0 0 0,0 1 0 0 0,-2-2 0 0 0,2-1 0 0 0,5-4 0 0 0,0 1 0 0 0,-3 2 0 0 0,-2 3 0 0 0,-8-3 0 0 0,-4 1 0 0 0,-1 2 0 0 0,0 1 0 0 0,1 2 0 0 0,0 1 0 0 0,-2-3 0 0 0,-2-1 0 0 0,2 1 0 0 0,1 1 0 0 0,1 1 0 0 0,1 1 0 0 0,-2-3 0 0 0,-2-2 0 0 0,1 2 0 0 0,1 0 0 0 0,1 2 0 0 0,2 2 0 0 0,0 0 0 0 0,2 0 0 0 0,-1 1 0 0 0,1 1 0 0 0,0-1 0 0 0,-5 0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203232"/>
                </a:solidFill>
                <a:latin typeface="Arial"/>
              </a:rPr>
              <a:t>Click to move the slide</a:t>
            </a:r>
          </a:p>
        </p:txBody>
      </p:sp>
      <p:sp>
        <p:nvSpPr>
          <p:cNvPr id="84"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85"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86"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87"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88"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AAA52E85-46BB-478F-9B90-F5E3374B36EC}"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noRot="1" noChangeAspect="1"/>
          </p:cNvSpPr>
          <p:nvPr>
            <p:ph type="sldImg"/>
          </p:nvPr>
        </p:nvSpPr>
        <p:spPr>
          <a:xfrm>
            <a:off x="685800" y="1143000"/>
            <a:ext cx="5486400" cy="3086100"/>
          </a:xfrm>
          <a:prstGeom prst="rect">
            <a:avLst/>
          </a:prstGeom>
        </p:spPr>
      </p:sp>
      <p:sp>
        <p:nvSpPr>
          <p:cNvPr id="140"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1"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57CC6F23-8E84-4016-97B1-94C1094E9B29}" type="slidenum">
              <a:rPr lang="en-GB" sz="1200" b="0" strike="noStrike" spc="-1">
                <a:latin typeface="Times New Roman"/>
              </a:rPr>
              <a:t>4</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noRot="1" noChangeAspect="1"/>
          </p:cNvSpPr>
          <p:nvPr>
            <p:ph type="sldImg"/>
          </p:nvPr>
        </p:nvSpPr>
        <p:spPr>
          <a:xfrm>
            <a:off x="685800" y="1143000"/>
            <a:ext cx="5486400" cy="3086100"/>
          </a:xfrm>
          <a:prstGeom prst="rect">
            <a:avLst/>
          </a:prstGeom>
        </p:spPr>
      </p:sp>
      <p:sp>
        <p:nvSpPr>
          <p:cNvPr id="14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F2152A03-473D-4693-94B3-2C4A26E4B7E1}" type="slidenum">
              <a:rPr lang="en-GB" sz="1200" b="0" strike="noStrike" spc="-1">
                <a:latin typeface="Times New Roman"/>
              </a:rPr>
              <a:t>6</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noRot="1" noChangeAspect="1"/>
          </p:cNvSpPr>
          <p:nvPr>
            <p:ph type="sldImg"/>
          </p:nvPr>
        </p:nvSpPr>
        <p:spPr>
          <a:xfrm>
            <a:off x="685800" y="1143000"/>
            <a:ext cx="5486400" cy="3086100"/>
          </a:xfrm>
          <a:prstGeom prst="rect">
            <a:avLst/>
          </a:prstGeom>
        </p:spPr>
      </p:sp>
      <p:sp>
        <p:nvSpPr>
          <p:cNvPr id="146"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7"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9CC74A4D-E600-4B52-BF69-B8B2F0EE1375}" type="slidenum">
              <a:rPr lang="en-GB" sz="1200" b="0" strike="noStrike" spc="-1">
                <a:latin typeface="Times New Roman"/>
              </a:rPr>
              <a:t>7</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noRot="1" noChangeAspect="1"/>
          </p:cNvSpPr>
          <p:nvPr>
            <p:ph type="sldImg"/>
          </p:nvPr>
        </p:nvSpPr>
        <p:spPr>
          <a:xfrm>
            <a:off x="685800" y="1143000"/>
            <a:ext cx="5486400" cy="3086100"/>
          </a:xfrm>
          <a:prstGeom prst="rect">
            <a:avLst/>
          </a:prstGeom>
        </p:spPr>
      </p:sp>
      <p:sp>
        <p:nvSpPr>
          <p:cNvPr id="149"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5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677DA20C-D3E3-4F02-A624-D52A93CA4942}" type="slidenum">
              <a:rPr lang="en-GB" sz="1200" b="0" strike="noStrike" spc="-1">
                <a:latin typeface="Times New Roman"/>
              </a:rPr>
              <a:t>8</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0EAD-3B6A-5C08-D752-40DAB0D0BED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698CC025-4217-2F1B-5C7F-FE23DEA9CEA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63314D5-6449-F6AF-47AB-0F469C00E268}"/>
              </a:ext>
            </a:extLst>
          </p:cNvPr>
          <p:cNvSpPr>
            <a:spLocks noGrp="1"/>
          </p:cNvSpPr>
          <p:nvPr>
            <p:ph type="dt" sz="half" idx="10"/>
          </p:nvPr>
        </p:nvSpPr>
        <p:spPr/>
        <p:txBody>
          <a:bodyPr/>
          <a:lstStyle/>
          <a:p>
            <a:fld id="{EB3A467E-CEBB-4F66-A8E9-F7D970DC6D62}" type="datetime1">
              <a:rPr lang="en-US" smtClean="0"/>
              <a:t>11/21/2024</a:t>
            </a:fld>
            <a:endParaRPr lang="en-GB"/>
          </a:p>
        </p:txBody>
      </p:sp>
      <p:sp>
        <p:nvSpPr>
          <p:cNvPr id="5" name="Footer Placeholder 4">
            <a:extLst>
              <a:ext uri="{FF2B5EF4-FFF2-40B4-BE49-F238E27FC236}">
                <a16:creationId xmlns:a16="http://schemas.microsoft.com/office/drawing/2014/main" id="{3D653880-D733-B6B0-9989-F52441E2E0AD}"/>
              </a:ext>
            </a:extLst>
          </p:cNvPr>
          <p:cNvSpPr>
            <a:spLocks noGrp="1"/>
          </p:cNvSpPr>
          <p:nvPr>
            <p:ph type="ftr" sz="quarter" idx="11"/>
          </p:nvPr>
        </p:nvSpPr>
        <p:spPr/>
        <p:txBody>
          <a:bodyPr/>
          <a:lstStyle/>
          <a:p>
            <a:r>
              <a:rPr lang="en-GB"/>
              <a:t>7COM1079</a:t>
            </a:r>
          </a:p>
        </p:txBody>
      </p:sp>
      <p:sp>
        <p:nvSpPr>
          <p:cNvPr id="6" name="Slide Number Placeholder 5">
            <a:extLst>
              <a:ext uri="{FF2B5EF4-FFF2-40B4-BE49-F238E27FC236}">
                <a16:creationId xmlns:a16="http://schemas.microsoft.com/office/drawing/2014/main" id="{7AE65FBB-EE3D-45E3-B979-E49AE19B4A6E}"/>
              </a:ext>
            </a:extLst>
          </p:cNvPr>
          <p:cNvSpPr>
            <a:spLocks noGrp="1"/>
          </p:cNvSpPr>
          <p:nvPr>
            <p:ph type="sldNum" sz="quarter" idx="12"/>
          </p:nvPr>
        </p:nvSpPr>
        <p:spPr/>
        <p:txBody>
          <a:bodyPr/>
          <a:lstStyle/>
          <a:p>
            <a:fld id="{02CD70DB-B21E-44B2-9A09-6D53D13DA6DB}" type="slidenum">
              <a:rPr lang="en-GB" smtClean="0"/>
              <a:t>‹#›</a:t>
            </a:fld>
            <a:endParaRPr lang="en-GB"/>
          </a:p>
        </p:txBody>
      </p:sp>
    </p:spTree>
    <p:extLst>
      <p:ext uri="{BB962C8B-B14F-4D97-AF65-F5344CB8AC3E}">
        <p14:creationId xmlns:p14="http://schemas.microsoft.com/office/powerpoint/2010/main" val="2454067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4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954000" y="2579760"/>
            <a:ext cx="10030680" cy="1001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954000" y="2579760"/>
            <a:ext cx="10030680" cy="1001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ftr"/>
          </p:nvPr>
        </p:nvSpPr>
        <p:spPr>
          <a:xfrm>
            <a:off x="965160" y="790920"/>
            <a:ext cx="7176600" cy="230400"/>
          </a:xfrm>
          <a:prstGeom prst="rect">
            <a:avLst/>
          </a:prstGeom>
        </p:spPr>
        <p:txBody>
          <a:bodyPr lIns="0" tIns="0" rIns="0" bIns="0">
            <a:noAutofit/>
          </a:bodyPr>
          <a:lstStyle/>
          <a:p>
            <a:pPr>
              <a:lnSpc>
                <a:spcPct val="100000"/>
              </a:lnSpc>
            </a:pPr>
            <a:r>
              <a:rPr lang="en-GB" sz="1500" b="0" strike="noStrike" spc="-1">
                <a:solidFill>
                  <a:srgbClr val="B3B9B9"/>
                </a:solidFill>
                <a:latin typeface="Arial"/>
              </a:rPr>
              <a:t>PRESENTATION TITLE (ADD VIA INSERT, HEADER &amp; FOOTER)</a:t>
            </a:r>
            <a:endParaRPr lang="en-US" sz="1500" b="0" strike="noStrike" spc="-1">
              <a:latin typeface="Times New Roman"/>
            </a:endParaRPr>
          </a:p>
        </p:txBody>
      </p:sp>
      <p:sp>
        <p:nvSpPr>
          <p:cNvPr id="7" name="PlaceHolder 2"/>
          <p:cNvSpPr>
            <a:spLocks noGrp="1"/>
          </p:cNvSpPr>
          <p:nvPr>
            <p:ph type="sldNum"/>
          </p:nvPr>
        </p:nvSpPr>
        <p:spPr>
          <a:xfrm>
            <a:off x="10616400" y="790920"/>
            <a:ext cx="622440" cy="230400"/>
          </a:xfrm>
          <a:prstGeom prst="rect">
            <a:avLst/>
          </a:prstGeom>
        </p:spPr>
        <p:txBody>
          <a:bodyPr lIns="0" tIns="0" rIns="0" bIns="0">
            <a:noAutofit/>
          </a:bodyPr>
          <a:lstStyle/>
          <a:p>
            <a:pPr algn="r">
              <a:lnSpc>
                <a:spcPct val="100000"/>
              </a:lnSpc>
            </a:pPr>
            <a:fld id="{8C5CF792-EC3F-4960-8972-785816571BAA}" type="slidenum">
              <a:rPr lang="en-GB" sz="1500" b="1" strike="noStrike" spc="-1">
                <a:solidFill>
                  <a:srgbClr val="B3B9B9"/>
                </a:solidFill>
                <a:latin typeface="Arial"/>
              </a:rPr>
              <a:t>‹#›</a:t>
            </a:fld>
            <a:endParaRPr lang="en-US" sz="1500" b="0" strike="noStrike" spc="-1">
              <a:latin typeface="Times New Roman"/>
            </a:endParaRPr>
          </a:p>
        </p:txBody>
      </p:sp>
      <p:sp>
        <p:nvSpPr>
          <p:cNvPr id="2" name="PlaceHolder 3"/>
          <p:cNvSpPr>
            <a:spLocks noGrp="1"/>
          </p:cNvSpPr>
          <p:nvPr>
            <p:ph type="title"/>
          </p:nvPr>
        </p:nvSpPr>
        <p:spPr>
          <a:xfrm>
            <a:off x="954000" y="2579760"/>
            <a:ext cx="10030680" cy="2159640"/>
          </a:xfrm>
          <a:prstGeom prst="rect">
            <a:avLst/>
          </a:prstGeom>
        </p:spPr>
        <p:txBody>
          <a:bodyPr lIns="0" tIns="0" rIns="0" bIns="0">
            <a:normAutofit/>
          </a:bodyPr>
          <a:lstStyle/>
          <a:p>
            <a:pPr>
              <a:lnSpc>
                <a:spcPts val="7999"/>
              </a:lnSpc>
            </a:pPr>
            <a:r>
              <a:rPr lang="en-US" sz="7500" b="1" strike="noStrike" spc="-202">
                <a:solidFill>
                  <a:srgbClr val="203232"/>
                </a:solidFill>
                <a:latin typeface="Arial"/>
              </a:rPr>
              <a:t>Click to edit master title</a:t>
            </a:r>
            <a:endParaRPr lang="en-US" sz="7500" b="0" strike="noStrike" spc="-1">
              <a:solidFill>
                <a:srgbClr val="203232"/>
              </a:solidFill>
              <a:latin typeface="Arial"/>
            </a:endParaRPr>
          </a:p>
        </p:txBody>
      </p:sp>
      <p:sp>
        <p:nvSpPr>
          <p:cNvPr id="3" name="CustomShape 4"/>
          <p:cNvSpPr/>
          <p:nvPr/>
        </p:nvSpPr>
        <p:spPr>
          <a:xfrm>
            <a:off x="0" y="0"/>
            <a:ext cx="12191760" cy="14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pic>
        <p:nvPicPr>
          <p:cNvPr id="4" name="Picture 10"/>
          <p:cNvPicPr/>
          <p:nvPr/>
        </p:nvPicPr>
        <p:blipFill>
          <a:blip r:embed="rId15"/>
          <a:stretch/>
        </p:blipFill>
        <p:spPr>
          <a:xfrm>
            <a:off x="954000" y="5517360"/>
            <a:ext cx="2244600" cy="396720"/>
          </a:xfrm>
          <a:prstGeom prst="rect">
            <a:avLst/>
          </a:prstGeom>
          <a:ln>
            <a:noFill/>
          </a:ln>
        </p:spPr>
      </p:pic>
      <p:sp>
        <p:nvSpPr>
          <p:cNvPr id="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1" strike="noStrike" spc="-100">
                <a:solidFill>
                  <a:srgbClr val="20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00">
                <a:solidFill>
                  <a:srgbClr val="20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03232"/>
                </a:solidFill>
                <a:latin typeface="Arial"/>
              </a:rPr>
              <a:t>Third Outline Level</a:t>
            </a:r>
          </a:p>
          <a:p>
            <a:pPr marL="1728000" lvl="3" indent="-216000">
              <a:spcBef>
                <a:spcPts val="567"/>
              </a:spcBef>
              <a:buClr>
                <a:srgbClr val="000000"/>
              </a:buClr>
              <a:buSzPct val="75000"/>
              <a:buFont typeface="Symbol" charset="2"/>
              <a:buChar char=""/>
            </a:pPr>
            <a:r>
              <a:rPr lang="en-US" sz="1800" b="1" strike="noStrike" spc="-1">
                <a:solidFill>
                  <a:srgbClr val="203232"/>
                </a:solidFill>
                <a:latin typeface="Arial"/>
              </a:rPr>
              <a:t>Fourth Outline Level</a:t>
            </a:r>
          </a:p>
          <a:p>
            <a:pPr marL="2160000" lvl="4" indent="-216000">
              <a:spcBef>
                <a:spcPts val="283"/>
              </a:spcBef>
              <a:buClr>
                <a:srgbClr val="000000"/>
              </a:buClr>
              <a:buSzPct val="45000"/>
              <a:buFont typeface="Wingdings" charset="2"/>
              <a:buChar char=""/>
            </a:pPr>
            <a:r>
              <a:rPr lang="en-US" sz="2000" b="1" strike="noStrike" spc="-1">
                <a:solidFill>
                  <a:srgbClr val="203232"/>
                </a:solidFill>
                <a:latin typeface="Arial"/>
              </a:rPr>
              <a:t>Fifth Outline Level</a:t>
            </a:r>
          </a:p>
          <a:p>
            <a:pPr marL="2592000" lvl="5" indent="-216000">
              <a:spcBef>
                <a:spcPts val="283"/>
              </a:spcBef>
              <a:buClr>
                <a:srgbClr val="000000"/>
              </a:buClr>
              <a:buSzPct val="45000"/>
              <a:buFont typeface="Wingdings" charset="2"/>
              <a:buChar char=""/>
            </a:pPr>
            <a:r>
              <a:rPr lang="en-US" sz="2000" b="1" strike="noStrike" spc="-1">
                <a:solidFill>
                  <a:srgbClr val="203232"/>
                </a:solidFill>
                <a:latin typeface="Arial"/>
              </a:rPr>
              <a:t>Sixth Outline Level</a:t>
            </a:r>
          </a:p>
          <a:p>
            <a:pPr marL="3024000" lvl="6" indent="-216000">
              <a:spcBef>
                <a:spcPts val="283"/>
              </a:spcBef>
              <a:buClr>
                <a:srgbClr val="000000"/>
              </a:buClr>
              <a:buSzPct val="45000"/>
              <a:buFont typeface="Wingdings" charset="2"/>
              <a:buChar char=""/>
            </a:pPr>
            <a:r>
              <a:rPr lang="en-US" sz="2000" b="1" strike="noStrike" spc="-1">
                <a:solidFill>
                  <a:srgbClr val="203232"/>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9C5FB5"/>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954000" y="2579760"/>
            <a:ext cx="10030680" cy="2159640"/>
          </a:xfrm>
          <a:prstGeom prst="rect">
            <a:avLst/>
          </a:prstGeom>
        </p:spPr>
        <p:txBody>
          <a:bodyPr lIns="0" tIns="0" rIns="0" bIns="0">
            <a:normAutofit/>
          </a:bodyPr>
          <a:lstStyle/>
          <a:p>
            <a:pPr>
              <a:lnSpc>
                <a:spcPts val="7999"/>
              </a:lnSpc>
            </a:pPr>
            <a:r>
              <a:rPr lang="en-US" sz="7500" b="1" strike="noStrike" spc="-202">
                <a:solidFill>
                  <a:srgbClr val="FFFFFF"/>
                </a:solidFill>
                <a:latin typeface="Arial"/>
              </a:rPr>
              <a:t>Click to edit master title</a:t>
            </a:r>
            <a:endParaRPr lang="en-US" sz="7500" b="0" strike="noStrike" spc="-1">
              <a:solidFill>
                <a:srgbClr val="203232"/>
              </a:solidFill>
              <a:latin typeface="Arial"/>
            </a:endParaRPr>
          </a:p>
        </p:txBody>
      </p:sp>
      <p:sp>
        <p:nvSpPr>
          <p:cNvPr id="43" name="PlaceHolder 2"/>
          <p:cNvSpPr>
            <a:spLocks noGrp="1"/>
          </p:cNvSpPr>
          <p:nvPr>
            <p:ph type="ftr"/>
          </p:nvPr>
        </p:nvSpPr>
        <p:spPr>
          <a:xfrm>
            <a:off x="965160" y="779760"/>
            <a:ext cx="7176600" cy="230400"/>
          </a:xfrm>
          <a:prstGeom prst="rect">
            <a:avLst/>
          </a:prstGeom>
        </p:spPr>
        <p:txBody>
          <a:bodyPr lIns="0" tIns="0" rIns="0" bIns="0">
            <a:noAutofit/>
          </a:bodyPr>
          <a:lstStyle/>
          <a:p>
            <a:pPr>
              <a:lnSpc>
                <a:spcPct val="100000"/>
              </a:lnSpc>
            </a:pPr>
            <a:r>
              <a:rPr lang="en-GB" sz="1500" b="0" strike="noStrike" spc="-1">
                <a:solidFill>
                  <a:srgbClr val="FFFFFF"/>
                </a:solidFill>
                <a:latin typeface="Arial"/>
              </a:rPr>
              <a:t>PRESENTATION TITLE (ADD VIA INSERT, HEADER &amp; FOOTER)</a:t>
            </a:r>
            <a:endParaRPr lang="en-US" sz="1500" b="0" strike="noStrike" spc="-1">
              <a:latin typeface="Times New Roman"/>
            </a:endParaRPr>
          </a:p>
        </p:txBody>
      </p:sp>
      <p:sp>
        <p:nvSpPr>
          <p:cNvPr id="44" name="PlaceHolder 3"/>
          <p:cNvSpPr>
            <a:spLocks noGrp="1"/>
          </p:cNvSpPr>
          <p:nvPr>
            <p:ph type="sldNum"/>
          </p:nvPr>
        </p:nvSpPr>
        <p:spPr>
          <a:xfrm>
            <a:off x="10616400" y="779760"/>
            <a:ext cx="622440" cy="230400"/>
          </a:xfrm>
          <a:prstGeom prst="rect">
            <a:avLst/>
          </a:prstGeom>
        </p:spPr>
        <p:txBody>
          <a:bodyPr lIns="0" tIns="0" rIns="0" bIns="0">
            <a:noAutofit/>
          </a:bodyPr>
          <a:lstStyle/>
          <a:p>
            <a:pPr algn="r">
              <a:lnSpc>
                <a:spcPct val="100000"/>
              </a:lnSpc>
            </a:pPr>
            <a:fld id="{876E94C7-478D-41B1-83CB-4B08D116676D}" type="slidenum">
              <a:rPr lang="en-GB" sz="1500" b="1" strike="noStrike" spc="-1">
                <a:solidFill>
                  <a:srgbClr val="FFFFFF"/>
                </a:solidFill>
                <a:latin typeface="Arial"/>
              </a:rPr>
              <a:t>‹#›</a:t>
            </a:fld>
            <a:endParaRPr lang="en-US" sz="1500" b="0" strike="noStrike" spc="-1">
              <a:latin typeface="Times New Roman"/>
            </a:endParaRPr>
          </a:p>
        </p:txBody>
      </p:sp>
      <p:pic>
        <p:nvPicPr>
          <p:cNvPr id="45" name="Picture 7" descr="A picture containing drawing&#10;&#10;Description automatically generated"/>
          <p:cNvPicPr/>
          <p:nvPr/>
        </p:nvPicPr>
        <p:blipFill>
          <a:blip r:embed="rId14"/>
          <a:stretch/>
        </p:blipFill>
        <p:spPr>
          <a:xfrm>
            <a:off x="954000" y="5511600"/>
            <a:ext cx="2242440" cy="397440"/>
          </a:xfrm>
          <a:prstGeom prst="rect">
            <a:avLst/>
          </a:prstGeom>
          <a:ln>
            <a:noFill/>
          </a:ln>
        </p:spPr>
      </p:pic>
      <p:sp>
        <p:nvSpPr>
          <p:cNvPr id="4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1" strike="noStrike" spc="-100">
                <a:solidFill>
                  <a:srgbClr val="20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00">
                <a:solidFill>
                  <a:srgbClr val="20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03232"/>
                </a:solidFill>
                <a:latin typeface="Arial"/>
              </a:rPr>
              <a:t>Third Outline Level</a:t>
            </a:r>
          </a:p>
          <a:p>
            <a:pPr marL="1728000" lvl="3" indent="-216000">
              <a:spcBef>
                <a:spcPts val="567"/>
              </a:spcBef>
              <a:buClr>
                <a:srgbClr val="000000"/>
              </a:buClr>
              <a:buSzPct val="75000"/>
              <a:buFont typeface="Symbol" charset="2"/>
              <a:buChar char=""/>
            </a:pPr>
            <a:r>
              <a:rPr lang="en-US" sz="1800" b="1" strike="noStrike" spc="-1">
                <a:solidFill>
                  <a:srgbClr val="203232"/>
                </a:solidFill>
                <a:latin typeface="Arial"/>
              </a:rPr>
              <a:t>Fourth Outline Level</a:t>
            </a:r>
          </a:p>
          <a:p>
            <a:pPr marL="2160000" lvl="4" indent="-216000">
              <a:spcBef>
                <a:spcPts val="283"/>
              </a:spcBef>
              <a:buClr>
                <a:srgbClr val="000000"/>
              </a:buClr>
              <a:buSzPct val="45000"/>
              <a:buFont typeface="Wingdings" charset="2"/>
              <a:buChar char=""/>
            </a:pPr>
            <a:r>
              <a:rPr lang="en-US" sz="2000" b="1" strike="noStrike" spc="-1">
                <a:solidFill>
                  <a:srgbClr val="203232"/>
                </a:solidFill>
                <a:latin typeface="Arial"/>
              </a:rPr>
              <a:t>Fifth Outline Level</a:t>
            </a:r>
          </a:p>
          <a:p>
            <a:pPr marL="2592000" lvl="5" indent="-216000">
              <a:spcBef>
                <a:spcPts val="283"/>
              </a:spcBef>
              <a:buClr>
                <a:srgbClr val="000000"/>
              </a:buClr>
              <a:buSzPct val="45000"/>
              <a:buFont typeface="Wingdings" charset="2"/>
              <a:buChar char=""/>
            </a:pPr>
            <a:r>
              <a:rPr lang="en-US" sz="2000" b="1" strike="noStrike" spc="-1">
                <a:solidFill>
                  <a:srgbClr val="203232"/>
                </a:solidFill>
                <a:latin typeface="Arial"/>
              </a:rPr>
              <a:t>Sixth Outline Level</a:t>
            </a:r>
          </a:p>
          <a:p>
            <a:pPr marL="3024000" lvl="6" indent="-216000">
              <a:spcBef>
                <a:spcPts val="283"/>
              </a:spcBef>
              <a:buClr>
                <a:srgbClr val="000000"/>
              </a:buClr>
              <a:buSzPct val="45000"/>
              <a:buFont typeface="Wingdings" charset="2"/>
              <a:buChar char=""/>
            </a:pPr>
            <a:r>
              <a:rPr lang="en-US" sz="2000" b="1" strike="noStrike" spc="-1">
                <a:solidFill>
                  <a:srgbClr val="203232"/>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5.png"/><Relationship Id="rId17" Type="http://schemas.openxmlformats.org/officeDocument/2006/relationships/image" Target="../media/image7.png"/><Relationship Id="rId2" Type="http://schemas.openxmlformats.org/officeDocument/2006/relationships/image" Target="../media/image3.png"/><Relationship Id="rId16" Type="http://schemas.openxmlformats.org/officeDocument/2006/relationships/customXml" Target="../ink/ink8.xml"/><Relationship Id="rId1" Type="http://schemas.openxmlformats.org/officeDocument/2006/relationships/slideLayout" Target="../slideLayouts/slideLayout13.xml"/><Relationship Id="rId6" Type="http://schemas.openxmlformats.org/officeDocument/2006/relationships/image" Target="../media/image15.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4.png"/><Relationship Id="rId9" Type="http://schemas.openxmlformats.org/officeDocument/2006/relationships/customXml" Target="../ink/ink4.xml"/><Relationship Id="rId14" Type="http://schemas.openxmlformats.org/officeDocument/2006/relationships/customXml" Target="../ink/ink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952920" y="699840"/>
            <a:ext cx="10273680" cy="532800"/>
          </a:xfrm>
          <a:prstGeom prst="rect">
            <a:avLst/>
          </a:prstGeom>
          <a:noFill/>
          <a:ln>
            <a:noFill/>
          </a:ln>
        </p:spPr>
        <p:txBody>
          <a:bodyPr lIns="0" tIns="0" rIns="0" bIns="0">
            <a:noAutofit/>
          </a:bodyPr>
          <a:lstStyle/>
          <a:p>
            <a:pPr>
              <a:lnSpc>
                <a:spcPts val="2880"/>
              </a:lnSpc>
              <a:spcAft>
                <a:spcPts val="992"/>
              </a:spcAft>
              <a:tabLst>
                <a:tab pos="0" algn="l"/>
              </a:tabLst>
            </a:pPr>
            <a:r>
              <a:rPr lang="en-GB" sz="3600" b="1" strike="noStrike" spc="-100" dirty="0">
                <a:solidFill>
                  <a:srgbClr val="203232"/>
                </a:solidFill>
                <a:latin typeface="Arial"/>
              </a:rPr>
              <a:t>Instructions for the Data Analysis Demos</a:t>
            </a:r>
            <a:endParaRPr lang="en-US" sz="3600" b="0" strike="noStrike" spc="-1" dirty="0">
              <a:latin typeface="Arial"/>
            </a:endParaRPr>
          </a:p>
        </p:txBody>
      </p:sp>
      <p:sp>
        <p:nvSpPr>
          <p:cNvPr id="90" name="TextShape 2"/>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40A779B9-9E74-4ED6-8212-44F5020DA2CD}" type="slidenum">
              <a:rPr lang="en-GB" sz="1500" b="1" strike="noStrike" spc="-1">
                <a:solidFill>
                  <a:srgbClr val="B3B9B9"/>
                </a:solidFill>
                <a:latin typeface="Arial"/>
              </a:rPr>
              <a:t>1</a:t>
            </a:fld>
            <a:endParaRPr lang="en-US" sz="1500" b="0" strike="noStrike" spc="-1">
              <a:latin typeface="Times New Roman"/>
            </a:endParaRPr>
          </a:p>
        </p:txBody>
      </p:sp>
      <p:sp>
        <p:nvSpPr>
          <p:cNvPr id="91" name="CustomShape 3"/>
          <p:cNvSpPr/>
          <p:nvPr/>
        </p:nvSpPr>
        <p:spPr>
          <a:xfrm>
            <a:off x="617400" y="1113120"/>
            <a:ext cx="10889280" cy="418430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400" b="0" strike="noStrike" spc="-1" dirty="0">
                <a:solidFill>
                  <a:srgbClr val="203232"/>
                </a:solidFill>
                <a:latin typeface="Arial"/>
              </a:rPr>
              <a:t>You have 3 minutes to present – load your slides into PowerPoint (or whatever program you use), put it into “slide show” mode so the slides are full-screen (without the toolbar, etc.), and be ready to share your screen when your group is called. </a:t>
            </a:r>
            <a:r>
              <a:rPr lang="en-GB" sz="1400" b="1" strike="noStrike" spc="-1" dirty="0">
                <a:solidFill>
                  <a:srgbClr val="203232"/>
                </a:solidFill>
                <a:latin typeface="Arial"/>
              </a:rPr>
              <a:t>Practice first!</a:t>
            </a:r>
            <a:r>
              <a:rPr lang="en-GB" sz="1400" b="0" strike="noStrike" spc="-1" dirty="0">
                <a:solidFill>
                  <a:srgbClr val="203232"/>
                </a:solidFill>
                <a:latin typeface="Arial"/>
              </a:rPr>
              <a:t> There are five people in your group: hold a short Zoom session to practice sharing in </a:t>
            </a:r>
            <a:r>
              <a:rPr lang="en-GB" sz="1400" b="0" i="1" strike="noStrike" spc="-1" dirty="0">
                <a:solidFill>
                  <a:srgbClr val="203232"/>
                </a:solidFill>
                <a:latin typeface="Arial"/>
              </a:rPr>
              <a:t>full-screen presentation mode. </a:t>
            </a:r>
            <a:r>
              <a:rPr lang="en-GB" sz="1400" b="0" strike="noStrike" spc="-1" dirty="0">
                <a:solidFill>
                  <a:srgbClr val="203232"/>
                </a:solidFill>
                <a:latin typeface="Arial"/>
              </a:rPr>
              <a:t>We can only offer you one opportunity to present so make the most of it.</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GB" sz="1400" b="0" strike="noStrike" spc="-1" dirty="0">
                <a:solidFill>
                  <a:srgbClr val="203232"/>
                </a:solidFill>
                <a:latin typeface="Arial"/>
              </a:rPr>
              <a:t>The next few slides give you all the alternatives for how to present your Data Analysis for swift feedback. Select only the slides that fit your RQ. Before presenting DELETE all slides and text (and instructions) that you do not use (including this slide).  You can then enlarge your selection, so it is clearly visible on the slide.</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GB" sz="1400" b="0" strike="noStrike" spc="-1" dirty="0">
                <a:solidFill>
                  <a:srgbClr val="203232"/>
                </a:solidFill>
                <a:latin typeface="Arial"/>
              </a:rPr>
              <a:t>Appointment slots will appear on Canvas soon (calendar) and will take place on Monday during your usual tutorial slots.  Sign up early.  When space runs out, we cannot issue any further  slots.  If you do not turn up at the start of your slot you will </a:t>
            </a:r>
            <a:r>
              <a:rPr lang="en-GB" sz="1400" b="0" i="1" strike="noStrike" spc="-1" dirty="0">
                <a:solidFill>
                  <a:srgbClr val="203232"/>
                </a:solidFill>
                <a:latin typeface="Arial"/>
              </a:rPr>
              <a:t>not</a:t>
            </a:r>
            <a:r>
              <a:rPr lang="en-GB" sz="1400" b="0" strike="noStrike" spc="-1" dirty="0">
                <a:solidFill>
                  <a:srgbClr val="203232"/>
                </a:solidFill>
                <a:latin typeface="Arial"/>
              </a:rPr>
              <a:t> be given another opportunity. All the group members should attend but select one person to present. DO NOT SIGN UP unless you can attend. You will not be graded on this presentation but if you do not attend your booked space, your group will have 5 points deducted from the Data Analysis assignment.</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GB" sz="1400" b="0" i="1" strike="noStrike" spc="-1" dirty="0">
                <a:solidFill>
                  <a:srgbClr val="203232"/>
                </a:solidFill>
                <a:latin typeface="Arial"/>
              </a:rPr>
              <a:t>At this point we assume you are using your allocated datasets.  We are not going to check during the presentation, but your assignment will not be graded if the dataset you use in the analysis has not been allocated to your group.</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GB" sz="1400" b="0" strike="noStrike" spc="-1" dirty="0">
                <a:solidFill>
                  <a:srgbClr val="203232"/>
                </a:solidFill>
                <a:latin typeface="Arial"/>
              </a:rPr>
              <a:t>We look forward to giving you feedback.  If your group is not presenting, still attend the tutorial as the feedback will help you too.</a:t>
            </a:r>
            <a:endParaRPr lang="en-US" sz="1400" b="0" strike="noStrike" spc="-1" dirty="0">
              <a:latin typeface="Arial"/>
            </a:endParaRPr>
          </a:p>
        </p:txBody>
      </p:sp>
      <p:sp>
        <p:nvSpPr>
          <p:cNvPr id="92" name="CustomShape 4"/>
          <p:cNvSpPr/>
          <p:nvPr/>
        </p:nvSpPr>
        <p:spPr>
          <a:xfrm>
            <a:off x="4025880" y="5006160"/>
            <a:ext cx="669996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51078-2006-2E40-AF72-55CCEEE6A460}"/>
              </a:ext>
            </a:extLst>
          </p:cNvPr>
          <p:cNvSpPr>
            <a:spLocks noGrp="1"/>
          </p:cNvSpPr>
          <p:nvPr>
            <p:ph type="title"/>
          </p:nvPr>
        </p:nvSpPr>
        <p:spPr>
          <a:xfrm>
            <a:off x="1208160" y="395003"/>
            <a:ext cx="10030680" cy="2159640"/>
          </a:xfrm>
        </p:spPr>
        <p:txBody>
          <a:bodyPr>
            <a:normAutofit/>
          </a:bodyPr>
          <a:lstStyle/>
          <a:p>
            <a:r>
              <a:rPr lang="en-US" sz="2700" dirty="0"/>
              <a:t>How your RQ + distribution of data (Histogram) leads to a statistical test. Visualization requirements highlighted in yellow</a:t>
            </a:r>
            <a:r>
              <a:rPr lang="en-US" dirty="0"/>
              <a:t>.</a:t>
            </a:r>
          </a:p>
        </p:txBody>
      </p:sp>
      <p:pic>
        <p:nvPicPr>
          <p:cNvPr id="9" name="Content Placeholder 8">
            <a:extLst>
              <a:ext uri="{FF2B5EF4-FFF2-40B4-BE49-F238E27FC236}">
                <a16:creationId xmlns:a16="http://schemas.microsoft.com/office/drawing/2014/main" id="{1D590E03-8ECA-5BE6-CB34-C7AF162BF6B6}"/>
              </a:ext>
            </a:extLst>
          </p:cNvPr>
          <p:cNvPicPr>
            <a:picLocks noGrp="1" noChangeAspect="1"/>
          </p:cNvPicPr>
          <p:nvPr>
            <p:ph idx="1"/>
          </p:nvPr>
        </p:nvPicPr>
        <p:blipFill>
          <a:blip r:embed="rId2"/>
          <a:stretch>
            <a:fillRect/>
          </a:stretch>
        </p:blipFill>
        <p:spPr>
          <a:xfrm>
            <a:off x="2078182" y="1703508"/>
            <a:ext cx="8035636" cy="3744829"/>
          </a:xfrm>
        </p:spPr>
      </p:pic>
      <p:sp>
        <p:nvSpPr>
          <p:cNvPr id="10" name="TextBox 9">
            <a:extLst>
              <a:ext uri="{FF2B5EF4-FFF2-40B4-BE49-F238E27FC236}">
                <a16:creationId xmlns:a16="http://schemas.microsoft.com/office/drawing/2014/main" id="{67B8FAFF-9EFC-82FC-C196-779A7136586A}"/>
              </a:ext>
            </a:extLst>
          </p:cNvPr>
          <p:cNvSpPr txBox="1"/>
          <p:nvPr/>
        </p:nvSpPr>
        <p:spPr>
          <a:xfrm>
            <a:off x="3479470" y="5852160"/>
            <a:ext cx="657996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Figure: Decision tree – how Research Questions relate to Visualizations and Statistical Test.</a:t>
            </a:r>
          </a:p>
        </p:txBody>
      </p:sp>
      <p:sp>
        <p:nvSpPr>
          <p:cNvPr id="11" name="TextBox 10">
            <a:extLst>
              <a:ext uri="{FF2B5EF4-FFF2-40B4-BE49-F238E27FC236}">
                <a16:creationId xmlns:a16="http://schemas.microsoft.com/office/drawing/2014/main" id="{0EC63721-1431-2325-B04C-2CC649E44C04}"/>
              </a:ext>
            </a:extLst>
          </p:cNvPr>
          <p:cNvSpPr txBox="1"/>
          <p:nvPr/>
        </p:nvSpPr>
        <p:spPr>
          <a:xfrm>
            <a:off x="2698865" y="2119746"/>
            <a:ext cx="188560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Histogram &amp; Scatterplots</a:t>
            </a:r>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3924CA5D-07A4-AA61-3FAE-BB5F24476ED6}"/>
                  </a:ext>
                </a:extLst>
              </p14:cNvPr>
              <p14:cNvContentPartPr/>
              <p14:nvPr/>
            </p14:nvContentPartPr>
            <p14:xfrm>
              <a:off x="2855862" y="2301478"/>
              <a:ext cx="7620" cy="7620"/>
            </p14:xfrm>
          </p:contentPart>
        </mc:Choice>
        <mc:Fallback xmlns="">
          <p:pic>
            <p:nvPicPr>
              <p:cNvPr id="12" name="Ink 11">
                <a:extLst>
                  <a:ext uri="{FF2B5EF4-FFF2-40B4-BE49-F238E27FC236}">
                    <a16:creationId xmlns:a16="http://schemas.microsoft.com/office/drawing/2014/main" id="{3924CA5D-07A4-AA61-3FAE-BB5F24476ED6}"/>
                  </a:ext>
                </a:extLst>
              </p:cNvPr>
              <p:cNvPicPr/>
              <p:nvPr/>
            </p:nvPicPr>
            <p:blipFill>
              <a:blip r:embed="rId4"/>
              <a:stretch>
                <a:fillRect/>
              </a:stretch>
            </p:blipFill>
            <p:spPr>
              <a:xfrm>
                <a:off x="1712862" y="15478"/>
                <a:ext cx="2286000" cy="4572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42B4E2DA-3545-4F26-910D-A1F1FE72A47D}"/>
                  </a:ext>
                </a:extLst>
              </p14:cNvPr>
              <p14:cNvContentPartPr/>
              <p14:nvPr/>
            </p14:nvContentPartPr>
            <p14:xfrm>
              <a:off x="2855863" y="2231290"/>
              <a:ext cx="822540" cy="106054"/>
            </p14:xfrm>
          </p:contentPart>
        </mc:Choice>
        <mc:Fallback xmlns="">
          <p:pic>
            <p:nvPicPr>
              <p:cNvPr id="13" name="Ink 12">
                <a:extLst>
                  <a:ext uri="{FF2B5EF4-FFF2-40B4-BE49-F238E27FC236}">
                    <a16:creationId xmlns:a16="http://schemas.microsoft.com/office/drawing/2014/main" id="{42B4E2DA-3545-4F26-910D-A1F1FE72A47D}"/>
                  </a:ext>
                </a:extLst>
              </p:cNvPr>
              <p:cNvPicPr/>
              <p:nvPr/>
            </p:nvPicPr>
            <p:blipFill>
              <a:blip r:embed="rId6"/>
              <a:stretch>
                <a:fillRect/>
              </a:stretch>
            </p:blipFill>
            <p:spPr>
              <a:xfrm>
                <a:off x="2801891" y="2123803"/>
                <a:ext cx="930125" cy="32067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C28B2B8B-32E6-E1DC-2824-43836CE9592D}"/>
                  </a:ext>
                </a:extLst>
              </p14:cNvPr>
              <p14:cNvContentPartPr/>
              <p14:nvPr/>
            </p14:nvContentPartPr>
            <p14:xfrm>
              <a:off x="2827288" y="2415047"/>
              <a:ext cx="912316" cy="39245"/>
            </p14:xfrm>
          </p:contentPart>
        </mc:Choice>
        <mc:Fallback xmlns="">
          <p:pic>
            <p:nvPicPr>
              <p:cNvPr id="14" name="Ink 13">
                <a:extLst>
                  <a:ext uri="{FF2B5EF4-FFF2-40B4-BE49-F238E27FC236}">
                    <a16:creationId xmlns:a16="http://schemas.microsoft.com/office/drawing/2014/main" id="{C28B2B8B-32E6-E1DC-2824-43836CE9592D}"/>
                  </a:ext>
                </a:extLst>
              </p:cNvPr>
              <p:cNvPicPr/>
              <p:nvPr/>
            </p:nvPicPr>
            <p:blipFill>
              <a:blip r:embed="rId8"/>
              <a:stretch>
                <a:fillRect/>
              </a:stretch>
            </p:blipFill>
            <p:spPr>
              <a:xfrm>
                <a:off x="2773305" y="2308015"/>
                <a:ext cx="1019923" cy="252952"/>
              </a:xfrm>
              <a:prstGeom prst="rect">
                <a:avLst/>
              </a:prstGeom>
            </p:spPr>
          </p:pic>
        </mc:Fallback>
      </mc:AlternateContent>
      <p:sp>
        <p:nvSpPr>
          <p:cNvPr id="15" name="TextBox 14">
            <a:extLst>
              <a:ext uri="{FF2B5EF4-FFF2-40B4-BE49-F238E27FC236}">
                <a16:creationId xmlns:a16="http://schemas.microsoft.com/office/drawing/2014/main" id="{5B0C8B1B-7E1B-7A4E-48E5-1AC79152D134}"/>
              </a:ext>
            </a:extLst>
          </p:cNvPr>
          <p:cNvSpPr txBox="1"/>
          <p:nvPr/>
        </p:nvSpPr>
        <p:spPr>
          <a:xfrm>
            <a:off x="2942697" y="3249126"/>
            <a:ext cx="128362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Histogram and Boxplots</a:t>
            </a:r>
          </a:p>
        </p:txBody>
      </p:sp>
      <p:sp>
        <p:nvSpPr>
          <p:cNvPr id="18" name="TextBox 17">
            <a:extLst>
              <a:ext uri="{FF2B5EF4-FFF2-40B4-BE49-F238E27FC236}">
                <a16:creationId xmlns:a16="http://schemas.microsoft.com/office/drawing/2014/main" id="{9FF5E8DC-C47C-03F2-66AD-3721C5D6A78C}"/>
              </a:ext>
            </a:extLst>
          </p:cNvPr>
          <p:cNvSpPr txBox="1"/>
          <p:nvPr/>
        </p:nvSpPr>
        <p:spPr>
          <a:xfrm>
            <a:off x="3343620" y="4850346"/>
            <a:ext cx="136640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Stacked bar chart (no histogram)</a:t>
            </a:r>
          </a:p>
        </p:txBody>
      </p:sp>
      <mc:AlternateContent xmlns:mc="http://schemas.openxmlformats.org/markup-compatibility/2006" xmlns:p14="http://schemas.microsoft.com/office/powerpoint/2010/main">
        <mc:Choice Requires="p14">
          <p:contentPart p14:bwMode="auto" r:id="rId9">
            <p14:nvContentPartPr>
              <p14:cNvPr id="23" name="Ink 22">
                <a:extLst>
                  <a:ext uri="{FF2B5EF4-FFF2-40B4-BE49-F238E27FC236}">
                    <a16:creationId xmlns:a16="http://schemas.microsoft.com/office/drawing/2014/main" id="{8E710C2C-67A8-8083-7A21-4B4E128F5D61}"/>
                  </a:ext>
                </a:extLst>
              </p14:cNvPr>
              <p14:cNvContentPartPr/>
              <p14:nvPr/>
            </p14:nvContentPartPr>
            <p14:xfrm>
              <a:off x="3343620" y="4971248"/>
              <a:ext cx="836960" cy="117475"/>
            </p14:xfrm>
          </p:contentPart>
        </mc:Choice>
        <mc:Fallback xmlns="">
          <p:pic>
            <p:nvPicPr>
              <p:cNvPr id="23" name="Ink 22">
                <a:extLst>
                  <a:ext uri="{FF2B5EF4-FFF2-40B4-BE49-F238E27FC236}">
                    <a16:creationId xmlns:a16="http://schemas.microsoft.com/office/drawing/2014/main" id="{8E710C2C-67A8-8083-7A21-4B4E128F5D61}"/>
                  </a:ext>
                </a:extLst>
              </p:cNvPr>
              <p:cNvPicPr/>
              <p:nvPr/>
            </p:nvPicPr>
            <p:blipFill>
              <a:blip r:embed="rId10"/>
              <a:stretch>
                <a:fillRect/>
              </a:stretch>
            </p:blipFill>
            <p:spPr>
              <a:xfrm>
                <a:off x="3289646" y="4863473"/>
                <a:ext cx="944549" cy="33266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 name="Ink 23">
                <a:extLst>
                  <a:ext uri="{FF2B5EF4-FFF2-40B4-BE49-F238E27FC236}">
                    <a16:creationId xmlns:a16="http://schemas.microsoft.com/office/drawing/2014/main" id="{9D5AB4C3-0CDD-8D40-FE3C-0D26691C3E41}"/>
                  </a:ext>
                </a:extLst>
              </p14:cNvPr>
              <p14:cNvContentPartPr/>
              <p14:nvPr/>
            </p14:nvContentPartPr>
            <p14:xfrm>
              <a:off x="3495097" y="5326544"/>
              <a:ext cx="366611" cy="145562"/>
            </p14:xfrm>
          </p:contentPart>
        </mc:Choice>
        <mc:Fallback xmlns="">
          <p:pic>
            <p:nvPicPr>
              <p:cNvPr id="24" name="Ink 23">
                <a:extLst>
                  <a:ext uri="{FF2B5EF4-FFF2-40B4-BE49-F238E27FC236}">
                    <a16:creationId xmlns:a16="http://schemas.microsoft.com/office/drawing/2014/main" id="{9D5AB4C3-0CDD-8D40-FE3C-0D26691C3E41}"/>
                  </a:ext>
                </a:extLst>
              </p:cNvPr>
              <p:cNvPicPr/>
              <p:nvPr/>
            </p:nvPicPr>
            <p:blipFill>
              <a:blip r:embed="rId12"/>
              <a:stretch>
                <a:fillRect/>
              </a:stretch>
            </p:blipFill>
            <p:spPr>
              <a:xfrm>
                <a:off x="3441131" y="5218720"/>
                <a:ext cx="474184" cy="36085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5" name="Ink 24">
                <a:extLst>
                  <a:ext uri="{FF2B5EF4-FFF2-40B4-BE49-F238E27FC236}">
                    <a16:creationId xmlns:a16="http://schemas.microsoft.com/office/drawing/2014/main" id="{2D295DB2-15F6-8261-D98C-9BB0D8E48C45}"/>
                  </a:ext>
                </a:extLst>
              </p14:cNvPr>
              <p14:cNvContentPartPr/>
              <p14:nvPr/>
            </p14:nvContentPartPr>
            <p14:xfrm>
              <a:off x="2836812" y="3568303"/>
              <a:ext cx="7620" cy="7620"/>
            </p14:xfrm>
          </p:contentPart>
        </mc:Choice>
        <mc:Fallback xmlns="">
          <p:pic>
            <p:nvPicPr>
              <p:cNvPr id="25" name="Ink 24">
                <a:extLst>
                  <a:ext uri="{FF2B5EF4-FFF2-40B4-BE49-F238E27FC236}">
                    <a16:creationId xmlns:a16="http://schemas.microsoft.com/office/drawing/2014/main" id="{2D295DB2-15F6-8261-D98C-9BB0D8E48C45}"/>
                  </a:ext>
                </a:extLst>
              </p:cNvPr>
              <p:cNvPicPr/>
              <p:nvPr/>
            </p:nvPicPr>
            <p:blipFill>
              <a:blip r:embed="rId4"/>
              <a:stretch>
                <a:fillRect/>
              </a:stretch>
            </p:blipFill>
            <p:spPr>
              <a:xfrm>
                <a:off x="1693812" y="1282303"/>
                <a:ext cx="2286000" cy="4572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6" name="Ink 25">
                <a:extLst>
                  <a:ext uri="{FF2B5EF4-FFF2-40B4-BE49-F238E27FC236}">
                    <a16:creationId xmlns:a16="http://schemas.microsoft.com/office/drawing/2014/main" id="{BF419222-61F1-A278-036B-6186A7DBD041}"/>
                  </a:ext>
                </a:extLst>
              </p14:cNvPr>
              <p14:cNvContentPartPr/>
              <p14:nvPr/>
            </p14:nvContentPartPr>
            <p14:xfrm>
              <a:off x="2942697" y="3323665"/>
              <a:ext cx="997984" cy="334667"/>
            </p14:xfrm>
          </p:contentPart>
        </mc:Choice>
        <mc:Fallback xmlns="">
          <p:pic>
            <p:nvPicPr>
              <p:cNvPr id="26" name="Ink 25">
                <a:extLst>
                  <a:ext uri="{FF2B5EF4-FFF2-40B4-BE49-F238E27FC236}">
                    <a16:creationId xmlns:a16="http://schemas.microsoft.com/office/drawing/2014/main" id="{BF419222-61F1-A278-036B-6186A7DBD041}"/>
                  </a:ext>
                </a:extLst>
              </p:cNvPr>
              <p:cNvPicPr/>
              <p:nvPr/>
            </p:nvPicPr>
            <p:blipFill>
              <a:blip r:embed="rId15"/>
              <a:stretch>
                <a:fillRect/>
              </a:stretch>
            </p:blipFill>
            <p:spPr>
              <a:xfrm>
                <a:off x="2888713" y="3215708"/>
                <a:ext cx="1105592" cy="550221"/>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58E89214-72D4-68F8-89D3-DB2438E58609}"/>
                  </a:ext>
                </a:extLst>
              </p14:cNvPr>
              <p14:cNvContentPartPr/>
              <p14:nvPr/>
            </p14:nvContentPartPr>
            <p14:xfrm>
              <a:off x="3495097" y="6237656"/>
              <a:ext cx="1265620" cy="97352"/>
            </p14:xfrm>
          </p:contentPart>
        </mc:Choice>
        <mc:Fallback xmlns="">
          <p:pic>
            <p:nvPicPr>
              <p:cNvPr id="28" name="Ink 27">
                <a:extLst>
                  <a:ext uri="{FF2B5EF4-FFF2-40B4-BE49-F238E27FC236}">
                    <a16:creationId xmlns:a16="http://schemas.microsoft.com/office/drawing/2014/main" id="{58E89214-72D4-68F8-89D3-DB2438E58609}"/>
                  </a:ext>
                </a:extLst>
              </p:cNvPr>
              <p:cNvPicPr/>
              <p:nvPr/>
            </p:nvPicPr>
            <p:blipFill>
              <a:blip r:embed="rId17"/>
              <a:stretch>
                <a:fillRect/>
              </a:stretch>
            </p:blipFill>
            <p:spPr>
              <a:xfrm>
                <a:off x="3441118" y="6130282"/>
                <a:ext cx="1373217" cy="311741"/>
              </a:xfrm>
              <a:prstGeom prst="rect">
                <a:avLst/>
              </a:prstGeom>
            </p:spPr>
          </p:pic>
        </mc:Fallback>
      </mc:AlternateContent>
    </p:spTree>
    <p:extLst>
      <p:ext uri="{BB962C8B-B14F-4D97-AF65-F5344CB8AC3E}">
        <p14:creationId xmlns:p14="http://schemas.microsoft.com/office/powerpoint/2010/main" val="889904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93" name="TextShape 1"/>
          <p:cNvSpPr txBox="1"/>
          <p:nvPr/>
        </p:nvSpPr>
        <p:spPr>
          <a:xfrm>
            <a:off x="954000" y="2579760"/>
            <a:ext cx="10030680" cy="2159640"/>
          </a:xfrm>
          <a:prstGeom prst="rect">
            <a:avLst/>
          </a:prstGeom>
          <a:noFill/>
          <a:ln>
            <a:noFill/>
          </a:ln>
        </p:spPr>
        <p:txBody>
          <a:bodyPr lIns="0" tIns="0" rIns="0" bIns="0">
            <a:normAutofit fontScale="25000" lnSpcReduction="20000"/>
          </a:bodyPr>
          <a:lstStyle/>
          <a:p>
            <a:pPr>
              <a:lnSpc>
                <a:spcPts val="7999"/>
              </a:lnSpc>
            </a:pPr>
            <a:r>
              <a:rPr lang="en-US" sz="7500" b="1" strike="noStrike" spc="-202" dirty="0">
                <a:solidFill>
                  <a:srgbClr val="FFFFFF"/>
                </a:solidFill>
                <a:latin typeface="Arial"/>
              </a:rPr>
              <a:t>Data Analysis  –  Analyzing dataset DS261 car resale prices, with the Pairwise </a:t>
            </a:r>
            <a:r>
              <a:rPr lang="en-US" sz="7500" b="1" spc="-202" dirty="0">
                <a:solidFill>
                  <a:srgbClr val="FFFFFF"/>
                </a:solidFill>
                <a:latin typeface="Arial"/>
              </a:rPr>
              <a:t>W</a:t>
            </a:r>
            <a:r>
              <a:rPr lang="en-US" sz="7500" b="1" strike="noStrike" spc="-202" dirty="0">
                <a:solidFill>
                  <a:srgbClr val="FFFFFF"/>
                </a:solidFill>
                <a:latin typeface="Arial"/>
              </a:rPr>
              <a:t>ilcoxon test to find if there is  a difference in the mean resale price of cars between different  fuel types?</a:t>
            </a:r>
            <a:br>
              <a:rPr lang="en-US" sz="7500" b="1" strike="noStrike" spc="-202" dirty="0">
                <a:solidFill>
                  <a:srgbClr val="FFFFFF"/>
                </a:solidFill>
                <a:latin typeface="Arial"/>
              </a:rPr>
            </a:br>
            <a:br>
              <a:rPr dirty="0"/>
            </a:br>
            <a:r>
              <a:rPr lang="en-GB" dirty="0"/>
              <a:t>car </a:t>
            </a:r>
            <a:r>
              <a:rPr lang="en-US" sz="4000" b="1" strike="noStrike" spc="-202" dirty="0">
                <a:solidFill>
                  <a:srgbClr val="FFFFFF"/>
                </a:solidFill>
                <a:latin typeface="Arial"/>
              </a:rPr>
              <a:t>Tutorial Presentation for Feedback</a:t>
            </a:r>
            <a:br>
              <a:rPr dirty="0"/>
            </a:br>
            <a:r>
              <a:rPr lang="en-US" sz="2200" b="1" strike="noStrike" spc="-202" dirty="0">
                <a:solidFill>
                  <a:srgbClr val="FFFFFF"/>
                </a:solidFill>
                <a:latin typeface="Arial"/>
              </a:rPr>
              <a:t>Date: </a:t>
            </a:r>
            <a:br>
              <a:rPr dirty="0"/>
            </a:br>
            <a:endParaRPr lang="en-US" sz="2200" b="0" strike="noStrike" spc="-1" dirty="0">
              <a:solidFill>
                <a:srgbClr val="203232"/>
              </a:solidFill>
              <a:latin typeface="Arial"/>
            </a:endParaRPr>
          </a:p>
        </p:txBody>
      </p:sp>
      <p:sp>
        <p:nvSpPr>
          <p:cNvPr id="94" name="TextShape 2"/>
          <p:cNvSpPr txBox="1"/>
          <p:nvPr/>
        </p:nvSpPr>
        <p:spPr>
          <a:xfrm>
            <a:off x="954000" y="1890000"/>
            <a:ext cx="10030680" cy="359640"/>
          </a:xfrm>
          <a:prstGeom prst="rect">
            <a:avLst/>
          </a:prstGeom>
          <a:noFill/>
          <a:ln>
            <a:noFill/>
          </a:ln>
        </p:spPr>
        <p:txBody>
          <a:bodyPr lIns="0" tIns="0" rIns="0" bIns="0">
            <a:noAutofit/>
          </a:bodyPr>
          <a:lstStyle/>
          <a:p>
            <a:pPr>
              <a:lnSpc>
                <a:spcPts val="2880"/>
              </a:lnSpc>
              <a:spcAft>
                <a:spcPts val="992"/>
              </a:spcAft>
              <a:tabLst>
                <a:tab pos="0" algn="l"/>
              </a:tabLst>
            </a:pPr>
            <a:r>
              <a:rPr lang="en-US" sz="2000" b="1" strike="noStrike" spc="-100" dirty="0">
                <a:solidFill>
                  <a:srgbClr val="FFFFFF"/>
                </a:solidFill>
                <a:latin typeface="Arial"/>
              </a:rPr>
              <a:t>Group Id:     A035                                                      Name of Student Presenting:</a:t>
            </a:r>
            <a:endParaRPr lang="en-US" sz="2000" b="0" strike="noStrike" spc="-1" dirty="0">
              <a:latin typeface="Arial"/>
            </a:endParaRPr>
          </a:p>
        </p:txBody>
      </p:sp>
      <p:sp>
        <p:nvSpPr>
          <p:cNvPr id="95" name="TextShape 3"/>
          <p:cNvSpPr txBox="1"/>
          <p:nvPr/>
        </p:nvSpPr>
        <p:spPr>
          <a:xfrm>
            <a:off x="965160" y="274320"/>
            <a:ext cx="7372595" cy="735840"/>
          </a:xfrm>
          <a:prstGeom prst="rect">
            <a:avLst/>
          </a:prstGeom>
          <a:noFill/>
          <a:ln>
            <a:noFill/>
          </a:ln>
        </p:spPr>
        <p:txBody>
          <a:bodyPr lIns="0" tIns="0" rIns="0" bIns="0">
            <a:noAutofit/>
          </a:bodyPr>
          <a:lstStyle/>
          <a:p>
            <a:pPr>
              <a:lnSpc>
                <a:spcPct val="100000"/>
              </a:lnSpc>
            </a:pPr>
            <a:r>
              <a:rPr lang="en-GB" sz="1500" b="0" strike="noStrike" spc="-1" dirty="0">
                <a:solidFill>
                  <a:srgbClr val="FFFFFF"/>
                </a:solidFill>
                <a:latin typeface="Arial"/>
              </a:rPr>
              <a:t>7COM1079-2022  Student Group No:  AS035                  Names of Student Attendees:</a:t>
            </a:r>
            <a:endParaRPr lang="en-US" sz="1500" b="0" strike="noStrike" spc="-1" dirty="0">
              <a:latin typeface="Times New Roman"/>
            </a:endParaRPr>
          </a:p>
        </p:txBody>
      </p:sp>
      <p:sp>
        <p:nvSpPr>
          <p:cNvPr id="96" name="TextShape 4"/>
          <p:cNvSpPr txBox="1"/>
          <p:nvPr/>
        </p:nvSpPr>
        <p:spPr>
          <a:xfrm>
            <a:off x="11226840" y="274320"/>
            <a:ext cx="622440" cy="230400"/>
          </a:xfrm>
          <a:prstGeom prst="rect">
            <a:avLst/>
          </a:prstGeom>
          <a:noFill/>
          <a:ln>
            <a:noFill/>
          </a:ln>
        </p:spPr>
        <p:txBody>
          <a:bodyPr lIns="0" tIns="0" rIns="0" bIns="0">
            <a:noAutofit/>
          </a:bodyPr>
          <a:lstStyle/>
          <a:p>
            <a:pPr algn="r">
              <a:lnSpc>
                <a:spcPct val="100000"/>
              </a:lnSpc>
            </a:pPr>
            <a:fld id="{39862FD3-A2AB-4AF5-B4D3-06BF4857842D}" type="slidenum">
              <a:rPr lang="en-GB" sz="1500" b="1" strike="noStrike" spc="-1">
                <a:solidFill>
                  <a:srgbClr val="FFFFFF"/>
                </a:solidFill>
                <a:latin typeface="Arial"/>
              </a:rPr>
              <a:t>3</a:t>
            </a:fld>
            <a:endParaRPr lang="en-US" sz="1500" b="0" strike="noStrike" spc="-1" dirty="0">
              <a:latin typeface="Times New Roman"/>
            </a:endParaRPr>
          </a:p>
        </p:txBody>
      </p:sp>
      <p:sp>
        <p:nvSpPr>
          <p:cNvPr id="2" name="TextBox 1">
            <a:extLst>
              <a:ext uri="{FF2B5EF4-FFF2-40B4-BE49-F238E27FC236}">
                <a16:creationId xmlns:a16="http://schemas.microsoft.com/office/drawing/2014/main" id="{7EDE9885-2388-7530-F2CE-DD4E752588CA}"/>
              </a:ext>
            </a:extLst>
          </p:cNvPr>
          <p:cNvSpPr txBox="1"/>
          <p:nvPr/>
        </p:nvSpPr>
        <p:spPr>
          <a:xfrm>
            <a:off x="8273751" y="198708"/>
            <a:ext cx="3264309" cy="1477328"/>
          </a:xfrm>
          <a:prstGeom prst="rect">
            <a:avLst/>
          </a:prstGeom>
          <a:noFill/>
        </p:spPr>
        <p:txBody>
          <a:bodyPr wrap="square" rtlCol="0">
            <a:spAutoFit/>
          </a:bodyPr>
          <a:lstStyle/>
          <a:p>
            <a:r>
              <a:rPr lang="en-GB" b="0" i="0" dirty="0" err="1">
                <a:solidFill>
                  <a:schemeClr val="bg1"/>
                </a:solidFill>
                <a:effectLst/>
                <a:latin typeface="Lato Extended"/>
              </a:rPr>
              <a:t>Mahamad</a:t>
            </a:r>
            <a:r>
              <a:rPr lang="en-GB" b="0" i="0" dirty="0">
                <a:solidFill>
                  <a:schemeClr val="bg1"/>
                </a:solidFill>
                <a:effectLst/>
                <a:latin typeface="Lato Extended"/>
              </a:rPr>
              <a:t> </a:t>
            </a:r>
            <a:r>
              <a:rPr lang="en-GB" b="0" i="0" dirty="0" err="1">
                <a:solidFill>
                  <a:schemeClr val="bg1"/>
                </a:solidFill>
                <a:effectLst/>
                <a:latin typeface="Lato Extended"/>
              </a:rPr>
              <a:t>Alfaiz</a:t>
            </a:r>
            <a:r>
              <a:rPr lang="en-GB" b="0" i="0" dirty="0">
                <a:solidFill>
                  <a:schemeClr val="bg1"/>
                </a:solidFill>
                <a:effectLst/>
                <a:latin typeface="Lato Extended"/>
              </a:rPr>
              <a:t> </a:t>
            </a:r>
            <a:r>
              <a:rPr lang="en-GB" b="0" i="0" dirty="0" err="1">
                <a:solidFill>
                  <a:schemeClr val="bg1"/>
                </a:solidFill>
                <a:effectLst/>
                <a:latin typeface="Lato Extended"/>
              </a:rPr>
              <a:t>Javidbhai</a:t>
            </a:r>
            <a:r>
              <a:rPr lang="en-GB" b="0" i="0" dirty="0">
                <a:solidFill>
                  <a:schemeClr val="bg1"/>
                </a:solidFill>
                <a:effectLst/>
                <a:latin typeface="Lato Extended"/>
              </a:rPr>
              <a:t>, Marshal </a:t>
            </a:r>
            <a:r>
              <a:rPr lang="en-GB" b="0" i="0" dirty="0" err="1">
                <a:solidFill>
                  <a:schemeClr val="bg1"/>
                </a:solidFill>
                <a:effectLst/>
                <a:latin typeface="Lato Extended"/>
              </a:rPr>
              <a:t>Ashokkumar</a:t>
            </a:r>
            <a:r>
              <a:rPr lang="en-GB" b="0" i="0" dirty="0">
                <a:solidFill>
                  <a:schemeClr val="bg1"/>
                </a:solidFill>
                <a:effectLst/>
                <a:latin typeface="Lato Extended"/>
              </a:rPr>
              <a:t> </a:t>
            </a:r>
            <a:r>
              <a:rPr lang="en-GB" b="0" i="0" dirty="0" err="1">
                <a:solidFill>
                  <a:schemeClr val="bg1"/>
                </a:solidFill>
                <a:effectLst/>
                <a:latin typeface="Lato Extended"/>
              </a:rPr>
              <a:t>Pachani</a:t>
            </a:r>
            <a:r>
              <a:rPr lang="en-GB" b="0" i="0" dirty="0">
                <a:solidFill>
                  <a:schemeClr val="bg1"/>
                </a:solidFill>
                <a:effectLst/>
                <a:latin typeface="Lato Extended"/>
              </a:rPr>
              <a:t>, Muhammad Waleed,</a:t>
            </a:r>
          </a:p>
          <a:p>
            <a:r>
              <a:rPr lang="en-GB" b="0" i="0" dirty="0" err="1">
                <a:solidFill>
                  <a:schemeClr val="bg1"/>
                </a:solidFill>
                <a:effectLst/>
                <a:latin typeface="Lato Extended"/>
              </a:rPr>
              <a:t>Rutvik</a:t>
            </a:r>
            <a:r>
              <a:rPr lang="en-GB" b="0" i="0" dirty="0">
                <a:solidFill>
                  <a:schemeClr val="bg1"/>
                </a:solidFill>
                <a:effectLst/>
                <a:latin typeface="Lato Extended"/>
              </a:rPr>
              <a:t> </a:t>
            </a:r>
            <a:r>
              <a:rPr lang="en-GB" b="0" i="0" dirty="0" err="1">
                <a:solidFill>
                  <a:schemeClr val="bg1"/>
                </a:solidFill>
                <a:effectLst/>
                <a:latin typeface="Lato Extended"/>
              </a:rPr>
              <a:t>Kishorbhai</a:t>
            </a:r>
            <a:r>
              <a:rPr lang="en-GB" b="0" i="0" dirty="0">
                <a:solidFill>
                  <a:schemeClr val="bg1"/>
                </a:solidFill>
                <a:effectLst/>
                <a:latin typeface="Lato Extended"/>
              </a:rPr>
              <a:t> </a:t>
            </a:r>
            <a:r>
              <a:rPr lang="en-GB" b="0" i="0" dirty="0" err="1">
                <a:solidFill>
                  <a:schemeClr val="bg1"/>
                </a:solidFill>
                <a:effectLst/>
                <a:latin typeface="Lato Extended"/>
              </a:rPr>
              <a:t>Vadher</a:t>
            </a:r>
            <a:r>
              <a:rPr lang="en-GB" b="0" i="0" dirty="0">
                <a:solidFill>
                  <a:schemeClr val="bg1"/>
                </a:solidFill>
                <a:effectLst/>
                <a:latin typeface="Lato Extended"/>
              </a:rPr>
              <a:t>, Emma Harrison</a:t>
            </a:r>
            <a:endParaRPr lang="en-GB"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817560" y="813960"/>
            <a:ext cx="10109880" cy="587520"/>
          </a:xfrm>
          <a:prstGeom prst="rect">
            <a:avLst/>
          </a:prstGeom>
          <a:noFill/>
          <a:ln>
            <a:noFill/>
          </a:ln>
        </p:spPr>
        <p:txBody>
          <a:bodyPr lIns="0" tIns="0" rIns="0" bIns="0">
            <a:noAutofit/>
          </a:bodyPr>
          <a:lstStyle/>
          <a:p>
            <a:pPr>
              <a:lnSpc>
                <a:spcPts val="2880"/>
              </a:lnSpc>
              <a:spcAft>
                <a:spcPts val="992"/>
              </a:spcAft>
              <a:tabLst>
                <a:tab pos="0" algn="l"/>
              </a:tabLst>
            </a:pPr>
            <a:r>
              <a:rPr lang="en-US" sz="2400" b="0" strike="noStrike" spc="-100" dirty="0">
                <a:solidFill>
                  <a:srgbClr val="203232"/>
                </a:solidFill>
                <a:latin typeface="Calibri"/>
              </a:rPr>
              <a:t>We are using the dataset</a:t>
            </a:r>
            <a:r>
              <a:rPr lang="en-US" sz="2400" b="0" strike="noStrike" spc="-100" dirty="0">
                <a:solidFill>
                  <a:srgbClr val="FF0000"/>
                </a:solidFill>
                <a:latin typeface="Calibri"/>
              </a:rPr>
              <a:t>   (DS261, car_resale_prices.csv) </a:t>
            </a:r>
            <a:r>
              <a:rPr lang="en-US" sz="2400" b="0" strike="noStrike" spc="-100" dirty="0">
                <a:solidFill>
                  <a:srgbClr val="203232"/>
                </a:solidFill>
                <a:latin typeface="Calibri"/>
              </a:rPr>
              <a:t> to answer our Research question  </a:t>
            </a:r>
            <a:r>
              <a:rPr lang="en-US" sz="2400" b="0" strike="noStrike" spc="-100" dirty="0">
                <a:solidFill>
                  <a:srgbClr val="FF0000"/>
                </a:solidFill>
                <a:latin typeface="Calibri"/>
              </a:rPr>
              <a:t> (“</a:t>
            </a:r>
            <a:r>
              <a:rPr lang="en-US" sz="24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Is there a difference in the mean resale price of cars between different </a:t>
            </a:r>
            <a:r>
              <a:rPr lang="en-US" sz="2400" b="0" dirty="0">
                <a:solidFill>
                  <a:srgbClr val="FF0000"/>
                </a:solidFill>
                <a:latin typeface="Calibri" panose="020F0502020204030204" pitchFamily="34" charset="0"/>
                <a:ea typeface="Calibri" panose="020F0502020204030204" pitchFamily="34" charset="0"/>
                <a:cs typeface="Times New Roman" panose="02020603050405020304" pitchFamily="18" charset="0"/>
              </a:rPr>
              <a:t> fuel types</a:t>
            </a:r>
            <a:r>
              <a:rPr lang="en-US" sz="24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br>
              <a:rPr lang="en-US" sz="2400" dirty="0">
                <a:solidFill>
                  <a:schemeClr val="accent3"/>
                </a:solidFill>
              </a:rPr>
            </a:br>
            <a:r>
              <a:rPr lang="en-US" sz="2400" b="1" strike="noStrike" spc="-100" baseline="30000" dirty="0">
                <a:solidFill>
                  <a:srgbClr val="203232"/>
                </a:solidFill>
                <a:latin typeface="Calibri"/>
              </a:rPr>
              <a:t>1</a:t>
            </a:r>
            <a:endParaRPr lang="en-US" sz="2400" b="0" strike="noStrike" spc="-1" dirty="0">
              <a:latin typeface="Arial"/>
            </a:endParaRPr>
          </a:p>
          <a:p>
            <a:pPr>
              <a:lnSpc>
                <a:spcPts val="2880"/>
              </a:lnSpc>
              <a:spcAft>
                <a:spcPts val="992"/>
              </a:spcAft>
              <a:tabLst>
                <a:tab pos="0" algn="l"/>
              </a:tabLst>
            </a:pPr>
            <a:br>
              <a:rPr dirty="0"/>
            </a:br>
            <a:endParaRPr lang="en-US" sz="2400" b="0" strike="noStrike" spc="-1" dirty="0">
              <a:latin typeface="Arial"/>
            </a:endParaRPr>
          </a:p>
        </p:txBody>
      </p:sp>
      <p:sp>
        <p:nvSpPr>
          <p:cNvPr id="98" name="TextShape 2"/>
          <p:cNvSpPr txBox="1"/>
          <p:nvPr/>
        </p:nvSpPr>
        <p:spPr>
          <a:xfrm>
            <a:off x="965160" y="401400"/>
            <a:ext cx="9129240" cy="230400"/>
          </a:xfrm>
          <a:prstGeom prst="rect">
            <a:avLst/>
          </a:prstGeom>
          <a:noFill/>
          <a:ln>
            <a:noFill/>
          </a:ln>
        </p:spPr>
        <p:txBody>
          <a:bodyPr lIns="0" tIns="0" rIns="0" bIns="0">
            <a:noAutofit/>
          </a:bodyPr>
          <a:lstStyle/>
          <a:p>
            <a:pPr>
              <a:lnSpc>
                <a:spcPct val="100000"/>
              </a:lnSpc>
            </a:pPr>
            <a:r>
              <a:rPr lang="en-GB" sz="1500" b="0" strike="noStrike" spc="-1">
                <a:solidFill>
                  <a:srgbClr val="B3B9B9"/>
                </a:solidFill>
                <a:latin typeface="Arial"/>
              </a:rPr>
              <a:t>7COM1079-2022  Student Group ID: </a:t>
            </a:r>
            <a:endParaRPr lang="en-US" sz="1500" b="0" strike="noStrike" spc="-1">
              <a:latin typeface="Times New Roman"/>
            </a:endParaRPr>
          </a:p>
        </p:txBody>
      </p:sp>
      <p:sp>
        <p:nvSpPr>
          <p:cNvPr id="99" name="TextShape 3"/>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4930DA13-7524-4AF3-9B3D-EE4DE692AE5C}" type="slidenum">
              <a:rPr lang="en-GB" sz="1500" b="1" strike="noStrike" spc="-1">
                <a:solidFill>
                  <a:srgbClr val="B3B9B9"/>
                </a:solidFill>
                <a:latin typeface="Arial"/>
              </a:rPr>
              <a:t>4</a:t>
            </a:fld>
            <a:endParaRPr lang="en-US" sz="1500" b="0" strike="noStrike" spc="-1" dirty="0">
              <a:latin typeface="Times New Roman"/>
            </a:endParaRPr>
          </a:p>
        </p:txBody>
      </p:sp>
      <p:sp>
        <p:nvSpPr>
          <p:cNvPr id="102" name="CustomShape 6"/>
          <p:cNvSpPr/>
          <p:nvPr/>
        </p:nvSpPr>
        <p:spPr>
          <a:xfrm>
            <a:off x="358560" y="1827720"/>
            <a:ext cx="5329440" cy="255309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000" b="0" strike="noStrike" spc="-1" dirty="0">
                <a:solidFill>
                  <a:srgbClr val="FF0000"/>
                </a:solidFill>
                <a:latin typeface="Arial"/>
              </a:rPr>
              <a:t>Include a sample of your .csv dataset to include the </a:t>
            </a:r>
            <a:r>
              <a:rPr lang="en-GB" sz="2000" b="1" strike="noStrike" spc="-1" dirty="0">
                <a:solidFill>
                  <a:srgbClr val="FF0000"/>
                </a:solidFill>
                <a:latin typeface="Arial"/>
              </a:rPr>
              <a:t>column names (variables) </a:t>
            </a:r>
            <a:r>
              <a:rPr lang="en-GB" sz="2000" b="0" strike="noStrike" spc="-1" dirty="0">
                <a:solidFill>
                  <a:srgbClr val="FF0000"/>
                </a:solidFill>
                <a:latin typeface="Arial"/>
              </a:rPr>
              <a:t>in your RQ</a:t>
            </a:r>
            <a:r>
              <a:rPr lang="en-GB" sz="2000" b="0" strike="noStrike" spc="-1" baseline="30000" dirty="0">
                <a:latin typeface="Arial"/>
              </a:rPr>
              <a:t>2</a:t>
            </a:r>
            <a:r>
              <a:rPr lang="en-GB" sz="2000" b="0" strike="noStrike" spc="-1" dirty="0">
                <a:solidFill>
                  <a:srgbClr val="FF0000"/>
                </a:solidFill>
                <a:latin typeface="Arial"/>
              </a:rPr>
              <a:t>. </a:t>
            </a:r>
          </a:p>
          <a:p>
            <a:pPr>
              <a:lnSpc>
                <a:spcPct val="100000"/>
              </a:lnSpc>
            </a:pPr>
            <a:endParaRPr lang="en-GB" sz="2000" b="0" strike="noStrike" spc="-1" dirty="0">
              <a:solidFill>
                <a:srgbClr val="FF0000"/>
              </a:solidFill>
              <a:latin typeface="Arial"/>
            </a:endParaRPr>
          </a:p>
          <a:p>
            <a:pPr>
              <a:lnSpc>
                <a:spcPct val="100000"/>
              </a:lnSpc>
            </a:pPr>
            <a:endParaRPr lang="en-US" sz="2000" b="0" strike="noStrike" spc="-1" dirty="0">
              <a:latin typeface="Arial"/>
            </a:endParaRPr>
          </a:p>
          <a:p>
            <a:pPr marL="343080" indent="-342720">
              <a:lnSpc>
                <a:spcPct val="100000"/>
              </a:lnSpc>
              <a:buClr>
                <a:srgbClr val="FF0000"/>
              </a:buClr>
              <a:buFont typeface="Arial"/>
              <a:buChar char="•"/>
            </a:pPr>
            <a:r>
              <a:rPr lang="en-GB" sz="2000" b="0" strike="noStrike" spc="-1" dirty="0">
                <a:solidFill>
                  <a:srgbClr val="FF0000"/>
                </a:solidFill>
                <a:latin typeface="Arial"/>
              </a:rPr>
              <a:t>The dataset has </a:t>
            </a:r>
            <a:r>
              <a:rPr lang="en-GB" sz="2000" i="1" spc="-1" dirty="0">
                <a:solidFill>
                  <a:srgbClr val="005D72"/>
                </a:solidFill>
                <a:latin typeface="Arial"/>
              </a:rPr>
              <a:t>17,447</a:t>
            </a:r>
            <a:r>
              <a:rPr lang="en-GB" sz="2000" b="0" strike="noStrike" spc="-1" dirty="0">
                <a:solidFill>
                  <a:srgbClr val="FF0000"/>
                </a:solidFill>
                <a:latin typeface="Arial"/>
              </a:rPr>
              <a:t> rows</a:t>
            </a:r>
            <a:endParaRPr lang="en-US" sz="2000" b="0" strike="noStrike" spc="-1" dirty="0">
              <a:latin typeface="Arial"/>
            </a:endParaRPr>
          </a:p>
          <a:p>
            <a:pPr marL="343080" indent="-342720">
              <a:lnSpc>
                <a:spcPct val="100000"/>
              </a:lnSpc>
              <a:buClr>
                <a:srgbClr val="FF0000"/>
              </a:buClr>
              <a:buFont typeface="Arial"/>
              <a:buChar char="•"/>
            </a:pPr>
            <a:r>
              <a:rPr lang="en-GB" sz="2000" b="0" strike="noStrike" spc="-1" dirty="0">
                <a:solidFill>
                  <a:srgbClr val="FF0000"/>
                </a:solidFill>
                <a:latin typeface="Arial"/>
              </a:rPr>
              <a:t>The dependent variable</a:t>
            </a:r>
            <a:r>
              <a:rPr lang="en-GB" sz="2000" b="0" strike="noStrike" spc="-1" baseline="30000" dirty="0">
                <a:solidFill>
                  <a:srgbClr val="FF0000"/>
                </a:solidFill>
                <a:latin typeface="Arial"/>
              </a:rPr>
              <a:t> </a:t>
            </a:r>
            <a:r>
              <a:rPr lang="en-GB" sz="2000" b="0" strike="noStrike" spc="-1" dirty="0">
                <a:solidFill>
                  <a:srgbClr val="FF0000"/>
                </a:solidFill>
                <a:latin typeface="Arial"/>
              </a:rPr>
              <a:t>is </a:t>
            </a:r>
            <a:r>
              <a:rPr lang="en-GB" sz="2000" i="1" spc="-1" dirty="0">
                <a:solidFill>
                  <a:srgbClr val="005D72"/>
                </a:solidFill>
                <a:latin typeface="Arial"/>
              </a:rPr>
              <a:t>Resale price</a:t>
            </a:r>
            <a:r>
              <a:rPr lang="en-GB" sz="2000" b="0" i="1" strike="noStrike" spc="-1" dirty="0">
                <a:solidFill>
                  <a:srgbClr val="005D72"/>
                </a:solidFill>
                <a:latin typeface="Arial"/>
              </a:rPr>
              <a:t> </a:t>
            </a:r>
            <a:endParaRPr lang="en-US" sz="2000" b="0" strike="noStrike" spc="-1" dirty="0">
              <a:latin typeface="Arial"/>
            </a:endParaRPr>
          </a:p>
          <a:p>
            <a:pPr marL="343080" indent="-342720">
              <a:lnSpc>
                <a:spcPct val="100000"/>
              </a:lnSpc>
              <a:buClr>
                <a:srgbClr val="FF0000"/>
              </a:buClr>
              <a:buFont typeface="Arial"/>
              <a:buChar char="•"/>
            </a:pPr>
            <a:r>
              <a:rPr lang="en-GB" sz="2000" b="0" strike="noStrike" spc="-1" dirty="0">
                <a:solidFill>
                  <a:srgbClr val="FF0000"/>
                </a:solidFill>
                <a:latin typeface="Arial"/>
              </a:rPr>
              <a:t>The independent variable</a:t>
            </a:r>
            <a:r>
              <a:rPr lang="en-GB" sz="2000" b="0" strike="noStrike" spc="-1" baseline="30000" dirty="0">
                <a:solidFill>
                  <a:srgbClr val="FF0000"/>
                </a:solidFill>
                <a:latin typeface="Arial"/>
              </a:rPr>
              <a:t> </a:t>
            </a:r>
            <a:r>
              <a:rPr lang="en-GB" sz="2000" b="0" strike="noStrike" spc="-1" dirty="0">
                <a:solidFill>
                  <a:srgbClr val="FF0000"/>
                </a:solidFill>
                <a:latin typeface="Arial"/>
              </a:rPr>
              <a:t>is </a:t>
            </a:r>
            <a:r>
              <a:rPr lang="en-GB" sz="2000" i="1" spc="-1" dirty="0">
                <a:solidFill>
                  <a:srgbClr val="005D72"/>
                </a:solidFill>
                <a:latin typeface="Arial"/>
              </a:rPr>
              <a:t>Fuel type</a:t>
            </a:r>
            <a:endParaRPr lang="en-US" sz="2000" b="0" strike="noStrike" spc="-1" dirty="0">
              <a:latin typeface="Arial"/>
            </a:endParaRPr>
          </a:p>
        </p:txBody>
      </p:sp>
      <p:sp>
        <p:nvSpPr>
          <p:cNvPr id="103" name="CustomShape 7"/>
          <p:cNvSpPr/>
          <p:nvPr/>
        </p:nvSpPr>
        <p:spPr>
          <a:xfrm>
            <a:off x="5372640" y="2414520"/>
            <a:ext cx="631080" cy="360"/>
          </a:xfrm>
          <a:custGeom>
            <a:avLst/>
            <a:gdLst/>
            <a:ahLst/>
            <a:cxnLst/>
            <a:rect l="l" t="t" r="r" b="b"/>
            <a:pathLst>
              <a:path w="21600" h="21600">
                <a:moveTo>
                  <a:pt x="0" y="0"/>
                </a:moveTo>
                <a:lnTo>
                  <a:pt x="21600" y="21600"/>
                </a:lnTo>
              </a:path>
            </a:pathLst>
          </a:custGeom>
          <a:noFill/>
          <a:ln w="38160">
            <a:solidFill>
              <a:schemeClr val="dk1"/>
            </a:solidFill>
            <a:round/>
            <a:tailEnd type="arrow" w="med" len="med"/>
          </a:ln>
        </p:spPr>
        <p:style>
          <a:lnRef idx="0">
            <a:scrgbClr r="0" g="0" b="0"/>
          </a:lnRef>
          <a:fillRef idx="0">
            <a:scrgbClr r="0" g="0" b="0"/>
          </a:fillRef>
          <a:effectRef idx="0">
            <a:scrgbClr r="0" g="0" b="0"/>
          </a:effectRef>
          <a:fontRef idx="minor"/>
        </p:style>
        <p:txBody>
          <a:bodyPr/>
          <a:lstStyle/>
          <a:p>
            <a:endParaRPr lang="en-GB"/>
          </a:p>
        </p:txBody>
      </p:sp>
      <p:pic>
        <p:nvPicPr>
          <p:cNvPr id="5" name="Picture 4">
            <a:extLst>
              <a:ext uri="{FF2B5EF4-FFF2-40B4-BE49-F238E27FC236}">
                <a16:creationId xmlns:a16="http://schemas.microsoft.com/office/drawing/2014/main" id="{5470BF88-FC0B-879C-546F-FD9464CBAF04}"/>
              </a:ext>
            </a:extLst>
          </p:cNvPr>
          <p:cNvPicPr>
            <a:picLocks noChangeAspect="1"/>
          </p:cNvPicPr>
          <p:nvPr/>
        </p:nvPicPr>
        <p:blipFill>
          <a:blip r:embed="rId3"/>
          <a:stretch>
            <a:fillRect/>
          </a:stretch>
        </p:blipFill>
        <p:spPr>
          <a:xfrm>
            <a:off x="6046215" y="1521233"/>
            <a:ext cx="6002985" cy="294926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05"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06"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07"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08" name="TextShape 5"/>
          <p:cNvSpPr txBox="1"/>
          <p:nvPr/>
        </p:nvSpPr>
        <p:spPr>
          <a:xfrm>
            <a:off x="290880" y="158400"/>
            <a:ext cx="7063200" cy="1158840"/>
          </a:xfrm>
          <a:prstGeom prst="rect">
            <a:avLst/>
          </a:prstGeom>
          <a:noFill/>
          <a:ln>
            <a:noFill/>
          </a:ln>
        </p:spPr>
        <p:txBody>
          <a:bodyPr anchor="ctr">
            <a:normAutofit/>
          </a:bodyPr>
          <a:lstStyle/>
          <a:p>
            <a:pPr>
              <a:lnSpc>
                <a:spcPct val="90000"/>
              </a:lnSpc>
            </a:pPr>
            <a:r>
              <a:rPr lang="en-US" sz="2400" b="0" strike="noStrike" spc="-202">
                <a:solidFill>
                  <a:srgbClr val="FFFFFF"/>
                </a:solidFill>
                <a:latin typeface="Arial"/>
              </a:rPr>
              <a:t> </a:t>
            </a:r>
            <a:br/>
            <a:br/>
            <a:endParaRPr lang="en-US" sz="2400" b="0" strike="noStrike" spc="-1">
              <a:solidFill>
                <a:srgbClr val="203232"/>
              </a:solidFill>
              <a:latin typeface="Arial"/>
            </a:endParaRPr>
          </a:p>
        </p:txBody>
      </p:sp>
      <p:sp>
        <p:nvSpPr>
          <p:cNvPr id="109" name="TextShape 6"/>
          <p:cNvSpPr txBox="1"/>
          <p:nvPr/>
        </p:nvSpPr>
        <p:spPr>
          <a:xfrm>
            <a:off x="8217720" y="343800"/>
            <a:ext cx="3386160" cy="1158840"/>
          </a:xfrm>
          <a:prstGeom prst="rect">
            <a:avLst/>
          </a:prstGeom>
          <a:noFill/>
          <a:ln>
            <a:noFill/>
          </a:ln>
        </p:spPr>
        <p:txBody>
          <a:bodyPr anchor="ctr">
            <a:noAutofit/>
          </a:bodyPr>
          <a:lstStyle/>
          <a:p>
            <a:pPr>
              <a:lnSpc>
                <a:spcPts val="2880"/>
              </a:lnSpc>
              <a:spcAft>
                <a:spcPts val="992"/>
              </a:spcAft>
              <a:tabLst>
                <a:tab pos="0" algn="l"/>
              </a:tabLst>
            </a:pPr>
            <a:r>
              <a:rPr lang="en-GB" sz="3200" b="0" strike="noStrike" spc="-100">
                <a:solidFill>
                  <a:srgbClr val="FFFFFF"/>
                </a:solidFill>
                <a:latin typeface="Arial"/>
              </a:rPr>
              <a:t>Our RQ asks about differences in means/ medians </a:t>
            </a:r>
            <a:endParaRPr lang="en-US" sz="3200" b="0" strike="noStrike" spc="-1">
              <a:latin typeface="Arial"/>
            </a:endParaRPr>
          </a:p>
        </p:txBody>
      </p:sp>
      <p:sp>
        <p:nvSpPr>
          <p:cNvPr id="110"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29CEFF96-2F62-4B45-8A43-FC60A0A96C7C}" type="slidenum">
              <a:rPr lang="en-US" sz="1100" b="1" strike="noStrike" spc="-1">
                <a:solidFill>
                  <a:srgbClr val="7DABAB"/>
                </a:solidFill>
                <a:latin typeface="Arial"/>
              </a:rPr>
              <a:t>5</a:t>
            </a:fld>
            <a:endParaRPr lang="en-US" sz="1100" b="0" strike="noStrike" spc="-1">
              <a:latin typeface="Times New Roman"/>
            </a:endParaRPr>
          </a:p>
        </p:txBody>
      </p:sp>
      <p:sp>
        <p:nvSpPr>
          <p:cNvPr id="111" name="CustomShape 8"/>
          <p:cNvSpPr/>
          <p:nvPr/>
        </p:nvSpPr>
        <p:spPr>
          <a:xfrm>
            <a:off x="366120" y="197640"/>
            <a:ext cx="69883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400" b="0" strike="noStrike" spc="-1" dirty="0">
                <a:solidFill>
                  <a:srgbClr val="FFFFFF"/>
                </a:solidFill>
                <a:latin typeface="Arial"/>
              </a:rPr>
              <a:t>Here is a </a:t>
            </a:r>
            <a:r>
              <a:rPr lang="en-GB" sz="2400" b="1" strike="noStrike" spc="-1" dirty="0">
                <a:solidFill>
                  <a:srgbClr val="FFFFFF"/>
                </a:solidFill>
                <a:latin typeface="Arial"/>
              </a:rPr>
              <a:t>Histogram </a:t>
            </a:r>
            <a:r>
              <a:rPr lang="en-GB" sz="2400" b="0" strike="noStrike" spc="-1" dirty="0">
                <a:solidFill>
                  <a:srgbClr val="FFFFFF"/>
                </a:solidFill>
                <a:latin typeface="Arial"/>
              </a:rPr>
              <a:t>showing the frequencies of our dependent variable to include the normal curve </a:t>
            </a:r>
            <a:r>
              <a:rPr lang="en-GB" sz="2400" b="0" strike="noStrike" spc="-1" dirty="0" err="1">
                <a:solidFill>
                  <a:srgbClr val="FFFFFF"/>
                </a:solidFill>
                <a:latin typeface="Arial"/>
              </a:rPr>
              <a:t>overlay</a:t>
            </a:r>
            <a:r>
              <a:rPr lang="en-GB" sz="1800" b="0" strike="noStrike" spc="-1" dirty="0" err="1">
                <a:solidFill>
                  <a:srgbClr val="203232"/>
                </a:solidFill>
                <a:latin typeface="Arial"/>
              </a:rPr>
              <a:t>.</a:t>
            </a:r>
            <a:r>
              <a:rPr lang="en-GB" sz="1800" b="1" strike="noStrike" spc="-1" dirty="0" err="1">
                <a:solidFill>
                  <a:schemeClr val="bg1"/>
                </a:solidFill>
                <a:latin typeface="Arial"/>
              </a:rPr>
              <a:t>WITH</a:t>
            </a:r>
            <a:r>
              <a:rPr lang="en-GB" sz="1800" b="1" strike="noStrike" spc="-1" dirty="0">
                <a:solidFill>
                  <a:schemeClr val="bg1"/>
                </a:solidFill>
                <a:latin typeface="Arial"/>
              </a:rPr>
              <a:t> OUTLIERS</a:t>
            </a:r>
            <a:endParaRPr lang="en-US" sz="1800" b="1" strike="noStrike" spc="-1" dirty="0">
              <a:solidFill>
                <a:schemeClr val="bg1"/>
              </a:solidFill>
              <a:latin typeface="Arial"/>
            </a:endParaRPr>
          </a:p>
        </p:txBody>
      </p:sp>
      <p:sp>
        <p:nvSpPr>
          <p:cNvPr id="112" name="CustomShape 9"/>
          <p:cNvSpPr/>
          <p:nvPr/>
        </p:nvSpPr>
        <p:spPr>
          <a:xfrm>
            <a:off x="638738" y="1657056"/>
            <a:ext cx="11156400" cy="5121200"/>
          </a:xfrm>
          <a:prstGeom prst="roundRect">
            <a:avLst>
              <a:gd name="adj" fmla="val 16667"/>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
        <p:nvSpPr>
          <p:cNvPr id="113" name="CustomShape 10"/>
          <p:cNvSpPr/>
          <p:nvPr/>
        </p:nvSpPr>
        <p:spPr>
          <a:xfrm>
            <a:off x="6403680" y="2880929"/>
            <a:ext cx="4475760" cy="369186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800" b="0" strike="noStrike" spc="-1" dirty="0">
                <a:latin typeface="Arial"/>
              </a:rPr>
              <a:t>The normal curve overlay does not closely follow the shape of the underlying histogram, indicating that the data is not normally distributed. The histogram shows a right-skewed distribution, which is typical of car resale prices, as most cars are priced in the lower range, with fewer high-value outliers.</a:t>
            </a:r>
          </a:p>
          <a:p>
            <a:pPr>
              <a:lnSpc>
                <a:spcPct val="100000"/>
              </a:lnSpc>
            </a:pPr>
            <a:endParaRPr lang="en-GB" spc="-1" dirty="0">
              <a:solidFill>
                <a:srgbClr val="0073CF"/>
              </a:solidFill>
              <a:latin typeface="Arial"/>
            </a:endParaRPr>
          </a:p>
          <a:p>
            <a:pPr>
              <a:lnSpc>
                <a:spcPct val="100000"/>
              </a:lnSpc>
            </a:pPr>
            <a:r>
              <a:rPr lang="en-US" sz="1800" b="0" strike="noStrike" spc="-1" dirty="0">
                <a:latin typeface="Arial"/>
              </a:rPr>
              <a:t>The normal curve overlay does not follow the shape of the underlying data, so we use the non-parametric test that does not assume normality, Wilcoxon.</a:t>
            </a:r>
          </a:p>
        </p:txBody>
      </p:sp>
      <p:sp>
        <p:nvSpPr>
          <p:cNvPr id="2" name="TextBox 1">
            <a:extLst>
              <a:ext uri="{FF2B5EF4-FFF2-40B4-BE49-F238E27FC236}">
                <a16:creationId xmlns:a16="http://schemas.microsoft.com/office/drawing/2014/main" id="{1EBC6341-F570-B660-8465-94F3A5F55615}"/>
              </a:ext>
            </a:extLst>
          </p:cNvPr>
          <p:cNvSpPr txBox="1"/>
          <p:nvPr/>
        </p:nvSpPr>
        <p:spPr>
          <a:xfrm>
            <a:off x="6412341" y="1846081"/>
            <a:ext cx="2836320" cy="923330"/>
          </a:xfrm>
          <a:prstGeom prst="rect">
            <a:avLst/>
          </a:prstGeom>
          <a:noFill/>
        </p:spPr>
        <p:txBody>
          <a:bodyPr wrap="square" rtlCol="0">
            <a:spAutoFit/>
          </a:bodyPr>
          <a:lstStyle/>
          <a:p>
            <a:r>
              <a:rPr lang="en-GB" dirty="0"/>
              <a:t>Looking at the data from the years 2018 - 2020 only. With 75 outliers.</a:t>
            </a:r>
          </a:p>
        </p:txBody>
      </p:sp>
      <p:pic>
        <p:nvPicPr>
          <p:cNvPr id="11" name="Picture 10" descr="A graph with a red line">
            <a:extLst>
              <a:ext uri="{FF2B5EF4-FFF2-40B4-BE49-F238E27FC236}">
                <a16:creationId xmlns:a16="http://schemas.microsoft.com/office/drawing/2014/main" id="{4255A73C-BA8D-ED03-0321-512C650AD2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219" y="1841177"/>
            <a:ext cx="5290100" cy="2740655"/>
          </a:xfrm>
          <a:prstGeom prst="rect">
            <a:avLst/>
          </a:prstGeom>
        </p:spPr>
      </p:pic>
      <p:pic>
        <p:nvPicPr>
          <p:cNvPr id="4" name="Picture 3">
            <a:extLst>
              <a:ext uri="{FF2B5EF4-FFF2-40B4-BE49-F238E27FC236}">
                <a16:creationId xmlns:a16="http://schemas.microsoft.com/office/drawing/2014/main" id="{199C95F1-27CB-8095-769F-40D2D31EDAAF}"/>
              </a:ext>
            </a:extLst>
          </p:cNvPr>
          <p:cNvPicPr>
            <a:picLocks noChangeAspect="1"/>
          </p:cNvPicPr>
          <p:nvPr/>
        </p:nvPicPr>
        <p:blipFill>
          <a:blip r:embed="rId3"/>
          <a:stretch>
            <a:fillRect/>
          </a:stretch>
        </p:blipFill>
        <p:spPr>
          <a:xfrm>
            <a:off x="1576357" y="4601829"/>
            <a:ext cx="4072285" cy="213094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9254A4-33B3-11FF-B713-A518248101C4}"/>
              </a:ext>
            </a:extLst>
          </p:cNvPr>
          <p:cNvPicPr>
            <a:picLocks noChangeAspect="1"/>
          </p:cNvPicPr>
          <p:nvPr/>
        </p:nvPicPr>
        <p:blipFill>
          <a:blip r:embed="rId3"/>
          <a:stretch>
            <a:fillRect/>
          </a:stretch>
        </p:blipFill>
        <p:spPr>
          <a:xfrm>
            <a:off x="1327354" y="347119"/>
            <a:ext cx="9291484" cy="4929286"/>
          </a:xfrm>
          <a:prstGeom prst="rect">
            <a:avLst/>
          </a:prstGeom>
        </p:spPr>
      </p:pic>
      <p:sp>
        <p:nvSpPr>
          <p:cNvPr id="5" name="TextBox 4">
            <a:extLst>
              <a:ext uri="{FF2B5EF4-FFF2-40B4-BE49-F238E27FC236}">
                <a16:creationId xmlns:a16="http://schemas.microsoft.com/office/drawing/2014/main" id="{957551BB-6392-0678-7B01-54E16949304E}"/>
              </a:ext>
            </a:extLst>
          </p:cNvPr>
          <p:cNvSpPr txBox="1"/>
          <p:nvPr/>
        </p:nvSpPr>
        <p:spPr>
          <a:xfrm>
            <a:off x="6725264" y="5449218"/>
            <a:ext cx="3893574" cy="369332"/>
          </a:xfrm>
          <a:prstGeom prst="rect">
            <a:avLst/>
          </a:prstGeom>
          <a:noFill/>
        </p:spPr>
        <p:txBody>
          <a:bodyPr wrap="square">
            <a:spAutoFit/>
          </a:bodyPr>
          <a:lstStyle/>
          <a:p>
            <a:r>
              <a:rPr lang="en-US" spc="-202" dirty="0">
                <a:solidFill>
                  <a:srgbClr val="203232"/>
                </a:solidFill>
                <a:latin typeface="Arial"/>
              </a:rPr>
              <a:t>S</a:t>
            </a:r>
            <a:r>
              <a:rPr lang="en-US" sz="1800" b="0" strike="noStrike" spc="-202" dirty="0">
                <a:solidFill>
                  <a:srgbClr val="203232"/>
                </a:solidFill>
                <a:latin typeface="Arial"/>
              </a:rPr>
              <a:t>nippet of the R code </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88CE9FD-34B0-79C7-F52E-73DE358AE532}"/>
              </a:ext>
            </a:extLst>
          </p:cNvPr>
          <p:cNvPicPr>
            <a:picLocks noChangeAspect="1"/>
          </p:cNvPicPr>
          <p:nvPr/>
        </p:nvPicPr>
        <p:blipFill>
          <a:blip r:embed="rId3"/>
          <a:stretch>
            <a:fillRect/>
          </a:stretch>
        </p:blipFill>
        <p:spPr>
          <a:xfrm>
            <a:off x="6274017" y="1904552"/>
            <a:ext cx="5672123" cy="3257383"/>
          </a:xfrm>
          <a:prstGeom prst="rect">
            <a:avLst/>
          </a:prstGeom>
        </p:spPr>
      </p:pic>
      <p:pic>
        <p:nvPicPr>
          <p:cNvPr id="11" name="Picture 10">
            <a:extLst>
              <a:ext uri="{FF2B5EF4-FFF2-40B4-BE49-F238E27FC236}">
                <a16:creationId xmlns:a16="http://schemas.microsoft.com/office/drawing/2014/main" id="{7FF1BA66-8F45-63C8-468B-844DEB7430BF}"/>
              </a:ext>
            </a:extLst>
          </p:cNvPr>
          <p:cNvPicPr>
            <a:picLocks noChangeAspect="1"/>
          </p:cNvPicPr>
          <p:nvPr/>
        </p:nvPicPr>
        <p:blipFill>
          <a:blip r:embed="rId4"/>
          <a:stretch>
            <a:fillRect/>
          </a:stretch>
        </p:blipFill>
        <p:spPr>
          <a:xfrm>
            <a:off x="395155" y="1910648"/>
            <a:ext cx="5878862" cy="3257383"/>
          </a:xfrm>
          <a:prstGeom prst="rect">
            <a:avLst/>
          </a:prstGeom>
        </p:spPr>
      </p:pic>
      <p:sp>
        <p:nvSpPr>
          <p:cNvPr id="12" name="TextBox 11">
            <a:extLst>
              <a:ext uri="{FF2B5EF4-FFF2-40B4-BE49-F238E27FC236}">
                <a16:creationId xmlns:a16="http://schemas.microsoft.com/office/drawing/2014/main" id="{C4323907-7165-7BEA-E922-6F80C956F5D2}"/>
              </a:ext>
            </a:extLst>
          </p:cNvPr>
          <p:cNvSpPr txBox="1"/>
          <p:nvPr/>
        </p:nvSpPr>
        <p:spPr>
          <a:xfrm>
            <a:off x="1130710" y="373628"/>
            <a:ext cx="9910916" cy="1477328"/>
          </a:xfrm>
          <a:prstGeom prst="rect">
            <a:avLst/>
          </a:prstGeom>
          <a:noFill/>
        </p:spPr>
        <p:txBody>
          <a:bodyPr wrap="square" rtlCol="0">
            <a:spAutoFit/>
          </a:bodyPr>
          <a:lstStyle/>
          <a:p>
            <a:r>
              <a:rPr lang="en-US" b="1" dirty="0"/>
              <a:t>Test Type:</a:t>
            </a:r>
            <a:r>
              <a:rPr lang="en-US" dirty="0"/>
              <a:t> </a:t>
            </a:r>
            <a:r>
              <a:rPr lang="en-US" b="1" dirty="0"/>
              <a:t>Pairwise Wilcoxon Rank Sum Test</a:t>
            </a:r>
            <a:r>
              <a:rPr lang="en-US" dirty="0"/>
              <a:t>.</a:t>
            </a:r>
          </a:p>
          <a:p>
            <a:r>
              <a:rPr lang="en-US" dirty="0"/>
              <a:t>The dataset has four levels for the independent variable (</a:t>
            </a:r>
            <a:r>
              <a:rPr lang="en-US" dirty="0" err="1"/>
              <a:t>fuel_type</a:t>
            </a:r>
            <a:r>
              <a:rPr lang="en-US" dirty="0"/>
              <a:t>): Petrol, Diesel, Electric, and CNG. Given the skewed distribution of the data (as seen from the histogram), the Pairwise Wilcoxon Test was chosen. This test allows us to compare each pair of the four fuel types to determine if there are significant differences in resale prices between these categories.</a:t>
            </a:r>
            <a:endParaRPr lang="en-GB" dirty="0"/>
          </a:p>
        </p:txBody>
      </p:sp>
      <p:sp>
        <p:nvSpPr>
          <p:cNvPr id="14" name="TextBox 13">
            <a:extLst>
              <a:ext uri="{FF2B5EF4-FFF2-40B4-BE49-F238E27FC236}">
                <a16:creationId xmlns:a16="http://schemas.microsoft.com/office/drawing/2014/main" id="{69F45C18-99A8-BDB0-5037-3D9C6C605183}"/>
              </a:ext>
            </a:extLst>
          </p:cNvPr>
          <p:cNvSpPr txBox="1"/>
          <p:nvPr/>
        </p:nvSpPr>
        <p:spPr>
          <a:xfrm>
            <a:off x="5216014" y="5353680"/>
            <a:ext cx="5672123" cy="923330"/>
          </a:xfrm>
          <a:prstGeom prst="rect">
            <a:avLst/>
          </a:prstGeom>
          <a:noFill/>
        </p:spPr>
        <p:txBody>
          <a:bodyPr wrap="square" rtlCol="0">
            <a:spAutoFit/>
          </a:bodyPr>
          <a:lstStyle/>
          <a:p>
            <a:r>
              <a:rPr lang="en-US" dirty="0"/>
              <a:t>I used the pairwise </a:t>
            </a:r>
            <a:r>
              <a:rPr lang="en-US" dirty="0" err="1"/>
              <a:t>wilcoxon</a:t>
            </a:r>
            <a:r>
              <a:rPr lang="en-US" dirty="0"/>
              <a:t> test as there are more than two values in our independent variable. Snippet of the R code you use to calculate my test statistic.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965160" y="790920"/>
            <a:ext cx="7176600" cy="230400"/>
          </a:xfrm>
          <a:prstGeom prst="rect">
            <a:avLst/>
          </a:prstGeom>
          <a:noFill/>
          <a:ln>
            <a:noFill/>
          </a:ln>
        </p:spPr>
        <p:txBody>
          <a:bodyPr lIns="0" tIns="0" rIns="0" bIns="0">
            <a:noAutofit/>
          </a:bodyPr>
          <a:lstStyle/>
          <a:p>
            <a:pPr>
              <a:lnSpc>
                <a:spcPct val="100000"/>
              </a:lnSpc>
            </a:pPr>
            <a:r>
              <a:rPr lang="en-GB" sz="1500" b="0" strike="noStrike" spc="-1">
                <a:solidFill>
                  <a:srgbClr val="B3B9B9"/>
                </a:solidFill>
                <a:latin typeface="Arial"/>
              </a:rPr>
              <a:t>PRE 7COM1079-2022  Student Group No:  ?????</a:t>
            </a:r>
            <a:endParaRPr lang="en-US" sz="1500" b="0" strike="noStrike" spc="-1">
              <a:latin typeface="Times New Roman"/>
            </a:endParaRPr>
          </a:p>
        </p:txBody>
      </p:sp>
      <p:sp>
        <p:nvSpPr>
          <p:cNvPr id="136" name="TextShape 2"/>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ADC5D68A-648F-4923-B6A1-749DE04AEFFA}" type="slidenum">
              <a:rPr lang="en-GB" sz="1500" b="1" strike="noStrike" spc="-1">
                <a:solidFill>
                  <a:srgbClr val="B3B9B9"/>
                </a:solidFill>
                <a:latin typeface="Arial"/>
              </a:rPr>
              <a:t>8</a:t>
            </a:fld>
            <a:endParaRPr lang="en-US" sz="1500" b="0" strike="noStrike" spc="-1">
              <a:latin typeface="Times New Roman"/>
            </a:endParaRPr>
          </a:p>
        </p:txBody>
      </p:sp>
      <p:sp>
        <p:nvSpPr>
          <p:cNvPr id="137" name="TextShape 3"/>
          <p:cNvSpPr txBox="1"/>
          <p:nvPr/>
        </p:nvSpPr>
        <p:spPr>
          <a:xfrm>
            <a:off x="952919" y="385588"/>
            <a:ext cx="10815527" cy="667800"/>
          </a:xfrm>
          <a:prstGeom prst="rect">
            <a:avLst/>
          </a:prstGeom>
          <a:solidFill>
            <a:srgbClr val="FFFFFF"/>
          </a:solidFill>
          <a:ln>
            <a:noFill/>
          </a:ln>
        </p:spPr>
        <p:txBody>
          <a:bodyPr lIns="0" tIns="0" rIns="0" bIns="0">
            <a:noAutofit/>
          </a:bodyPr>
          <a:lstStyle/>
          <a:p>
            <a:pPr>
              <a:lnSpc>
                <a:spcPct val="100000"/>
              </a:lnSpc>
              <a:spcAft>
                <a:spcPts val="992"/>
              </a:spcAft>
              <a:tabLst>
                <a:tab pos="0" algn="l"/>
              </a:tabLst>
            </a:pPr>
            <a:r>
              <a:rPr lang="en-GB" sz="3600" b="1" strike="noStrike" spc="-100" dirty="0">
                <a:solidFill>
                  <a:srgbClr val="203232"/>
                </a:solidFill>
                <a:latin typeface="Arial"/>
              </a:rPr>
              <a:t>R Script and Results – The Analysis</a:t>
            </a:r>
            <a:endParaRPr lang="en-US" sz="3600" b="1" strike="noStrike" spc="-1" dirty="0">
              <a:latin typeface="Arial"/>
            </a:endParaRPr>
          </a:p>
          <a:p>
            <a:pPr>
              <a:lnSpc>
                <a:spcPct val="100000"/>
              </a:lnSpc>
              <a:spcAft>
                <a:spcPts val="992"/>
              </a:spcAft>
              <a:tabLst>
                <a:tab pos="0" algn="l"/>
              </a:tabLst>
            </a:pPr>
            <a:endParaRPr lang="en-US" sz="2400" b="0" strike="noStrike" spc="-1" dirty="0">
              <a:latin typeface="Arial"/>
            </a:endParaRPr>
          </a:p>
        </p:txBody>
      </p:sp>
      <p:sp>
        <p:nvSpPr>
          <p:cNvPr id="3" name="TextBox 2">
            <a:extLst>
              <a:ext uri="{FF2B5EF4-FFF2-40B4-BE49-F238E27FC236}">
                <a16:creationId xmlns:a16="http://schemas.microsoft.com/office/drawing/2014/main" id="{113418BB-FDFC-AABB-79DB-43642D67E92C}"/>
              </a:ext>
            </a:extLst>
          </p:cNvPr>
          <p:cNvSpPr txBox="1"/>
          <p:nvPr/>
        </p:nvSpPr>
        <p:spPr>
          <a:xfrm>
            <a:off x="756294" y="1400701"/>
            <a:ext cx="5604388" cy="1200329"/>
          </a:xfrm>
          <a:prstGeom prst="rect">
            <a:avLst/>
          </a:prstGeom>
          <a:noFill/>
        </p:spPr>
        <p:txBody>
          <a:bodyPr wrap="square" rtlCol="0">
            <a:spAutoFit/>
          </a:bodyPr>
          <a:lstStyle/>
          <a:p>
            <a:r>
              <a:rPr lang="en-GB" b="1" dirty="0"/>
              <a:t>P-Value Matrix:</a:t>
            </a:r>
          </a:p>
          <a:p>
            <a:r>
              <a:rPr lang="en-GB" dirty="0"/>
              <a:t>Petrol vs Diesel: p-value = 1.79e-20 (significant)</a:t>
            </a:r>
          </a:p>
          <a:p>
            <a:r>
              <a:rPr lang="en-GB" dirty="0"/>
              <a:t>Petrol vs Electric: p-value = 5.97e-01 (not significant)</a:t>
            </a:r>
          </a:p>
          <a:p>
            <a:r>
              <a:rPr lang="en-GB" dirty="0"/>
              <a:t>Diesel vs CNG: p-value = 9.93e-32 (significant)</a:t>
            </a:r>
          </a:p>
        </p:txBody>
      </p:sp>
      <p:sp>
        <p:nvSpPr>
          <p:cNvPr id="4" name="TextBox 3">
            <a:extLst>
              <a:ext uri="{FF2B5EF4-FFF2-40B4-BE49-F238E27FC236}">
                <a16:creationId xmlns:a16="http://schemas.microsoft.com/office/drawing/2014/main" id="{232B702D-928A-78B7-C863-9D5B51060953}"/>
              </a:ext>
            </a:extLst>
          </p:cNvPr>
          <p:cNvSpPr txBox="1"/>
          <p:nvPr/>
        </p:nvSpPr>
        <p:spPr>
          <a:xfrm>
            <a:off x="756294" y="3163536"/>
            <a:ext cx="11012152" cy="923330"/>
          </a:xfrm>
          <a:prstGeom prst="rect">
            <a:avLst/>
          </a:prstGeom>
          <a:noFill/>
        </p:spPr>
        <p:txBody>
          <a:bodyPr wrap="square" rtlCol="0">
            <a:spAutoFit/>
          </a:bodyPr>
          <a:lstStyle/>
          <a:p>
            <a:r>
              <a:rPr lang="en-US" dirty="0"/>
              <a:t>Since most p-values (</a:t>
            </a:r>
            <a:r>
              <a:rPr lang="en-US" dirty="0" err="1"/>
              <a:t>e.g</a:t>
            </a:r>
            <a:r>
              <a:rPr lang="en-US" dirty="0"/>
              <a:t>, Petrol vs Diesel and Diesel vs CNG) are less than 0.05, we have significant differences between these fuel types in terms of resale price. For Petrol vs Electric, the p-value is greater than 0.05, suggesting no significant difference between these two categories.</a:t>
            </a:r>
            <a:endParaRPr lang="en-GB" dirty="0"/>
          </a:p>
        </p:txBody>
      </p:sp>
      <p:sp>
        <p:nvSpPr>
          <p:cNvPr id="5" name="TextBox 4">
            <a:extLst>
              <a:ext uri="{FF2B5EF4-FFF2-40B4-BE49-F238E27FC236}">
                <a16:creationId xmlns:a16="http://schemas.microsoft.com/office/drawing/2014/main" id="{F49E5883-94AC-B2DE-95E4-8FEFE8F91B78}"/>
              </a:ext>
            </a:extLst>
          </p:cNvPr>
          <p:cNvSpPr txBox="1"/>
          <p:nvPr/>
        </p:nvSpPr>
        <p:spPr>
          <a:xfrm>
            <a:off x="756293" y="2546556"/>
            <a:ext cx="11012151" cy="646331"/>
          </a:xfrm>
          <a:prstGeom prst="rect">
            <a:avLst/>
          </a:prstGeom>
          <a:noFill/>
        </p:spPr>
        <p:txBody>
          <a:bodyPr wrap="square" rtlCol="0">
            <a:spAutoFit/>
          </a:bodyPr>
          <a:lstStyle/>
          <a:p>
            <a:r>
              <a:rPr lang="en-US" dirty="0"/>
              <a:t>Based on the p-values from the pairwise Wilcoxon test, we reject the null hypothesis for most fuel type pairs, indicating that the resale price differs significantly between many of the fuel types.</a:t>
            </a:r>
            <a:endParaRPr lang="en-GB" dirty="0"/>
          </a:p>
        </p:txBody>
      </p:sp>
      <p:sp>
        <p:nvSpPr>
          <p:cNvPr id="8" name="TextBox 7">
            <a:extLst>
              <a:ext uri="{FF2B5EF4-FFF2-40B4-BE49-F238E27FC236}">
                <a16:creationId xmlns:a16="http://schemas.microsoft.com/office/drawing/2014/main" id="{A1C34182-6544-B296-A4A9-73AE45716E3C}"/>
              </a:ext>
            </a:extLst>
          </p:cNvPr>
          <p:cNvSpPr txBox="1"/>
          <p:nvPr/>
        </p:nvSpPr>
        <p:spPr>
          <a:xfrm>
            <a:off x="756294" y="4054870"/>
            <a:ext cx="11435706" cy="1477328"/>
          </a:xfrm>
          <a:prstGeom prst="rect">
            <a:avLst/>
          </a:prstGeom>
          <a:noFill/>
        </p:spPr>
        <p:txBody>
          <a:bodyPr wrap="square" rtlCol="0">
            <a:spAutoFit/>
          </a:bodyPr>
          <a:lstStyle/>
          <a:p>
            <a:r>
              <a:rPr lang="en-US" dirty="0"/>
              <a:t>The fuel type impacts the resale value of cars, especially between Diesel vs CNG and Petrol vs Diesel. However, there is no significant difference between Petrol and Electric cars in terms of resale value. These results are useful for buyers and dealers because, buyers might prefer certain fuel types over others to maintain higher resale value. Dealerships can use this analysis to set competitive pricing for cars based on their fuel types and expected depreciation.</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10942</TotalTime>
  <Words>1038</Words>
  <Application>Microsoft Office PowerPoint</Application>
  <PresentationFormat>Widescreen</PresentationFormat>
  <Paragraphs>72</Paragraphs>
  <Slides>8</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Calibri</vt:lpstr>
      <vt:lpstr>Lato Extended</vt:lpstr>
      <vt:lpstr>Symbol</vt:lpstr>
      <vt:lpstr>Times New Roman</vt:lpstr>
      <vt:lpstr>Wingdings</vt:lpstr>
      <vt:lpstr>Office Theme</vt:lpstr>
      <vt:lpstr>Office Theme</vt:lpstr>
      <vt:lpstr>PowerPoint Presentation</vt:lpstr>
      <vt:lpstr>How your RQ + distribution of data (Histogram) leads to a statistical test. Visualization requirements highlighted in yellow.</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Joanne Harwood</dc:creator>
  <dc:description/>
  <cp:lastModifiedBy>Emma Harrison</cp:lastModifiedBy>
  <cp:revision>159</cp:revision>
  <dcterms:created xsi:type="dcterms:W3CDTF">2019-10-01T08:37:56Z</dcterms:created>
  <dcterms:modified xsi:type="dcterms:W3CDTF">2024-11-21T19:30:48Z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0x01010026DBA85F447B164191BB36C258697B67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7</vt:i4>
  </property>
</Properties>
</file>