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1008" y="8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545353"/>
            <a:ext cx="9141714" cy="31038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42604" y="6528815"/>
            <a:ext cx="499122" cy="326898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141714" cy="89150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82013" y="102819"/>
            <a:ext cx="864869" cy="574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120" dirty="0"/>
              <a:t>Department</a:t>
            </a:r>
            <a:r>
              <a:rPr spc="-25" dirty="0"/>
              <a:t> </a:t>
            </a:r>
            <a:r>
              <a:rPr spc="-100" dirty="0"/>
              <a:t>of</a:t>
            </a:r>
            <a:r>
              <a:rPr spc="-20" dirty="0"/>
              <a:t> </a:t>
            </a:r>
            <a:r>
              <a:rPr spc="-130" dirty="0"/>
              <a:t>AIML</a:t>
            </a:r>
            <a:r>
              <a:rPr spc="-15" dirty="0"/>
              <a:t> </a:t>
            </a:r>
            <a:r>
              <a:rPr spc="-110" dirty="0"/>
              <a:t>Engineering,</a:t>
            </a:r>
            <a:r>
              <a:rPr spc="-30" dirty="0"/>
              <a:t> </a:t>
            </a:r>
            <a:r>
              <a:rPr spc="-130" dirty="0"/>
              <a:t>LoGMIEER,</a:t>
            </a:r>
            <a:r>
              <a:rPr spc="-10" dirty="0"/>
              <a:t> </a:t>
            </a:r>
            <a:r>
              <a:rPr spc="-75" dirty="0"/>
              <a:t>Nashik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120" dirty="0"/>
              <a:t>Group_Id</a:t>
            </a:r>
            <a:r>
              <a:rPr spc="-55" dirty="0"/>
              <a:t> </a:t>
            </a:r>
            <a:r>
              <a:rPr spc="-70" dirty="0"/>
              <a:t>:</a:t>
            </a:r>
            <a:r>
              <a:rPr spc="-25" dirty="0"/>
              <a:t> </a:t>
            </a:r>
            <a:r>
              <a:rPr spc="-60" dirty="0"/>
              <a:t>01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73025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120" dirty="0"/>
              <a:t>Department</a:t>
            </a:r>
            <a:r>
              <a:rPr spc="-25" dirty="0"/>
              <a:t> </a:t>
            </a:r>
            <a:r>
              <a:rPr spc="-100" dirty="0"/>
              <a:t>of</a:t>
            </a:r>
            <a:r>
              <a:rPr spc="-20" dirty="0"/>
              <a:t> </a:t>
            </a:r>
            <a:r>
              <a:rPr spc="-130" dirty="0"/>
              <a:t>AIML</a:t>
            </a:r>
            <a:r>
              <a:rPr spc="-15" dirty="0"/>
              <a:t> </a:t>
            </a:r>
            <a:r>
              <a:rPr spc="-110" dirty="0"/>
              <a:t>Engineering,</a:t>
            </a:r>
            <a:r>
              <a:rPr spc="-30" dirty="0"/>
              <a:t> </a:t>
            </a:r>
            <a:r>
              <a:rPr spc="-130" dirty="0"/>
              <a:t>LoGMIEER,</a:t>
            </a:r>
            <a:r>
              <a:rPr spc="-10" dirty="0"/>
              <a:t> </a:t>
            </a:r>
            <a:r>
              <a:rPr spc="-75" dirty="0"/>
              <a:t>Nashik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120" dirty="0"/>
              <a:t>Group_Id</a:t>
            </a:r>
            <a:r>
              <a:rPr spc="-55" dirty="0"/>
              <a:t> </a:t>
            </a:r>
            <a:r>
              <a:rPr spc="-70" dirty="0"/>
              <a:t>:</a:t>
            </a:r>
            <a:r>
              <a:rPr spc="-25" dirty="0"/>
              <a:t> </a:t>
            </a:r>
            <a:r>
              <a:rPr spc="-60" dirty="0"/>
              <a:t>01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73025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120" dirty="0"/>
              <a:t>Department</a:t>
            </a:r>
            <a:r>
              <a:rPr spc="-25" dirty="0"/>
              <a:t> </a:t>
            </a:r>
            <a:r>
              <a:rPr spc="-100" dirty="0"/>
              <a:t>of</a:t>
            </a:r>
            <a:r>
              <a:rPr spc="-20" dirty="0"/>
              <a:t> </a:t>
            </a:r>
            <a:r>
              <a:rPr spc="-130" dirty="0"/>
              <a:t>AIML</a:t>
            </a:r>
            <a:r>
              <a:rPr spc="-15" dirty="0"/>
              <a:t> </a:t>
            </a:r>
            <a:r>
              <a:rPr spc="-110" dirty="0"/>
              <a:t>Engineering,</a:t>
            </a:r>
            <a:r>
              <a:rPr spc="-30" dirty="0"/>
              <a:t> </a:t>
            </a:r>
            <a:r>
              <a:rPr spc="-130" dirty="0"/>
              <a:t>LoGMIEER,</a:t>
            </a:r>
            <a:r>
              <a:rPr spc="-10" dirty="0"/>
              <a:t> </a:t>
            </a:r>
            <a:r>
              <a:rPr spc="-75" dirty="0"/>
              <a:t>Nashik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120" dirty="0"/>
              <a:t>Group_Id</a:t>
            </a:r>
            <a:r>
              <a:rPr spc="-55" dirty="0"/>
              <a:t> </a:t>
            </a:r>
            <a:r>
              <a:rPr spc="-70" dirty="0"/>
              <a:t>:</a:t>
            </a:r>
            <a:r>
              <a:rPr spc="-25" dirty="0"/>
              <a:t> </a:t>
            </a:r>
            <a:r>
              <a:rPr spc="-60" dirty="0"/>
              <a:t>01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73025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545353"/>
            <a:ext cx="9141714" cy="31038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42604" y="6528815"/>
            <a:ext cx="499122" cy="32689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120" dirty="0"/>
              <a:t>Department</a:t>
            </a:r>
            <a:r>
              <a:rPr spc="-25" dirty="0"/>
              <a:t> </a:t>
            </a:r>
            <a:r>
              <a:rPr spc="-100" dirty="0"/>
              <a:t>of</a:t>
            </a:r>
            <a:r>
              <a:rPr spc="-20" dirty="0"/>
              <a:t> </a:t>
            </a:r>
            <a:r>
              <a:rPr spc="-130" dirty="0"/>
              <a:t>AIML</a:t>
            </a:r>
            <a:r>
              <a:rPr spc="-15" dirty="0"/>
              <a:t> </a:t>
            </a:r>
            <a:r>
              <a:rPr spc="-110" dirty="0"/>
              <a:t>Engineering,</a:t>
            </a:r>
            <a:r>
              <a:rPr spc="-30" dirty="0"/>
              <a:t> </a:t>
            </a:r>
            <a:r>
              <a:rPr spc="-130" dirty="0"/>
              <a:t>LoGMIEER,</a:t>
            </a:r>
            <a:r>
              <a:rPr spc="-10" dirty="0"/>
              <a:t> </a:t>
            </a:r>
            <a:r>
              <a:rPr spc="-75" dirty="0"/>
              <a:t>Nashik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120" dirty="0"/>
              <a:t>Group_Id</a:t>
            </a:r>
            <a:r>
              <a:rPr spc="-55" dirty="0"/>
              <a:t> </a:t>
            </a:r>
            <a:r>
              <a:rPr spc="-70" dirty="0"/>
              <a:t>:</a:t>
            </a:r>
            <a:r>
              <a:rPr spc="-25" dirty="0"/>
              <a:t> </a:t>
            </a:r>
            <a:r>
              <a:rPr spc="-60" dirty="0"/>
              <a:t>01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73025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545353"/>
            <a:ext cx="9141714" cy="31038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42604" y="6528815"/>
            <a:ext cx="499122" cy="326898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141714" cy="89396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120" dirty="0"/>
              <a:t>Department</a:t>
            </a:r>
            <a:r>
              <a:rPr spc="-25" dirty="0"/>
              <a:t> </a:t>
            </a:r>
            <a:r>
              <a:rPr spc="-100" dirty="0"/>
              <a:t>of</a:t>
            </a:r>
            <a:r>
              <a:rPr spc="-20" dirty="0"/>
              <a:t> </a:t>
            </a:r>
            <a:r>
              <a:rPr spc="-130" dirty="0"/>
              <a:t>AIML</a:t>
            </a:r>
            <a:r>
              <a:rPr spc="-15" dirty="0"/>
              <a:t> </a:t>
            </a:r>
            <a:r>
              <a:rPr spc="-110" dirty="0"/>
              <a:t>Engineering,</a:t>
            </a:r>
            <a:r>
              <a:rPr spc="-30" dirty="0"/>
              <a:t> </a:t>
            </a:r>
            <a:r>
              <a:rPr spc="-130" dirty="0"/>
              <a:t>LoGMIEER,</a:t>
            </a:r>
            <a:r>
              <a:rPr spc="-10" dirty="0"/>
              <a:t> </a:t>
            </a:r>
            <a:r>
              <a:rPr spc="-75" dirty="0"/>
              <a:t>Nashik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120" dirty="0"/>
              <a:t>Group_Id</a:t>
            </a:r>
            <a:r>
              <a:rPr spc="-55" dirty="0"/>
              <a:t> </a:t>
            </a:r>
            <a:r>
              <a:rPr spc="-70" dirty="0"/>
              <a:t>:</a:t>
            </a:r>
            <a:r>
              <a:rPr spc="-25" dirty="0"/>
              <a:t> </a:t>
            </a:r>
            <a:r>
              <a:rPr spc="-60" dirty="0"/>
              <a:t>01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73025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6545353"/>
            <a:ext cx="9141714" cy="31038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02232" y="23571"/>
            <a:ext cx="7758125" cy="7108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9740" y="1843862"/>
            <a:ext cx="8035290" cy="31934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06801" y="6616288"/>
            <a:ext cx="2898775" cy="1866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120" dirty="0"/>
              <a:t>Department</a:t>
            </a:r>
            <a:r>
              <a:rPr spc="-25" dirty="0"/>
              <a:t> </a:t>
            </a:r>
            <a:r>
              <a:rPr spc="-100" dirty="0"/>
              <a:t>of</a:t>
            </a:r>
            <a:r>
              <a:rPr spc="-20" dirty="0"/>
              <a:t> </a:t>
            </a:r>
            <a:r>
              <a:rPr spc="-130" dirty="0"/>
              <a:t>AIML</a:t>
            </a:r>
            <a:r>
              <a:rPr spc="-15" dirty="0"/>
              <a:t> </a:t>
            </a:r>
            <a:r>
              <a:rPr spc="-110" dirty="0"/>
              <a:t>Engineering,</a:t>
            </a:r>
            <a:r>
              <a:rPr spc="-30" dirty="0"/>
              <a:t> </a:t>
            </a:r>
            <a:r>
              <a:rPr spc="-130" dirty="0"/>
              <a:t>LoGMIEER,</a:t>
            </a:r>
            <a:r>
              <a:rPr spc="-10" dirty="0"/>
              <a:t> </a:t>
            </a:r>
            <a:r>
              <a:rPr spc="-75" dirty="0"/>
              <a:t>Nashik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7446391" y="6616288"/>
            <a:ext cx="763270" cy="1866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120" dirty="0"/>
              <a:t>Group_Id</a:t>
            </a:r>
            <a:r>
              <a:rPr spc="-55" dirty="0"/>
              <a:t> </a:t>
            </a:r>
            <a:r>
              <a:rPr spc="-70" dirty="0"/>
              <a:t>:</a:t>
            </a:r>
            <a:r>
              <a:rPr spc="-25" dirty="0"/>
              <a:t> </a:t>
            </a:r>
            <a:r>
              <a:rPr spc="-60" dirty="0"/>
              <a:t>01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807450" y="6591165"/>
            <a:ext cx="229234" cy="2006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73025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jpg"/><Relationship Id="rId5" Type="http://schemas.openxmlformats.org/officeDocument/2006/relationships/image" Target="../media/image13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1.png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973495"/>
            <a:ext cx="9141714" cy="977803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783460" y="2052320"/>
            <a:ext cx="5574665" cy="2579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EDEBE0"/>
                </a:solidFill>
                <a:latin typeface="Times New Roman"/>
                <a:cs typeface="Times New Roman"/>
              </a:rPr>
              <a:t>AI</a:t>
            </a:r>
            <a:r>
              <a:rPr sz="2400" b="1" spc="-80" dirty="0">
                <a:solidFill>
                  <a:srgbClr val="EDEBE0"/>
                </a:solidFill>
                <a:latin typeface="Times New Roman"/>
                <a:cs typeface="Times New Roman"/>
              </a:rPr>
              <a:t> </a:t>
            </a:r>
            <a:r>
              <a:rPr sz="2400" b="1" spc="-25" dirty="0">
                <a:solidFill>
                  <a:srgbClr val="EDEBE0"/>
                </a:solidFill>
                <a:latin typeface="Times New Roman"/>
                <a:cs typeface="Times New Roman"/>
              </a:rPr>
              <a:t>REALTIME</a:t>
            </a:r>
            <a:r>
              <a:rPr sz="2400" b="1" spc="-70" dirty="0">
                <a:solidFill>
                  <a:srgbClr val="EDEBE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EDEBE0"/>
                </a:solidFill>
                <a:latin typeface="Times New Roman"/>
                <a:cs typeface="Times New Roman"/>
              </a:rPr>
              <a:t>MONITORING</a:t>
            </a:r>
            <a:r>
              <a:rPr sz="2400" b="1" spc="-70" dirty="0">
                <a:solidFill>
                  <a:srgbClr val="EDEBE0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EDEBE0"/>
                </a:solidFill>
                <a:latin typeface="Times New Roman"/>
                <a:cs typeface="Times New Roman"/>
              </a:rPr>
              <a:t>SYSTEM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85"/>
              </a:spcBef>
            </a:pPr>
            <a:endParaRPr sz="2400">
              <a:latin typeface="Times New Roman"/>
              <a:cs typeface="Times New Roman"/>
            </a:endParaRPr>
          </a:p>
          <a:p>
            <a:pPr marL="1905" algn="ctr">
              <a:lnSpc>
                <a:spcPct val="100000"/>
              </a:lnSpc>
            </a:pPr>
            <a:r>
              <a:rPr sz="2400" b="1" dirty="0">
                <a:latin typeface="Calibri"/>
                <a:cs typeface="Calibri"/>
              </a:rPr>
              <a:t>Under</a:t>
            </a:r>
            <a:r>
              <a:rPr sz="2400" b="1" spc="-7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The</a:t>
            </a:r>
            <a:r>
              <a:rPr sz="2400" b="1" spc="-4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Guidance</a:t>
            </a:r>
            <a:r>
              <a:rPr sz="2400" b="1" spc="-55" dirty="0">
                <a:latin typeface="Calibri"/>
                <a:cs typeface="Calibri"/>
              </a:rPr>
              <a:t> </a:t>
            </a:r>
            <a:r>
              <a:rPr sz="2400" b="1" spc="-25" dirty="0">
                <a:latin typeface="Calibri"/>
                <a:cs typeface="Calibri"/>
              </a:rPr>
              <a:t>of</a:t>
            </a:r>
            <a:endParaRPr sz="24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720"/>
              </a:spcBef>
              <a:tabLst>
                <a:tab pos="3148965" algn="l"/>
              </a:tabLst>
            </a:pPr>
            <a:r>
              <a:rPr sz="2400" b="1" spc="-20" dirty="0">
                <a:latin typeface="Calibri"/>
                <a:cs typeface="Calibri"/>
              </a:rPr>
              <a:t>Prof.</a:t>
            </a:r>
            <a:r>
              <a:rPr sz="2400" b="1" spc="-9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M.V.RAUT</a:t>
            </a:r>
            <a:r>
              <a:rPr sz="2400" b="1" dirty="0">
                <a:latin typeface="Calibri"/>
                <a:cs typeface="Calibri"/>
              </a:rPr>
              <a:t>	</a:t>
            </a:r>
            <a:r>
              <a:rPr sz="2400" b="1" spc="-20" dirty="0">
                <a:latin typeface="Calibri"/>
                <a:cs typeface="Calibri"/>
              </a:rPr>
              <a:t>Prof.</a:t>
            </a:r>
            <a:r>
              <a:rPr sz="2400" b="1" spc="-10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S.A.Lavangale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395"/>
              </a:spcBef>
            </a:pPr>
            <a:endParaRPr sz="2400">
              <a:latin typeface="Calibri"/>
              <a:cs typeface="Calibri"/>
            </a:endParaRPr>
          </a:p>
          <a:p>
            <a:pPr marL="635" algn="ctr">
              <a:lnSpc>
                <a:spcPct val="100000"/>
              </a:lnSpc>
            </a:pPr>
            <a:r>
              <a:rPr sz="2400" b="1" spc="-10" dirty="0">
                <a:latin typeface="Calibri"/>
                <a:cs typeface="Calibri"/>
              </a:rPr>
              <a:t>Presented</a:t>
            </a:r>
            <a:r>
              <a:rPr sz="2400" b="1" spc="-75" dirty="0">
                <a:latin typeface="Calibri"/>
                <a:cs typeface="Calibri"/>
              </a:rPr>
              <a:t> </a:t>
            </a:r>
            <a:r>
              <a:rPr sz="2400" b="1" spc="-25" dirty="0">
                <a:latin typeface="Calibri"/>
                <a:cs typeface="Calibri"/>
              </a:rPr>
              <a:t>by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00683" y="137291"/>
            <a:ext cx="7571232" cy="1285546"/>
          </a:xfrm>
          <a:prstGeom prst="rect">
            <a:avLst/>
          </a:prstGeom>
        </p:spPr>
      </p:pic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745490" y="4739810"/>
          <a:ext cx="2148205" cy="11747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8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70255">
                <a:tc>
                  <a:txBody>
                    <a:bodyPr/>
                    <a:lstStyle/>
                    <a:p>
                      <a:pPr marL="374650" indent="-342900">
                        <a:lnSpc>
                          <a:spcPts val="2655"/>
                        </a:lnSpc>
                        <a:buFont typeface="Arial MT"/>
                        <a:buChar char="•"/>
                        <a:tabLst>
                          <a:tab pos="374650" algn="l"/>
                        </a:tabLst>
                      </a:pPr>
                      <a:r>
                        <a:rPr sz="2400" b="1" dirty="0">
                          <a:latin typeface="Calibri"/>
                          <a:cs typeface="Calibri"/>
                        </a:rPr>
                        <a:t>Sahil</a:t>
                      </a:r>
                      <a:r>
                        <a:rPr sz="24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spc="-10" dirty="0">
                          <a:latin typeface="Calibri"/>
                          <a:cs typeface="Calibri"/>
                        </a:rPr>
                        <a:t>Kurhade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374650" indent="-342900">
                        <a:lnSpc>
                          <a:spcPct val="100000"/>
                        </a:lnSpc>
                        <a:buFont typeface="Arial MT"/>
                        <a:buChar char="•"/>
                        <a:tabLst>
                          <a:tab pos="374650" algn="l"/>
                        </a:tabLst>
                      </a:pPr>
                      <a:r>
                        <a:rPr sz="2400" b="1" dirty="0">
                          <a:latin typeface="Calibri"/>
                          <a:cs typeface="Calibri"/>
                        </a:rPr>
                        <a:t>Kishor</a:t>
                      </a:r>
                      <a:r>
                        <a:rPr sz="24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spc="-10" dirty="0">
                          <a:latin typeface="Calibri"/>
                          <a:cs typeface="Calibri"/>
                        </a:rPr>
                        <a:t>Avhad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495">
                <a:tc>
                  <a:txBody>
                    <a:bodyPr/>
                    <a:lstStyle/>
                    <a:p>
                      <a:pPr marL="374650" indent="-342900">
                        <a:lnSpc>
                          <a:spcPct val="100000"/>
                        </a:lnSpc>
                        <a:spcBef>
                          <a:spcPts val="185"/>
                        </a:spcBef>
                        <a:buFont typeface="Arial MT"/>
                        <a:buChar char="•"/>
                        <a:tabLst>
                          <a:tab pos="374650" algn="l"/>
                        </a:tabLst>
                      </a:pPr>
                      <a:r>
                        <a:rPr sz="2400" b="1" dirty="0">
                          <a:latin typeface="Calibri"/>
                          <a:cs typeface="Calibri"/>
                        </a:rPr>
                        <a:t>Vishal</a:t>
                      </a:r>
                      <a:r>
                        <a:rPr sz="2400" b="1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spc="-10" dirty="0">
                          <a:latin typeface="Calibri"/>
                          <a:cs typeface="Calibri"/>
                        </a:rPr>
                        <a:t>Jadhav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349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2612517" y="6616288"/>
            <a:ext cx="2929255" cy="18669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100" b="1" spc="-120" dirty="0">
                <a:solidFill>
                  <a:srgbClr val="FFFFFF"/>
                </a:solidFill>
                <a:latin typeface="Arial"/>
                <a:cs typeface="Arial"/>
              </a:rPr>
              <a:t>Department</a:t>
            </a:r>
            <a:r>
              <a:rPr sz="11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spc="-2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100" b="1" spc="20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spc="-130" dirty="0">
                <a:solidFill>
                  <a:srgbClr val="FFFFFF"/>
                </a:solidFill>
                <a:latin typeface="Arial"/>
                <a:cs typeface="Arial"/>
              </a:rPr>
              <a:t>AIML</a:t>
            </a:r>
            <a:r>
              <a:rPr sz="11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spc="-110" dirty="0">
                <a:solidFill>
                  <a:srgbClr val="FFFFFF"/>
                </a:solidFill>
                <a:latin typeface="Arial"/>
                <a:cs typeface="Arial"/>
              </a:rPr>
              <a:t>Engineering,</a:t>
            </a:r>
            <a:r>
              <a:rPr sz="11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spc="-130" dirty="0">
                <a:solidFill>
                  <a:srgbClr val="FFFFFF"/>
                </a:solidFill>
                <a:latin typeface="Arial"/>
                <a:cs typeface="Arial"/>
              </a:rPr>
              <a:t>LoGMIEER,</a:t>
            </a:r>
            <a:r>
              <a:rPr sz="11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spc="-75" dirty="0">
                <a:solidFill>
                  <a:srgbClr val="FFFFFF"/>
                </a:solidFill>
                <a:latin typeface="Arial"/>
                <a:cs typeface="Arial"/>
              </a:rPr>
              <a:t>Nashik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484109" y="6616288"/>
            <a:ext cx="763270" cy="18669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100" b="1" spc="-120" dirty="0">
                <a:solidFill>
                  <a:srgbClr val="FFFFFF"/>
                </a:solidFill>
                <a:latin typeface="Arial"/>
                <a:cs typeface="Arial"/>
              </a:rPr>
              <a:t>Group_Id</a:t>
            </a:r>
            <a:r>
              <a:rPr sz="11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spc="-70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11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spc="-60" dirty="0">
                <a:solidFill>
                  <a:srgbClr val="FFFFFF"/>
                </a:solidFill>
                <a:latin typeface="Arial"/>
                <a:cs typeface="Arial"/>
              </a:rPr>
              <a:t>01</a:t>
            </a:r>
            <a:endParaRPr sz="11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549146" y="1386281"/>
            <a:ext cx="62750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u="sng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Department</a:t>
            </a:r>
            <a:r>
              <a:rPr sz="3600" u="sng" spc="-5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</a:t>
            </a:r>
            <a:r>
              <a:rPr sz="3600" u="sng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of</a:t>
            </a:r>
            <a:r>
              <a:rPr sz="3600" u="sng" spc="-6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</a:t>
            </a:r>
            <a:r>
              <a:rPr sz="3600" u="sng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AIML</a:t>
            </a:r>
            <a:r>
              <a:rPr sz="3600" u="sng" spc="-5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</a:t>
            </a:r>
            <a:r>
              <a:rPr sz="3600" u="sng" spc="-1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Engineering</a:t>
            </a:r>
            <a:endParaRPr sz="3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528815"/>
            <a:ext cx="9142095" cy="327025"/>
            <a:chOff x="0" y="6528815"/>
            <a:chExt cx="9142095" cy="3270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545353"/>
              <a:ext cx="9141714" cy="31038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42604" y="6528815"/>
              <a:ext cx="499122" cy="326898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141714" cy="893968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6535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7.</a:t>
            </a:r>
            <a:r>
              <a:rPr sz="3600" spc="-110" dirty="0"/>
              <a:t> </a:t>
            </a:r>
            <a:r>
              <a:rPr sz="3600" dirty="0"/>
              <a:t>Proposed</a:t>
            </a:r>
            <a:r>
              <a:rPr sz="3600" spc="-105" dirty="0"/>
              <a:t> </a:t>
            </a:r>
            <a:r>
              <a:rPr sz="3600" spc="-10" dirty="0"/>
              <a:t>System</a:t>
            </a:r>
            <a:r>
              <a:rPr sz="3600" spc="-120" dirty="0"/>
              <a:t> </a:t>
            </a:r>
            <a:r>
              <a:rPr sz="3600" spc="-10" dirty="0"/>
              <a:t>Architecture</a:t>
            </a:r>
            <a:endParaRPr sz="3600"/>
          </a:p>
        </p:txBody>
      </p: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972312" cy="91440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74661" y="1574815"/>
            <a:ext cx="7938077" cy="4491387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120" dirty="0"/>
              <a:t>Department</a:t>
            </a:r>
            <a:r>
              <a:rPr spc="-25" dirty="0"/>
              <a:t> </a:t>
            </a:r>
            <a:r>
              <a:rPr spc="-100" dirty="0"/>
              <a:t>of</a:t>
            </a:r>
            <a:r>
              <a:rPr spc="-20" dirty="0"/>
              <a:t> </a:t>
            </a:r>
            <a:r>
              <a:rPr spc="-130" dirty="0"/>
              <a:t>AIML</a:t>
            </a:r>
            <a:r>
              <a:rPr spc="-15" dirty="0"/>
              <a:t> </a:t>
            </a:r>
            <a:r>
              <a:rPr spc="-110" dirty="0"/>
              <a:t>Engineering,</a:t>
            </a:r>
            <a:r>
              <a:rPr spc="-30" dirty="0"/>
              <a:t> </a:t>
            </a:r>
            <a:r>
              <a:rPr spc="-130" dirty="0"/>
              <a:t>LoGMIEER,</a:t>
            </a:r>
            <a:r>
              <a:rPr spc="-10" dirty="0"/>
              <a:t> </a:t>
            </a:r>
            <a:r>
              <a:rPr spc="-75" dirty="0"/>
              <a:t>Nashik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120" dirty="0"/>
              <a:t>Group_Id</a:t>
            </a:r>
            <a:r>
              <a:rPr spc="-55" dirty="0"/>
              <a:t> </a:t>
            </a:r>
            <a:r>
              <a:rPr spc="-70" dirty="0"/>
              <a:t>:</a:t>
            </a:r>
            <a:r>
              <a:rPr spc="-25" dirty="0"/>
              <a:t> </a:t>
            </a:r>
            <a:r>
              <a:rPr spc="-60" dirty="0"/>
              <a:t>01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528815"/>
            <a:ext cx="9142095" cy="327025"/>
            <a:chOff x="0" y="6528815"/>
            <a:chExt cx="9142095" cy="3270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545353"/>
              <a:ext cx="9141714" cy="31038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42604" y="6528815"/>
              <a:ext cx="499122" cy="326898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141714" cy="893849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5579" rIns="0" bIns="0" rtlCol="0">
            <a:spAutoFit/>
          </a:bodyPr>
          <a:lstStyle/>
          <a:p>
            <a:pPr marL="79502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7.</a:t>
            </a:r>
            <a:r>
              <a:rPr sz="2400" spc="-55" dirty="0"/>
              <a:t> </a:t>
            </a:r>
            <a:r>
              <a:rPr sz="2400" dirty="0"/>
              <a:t>High</a:t>
            </a:r>
            <a:r>
              <a:rPr sz="2400" spc="-45" dirty="0"/>
              <a:t> </a:t>
            </a:r>
            <a:r>
              <a:rPr sz="2400" dirty="0"/>
              <a:t>level</a:t>
            </a:r>
            <a:r>
              <a:rPr sz="2400" spc="-35" dirty="0"/>
              <a:t> </a:t>
            </a:r>
            <a:r>
              <a:rPr sz="2400" dirty="0"/>
              <a:t>design</a:t>
            </a:r>
            <a:r>
              <a:rPr sz="2400" spc="-40" dirty="0"/>
              <a:t> </a:t>
            </a:r>
            <a:r>
              <a:rPr sz="2400" dirty="0"/>
              <a:t>of</a:t>
            </a:r>
            <a:r>
              <a:rPr sz="2400" spc="-45" dirty="0"/>
              <a:t> </a:t>
            </a:r>
            <a:r>
              <a:rPr sz="2400" dirty="0"/>
              <a:t>the</a:t>
            </a:r>
            <a:r>
              <a:rPr sz="2400" spc="-30" dirty="0"/>
              <a:t> </a:t>
            </a:r>
            <a:r>
              <a:rPr sz="2400" dirty="0"/>
              <a:t>project</a:t>
            </a:r>
            <a:r>
              <a:rPr sz="2400" spc="-60" dirty="0"/>
              <a:t> </a:t>
            </a:r>
            <a:r>
              <a:rPr sz="2400" dirty="0"/>
              <a:t>(DFD</a:t>
            </a:r>
            <a:r>
              <a:rPr sz="2400" spc="-50" dirty="0"/>
              <a:t> </a:t>
            </a:r>
            <a:r>
              <a:rPr sz="2400" spc="-10" dirty="0"/>
              <a:t>Diagrams).</a:t>
            </a:r>
            <a:endParaRPr sz="2400"/>
          </a:p>
        </p:txBody>
      </p: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972312" cy="91440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230886" y="3295650"/>
            <a:ext cx="1827530" cy="582295"/>
          </a:xfrm>
          <a:prstGeom prst="rect">
            <a:avLst/>
          </a:prstGeom>
          <a:solidFill>
            <a:srgbClr val="F1F1F1"/>
          </a:solidFill>
          <a:ln w="25908">
            <a:solidFill>
              <a:srgbClr val="000000"/>
            </a:solidFill>
          </a:ln>
        </p:spPr>
        <p:txBody>
          <a:bodyPr vert="horz" wrap="square" lIns="0" tIns="139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95"/>
              </a:spcBef>
            </a:pPr>
            <a:r>
              <a:rPr sz="1800" spc="-10" dirty="0">
                <a:latin typeface="Calibri"/>
                <a:cs typeface="Calibri"/>
              </a:rPr>
              <a:t>Start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106424" y="3877055"/>
            <a:ext cx="76200" cy="704215"/>
          </a:xfrm>
          <a:custGeom>
            <a:avLst/>
            <a:gdLst/>
            <a:ahLst/>
            <a:cxnLst/>
            <a:rect l="l" t="t" r="r" b="b"/>
            <a:pathLst>
              <a:path w="76200" h="704214">
                <a:moveTo>
                  <a:pt x="31750" y="627888"/>
                </a:moveTo>
                <a:lnTo>
                  <a:pt x="0" y="627888"/>
                </a:lnTo>
                <a:lnTo>
                  <a:pt x="38100" y="704088"/>
                </a:lnTo>
                <a:lnTo>
                  <a:pt x="69850" y="640588"/>
                </a:lnTo>
                <a:lnTo>
                  <a:pt x="31750" y="640588"/>
                </a:lnTo>
                <a:lnTo>
                  <a:pt x="31750" y="627888"/>
                </a:lnTo>
                <a:close/>
              </a:path>
              <a:path w="76200" h="704214">
                <a:moveTo>
                  <a:pt x="44450" y="0"/>
                </a:moveTo>
                <a:lnTo>
                  <a:pt x="31750" y="0"/>
                </a:lnTo>
                <a:lnTo>
                  <a:pt x="31750" y="640588"/>
                </a:lnTo>
                <a:lnTo>
                  <a:pt x="44450" y="640588"/>
                </a:lnTo>
                <a:lnTo>
                  <a:pt x="44450" y="0"/>
                </a:lnTo>
                <a:close/>
              </a:path>
              <a:path w="76200" h="704214">
                <a:moveTo>
                  <a:pt x="76200" y="627888"/>
                </a:moveTo>
                <a:lnTo>
                  <a:pt x="44450" y="627888"/>
                </a:lnTo>
                <a:lnTo>
                  <a:pt x="44450" y="640588"/>
                </a:lnTo>
                <a:lnTo>
                  <a:pt x="69850" y="640588"/>
                </a:lnTo>
                <a:lnTo>
                  <a:pt x="76200" y="6278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30886" y="4581905"/>
            <a:ext cx="1827530" cy="481965"/>
          </a:xfrm>
          <a:prstGeom prst="rect">
            <a:avLst/>
          </a:prstGeom>
          <a:solidFill>
            <a:srgbClr val="F1F1F1"/>
          </a:solidFill>
          <a:ln w="25908">
            <a:solidFill>
              <a:srgbClr val="000000"/>
            </a:solidFill>
          </a:ln>
        </p:spPr>
        <p:txBody>
          <a:bodyPr vert="horz" wrap="square" lIns="0" tIns="88265" rIns="0" bIns="0" rtlCol="0">
            <a:spAutoFit/>
          </a:bodyPr>
          <a:lstStyle/>
          <a:p>
            <a:pPr marL="405130">
              <a:lnSpc>
                <a:spcPct val="100000"/>
              </a:lnSpc>
              <a:spcBef>
                <a:spcPts val="695"/>
              </a:spcBef>
            </a:pPr>
            <a:r>
              <a:rPr sz="1800" dirty="0">
                <a:latin typeface="Calibri"/>
                <a:cs typeface="Calibri"/>
              </a:rPr>
              <a:t>New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User?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382773" y="4581905"/>
            <a:ext cx="1905000" cy="477520"/>
          </a:xfrm>
          <a:prstGeom prst="rect">
            <a:avLst/>
          </a:prstGeom>
          <a:solidFill>
            <a:srgbClr val="F1F1F1"/>
          </a:solidFill>
          <a:ln w="25907">
            <a:solidFill>
              <a:srgbClr val="000000"/>
            </a:solidFill>
          </a:ln>
        </p:spPr>
        <p:txBody>
          <a:bodyPr vert="horz" wrap="square" lIns="0" tIns="86360" rIns="0" bIns="0" rtlCol="0">
            <a:spAutoFit/>
          </a:bodyPr>
          <a:lstStyle/>
          <a:p>
            <a:pPr marL="388620">
              <a:lnSpc>
                <a:spcPct val="100000"/>
              </a:lnSpc>
              <a:spcBef>
                <a:spcPts val="680"/>
              </a:spcBef>
            </a:pPr>
            <a:r>
              <a:rPr sz="1800" spc="-50" dirty="0">
                <a:latin typeface="Calibri"/>
                <a:cs typeface="Calibri"/>
              </a:rPr>
              <a:t>Take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Images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057400" y="4782820"/>
            <a:ext cx="325120" cy="76200"/>
          </a:xfrm>
          <a:custGeom>
            <a:avLst/>
            <a:gdLst/>
            <a:ahLst/>
            <a:cxnLst/>
            <a:rect l="l" t="t" r="r" b="b"/>
            <a:pathLst>
              <a:path w="325119" h="76200">
                <a:moveTo>
                  <a:pt x="248538" y="0"/>
                </a:moveTo>
                <a:lnTo>
                  <a:pt x="249047" y="76199"/>
                </a:lnTo>
                <a:lnTo>
                  <a:pt x="311607" y="44396"/>
                </a:lnTo>
                <a:lnTo>
                  <a:pt x="261493" y="44396"/>
                </a:lnTo>
                <a:lnTo>
                  <a:pt x="261493" y="31697"/>
                </a:lnTo>
                <a:lnTo>
                  <a:pt x="313004" y="31697"/>
                </a:lnTo>
                <a:lnTo>
                  <a:pt x="248538" y="0"/>
                </a:lnTo>
                <a:close/>
              </a:path>
              <a:path w="325119" h="76200">
                <a:moveTo>
                  <a:pt x="248750" y="31697"/>
                </a:moveTo>
                <a:lnTo>
                  <a:pt x="0" y="33146"/>
                </a:lnTo>
                <a:lnTo>
                  <a:pt x="0" y="45846"/>
                </a:lnTo>
                <a:lnTo>
                  <a:pt x="248834" y="44396"/>
                </a:lnTo>
                <a:lnTo>
                  <a:pt x="248750" y="31697"/>
                </a:lnTo>
                <a:close/>
              </a:path>
              <a:path w="325119" h="76200">
                <a:moveTo>
                  <a:pt x="313004" y="31697"/>
                </a:moveTo>
                <a:lnTo>
                  <a:pt x="261493" y="31697"/>
                </a:lnTo>
                <a:lnTo>
                  <a:pt x="261493" y="44396"/>
                </a:lnTo>
                <a:lnTo>
                  <a:pt x="311607" y="44396"/>
                </a:lnTo>
                <a:lnTo>
                  <a:pt x="324993" y="37591"/>
                </a:lnTo>
                <a:lnTo>
                  <a:pt x="313004" y="316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" name="object 13"/>
          <p:cNvGrpSpPr/>
          <p:nvPr/>
        </p:nvGrpSpPr>
        <p:grpSpPr>
          <a:xfrm>
            <a:off x="4629848" y="4568888"/>
            <a:ext cx="2045335" cy="503555"/>
            <a:chOff x="4629848" y="4568888"/>
            <a:chExt cx="2045335" cy="503555"/>
          </a:xfrm>
        </p:grpSpPr>
        <p:sp>
          <p:nvSpPr>
            <p:cNvPr id="14" name="object 14"/>
            <p:cNvSpPr/>
            <p:nvPr/>
          </p:nvSpPr>
          <p:spPr>
            <a:xfrm>
              <a:off x="4642865" y="4581906"/>
              <a:ext cx="2019300" cy="477520"/>
            </a:xfrm>
            <a:custGeom>
              <a:avLst/>
              <a:gdLst/>
              <a:ahLst/>
              <a:cxnLst/>
              <a:rect l="l" t="t" r="r" b="b"/>
              <a:pathLst>
                <a:path w="2019300" h="477520">
                  <a:moveTo>
                    <a:pt x="2019299" y="0"/>
                  </a:moveTo>
                  <a:lnTo>
                    <a:pt x="0" y="0"/>
                  </a:lnTo>
                  <a:lnTo>
                    <a:pt x="0" y="477012"/>
                  </a:lnTo>
                  <a:lnTo>
                    <a:pt x="2019299" y="477012"/>
                  </a:lnTo>
                  <a:lnTo>
                    <a:pt x="2019299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642865" y="4581906"/>
              <a:ext cx="2019300" cy="477520"/>
            </a:xfrm>
            <a:custGeom>
              <a:avLst/>
              <a:gdLst/>
              <a:ahLst/>
              <a:cxnLst/>
              <a:rect l="l" t="t" r="r" b="b"/>
              <a:pathLst>
                <a:path w="2019300" h="477520">
                  <a:moveTo>
                    <a:pt x="0" y="477012"/>
                  </a:moveTo>
                  <a:lnTo>
                    <a:pt x="2019299" y="477012"/>
                  </a:lnTo>
                  <a:lnTo>
                    <a:pt x="2019299" y="0"/>
                  </a:lnTo>
                  <a:lnTo>
                    <a:pt x="0" y="0"/>
                  </a:lnTo>
                  <a:lnTo>
                    <a:pt x="0" y="477012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786121" y="4655007"/>
            <a:ext cx="17316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Stores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database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41554" y="2177033"/>
            <a:ext cx="1816735" cy="457200"/>
          </a:xfrm>
          <a:prstGeom prst="rect">
            <a:avLst/>
          </a:prstGeom>
          <a:solidFill>
            <a:srgbClr val="F1F1F1"/>
          </a:solidFill>
          <a:ln w="25908">
            <a:solidFill>
              <a:srgbClr val="000000"/>
            </a:solidFill>
          </a:ln>
        </p:spPr>
        <p:txBody>
          <a:bodyPr vert="horz" wrap="square" lIns="0" tIns="76200" rIns="0" bIns="0" rtlCol="0">
            <a:spAutoFit/>
          </a:bodyPr>
          <a:lstStyle/>
          <a:p>
            <a:pPr marL="121920">
              <a:lnSpc>
                <a:spcPct val="100000"/>
              </a:lnSpc>
              <a:spcBef>
                <a:spcPts val="600"/>
              </a:spcBef>
            </a:pPr>
            <a:r>
              <a:rPr sz="1800" spc="-10" dirty="0">
                <a:latin typeface="Calibri"/>
                <a:cs typeface="Calibri"/>
              </a:rPr>
              <a:t>Registered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User?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287012" y="4149851"/>
            <a:ext cx="1370330" cy="707390"/>
          </a:xfrm>
          <a:custGeom>
            <a:avLst/>
            <a:gdLst/>
            <a:ahLst/>
            <a:cxnLst/>
            <a:rect l="l" t="t" r="r" b="b"/>
            <a:pathLst>
              <a:path w="1370329" h="707389">
                <a:moveTo>
                  <a:pt x="355473" y="669036"/>
                </a:moveTo>
                <a:lnTo>
                  <a:pt x="343001" y="662825"/>
                </a:lnTo>
                <a:lnTo>
                  <a:pt x="279273" y="631063"/>
                </a:lnTo>
                <a:lnTo>
                  <a:pt x="279323" y="662825"/>
                </a:lnTo>
                <a:lnTo>
                  <a:pt x="0" y="663067"/>
                </a:lnTo>
                <a:lnTo>
                  <a:pt x="0" y="675767"/>
                </a:lnTo>
                <a:lnTo>
                  <a:pt x="279336" y="675525"/>
                </a:lnTo>
                <a:lnTo>
                  <a:pt x="279400" y="707263"/>
                </a:lnTo>
                <a:lnTo>
                  <a:pt x="342557" y="675525"/>
                </a:lnTo>
                <a:lnTo>
                  <a:pt x="355473" y="669036"/>
                </a:lnTo>
                <a:close/>
              </a:path>
              <a:path w="1370329" h="707389">
                <a:moveTo>
                  <a:pt x="1370076" y="76200"/>
                </a:moveTo>
                <a:lnTo>
                  <a:pt x="1363726" y="63500"/>
                </a:lnTo>
                <a:lnTo>
                  <a:pt x="1331976" y="0"/>
                </a:lnTo>
                <a:lnTo>
                  <a:pt x="1293876" y="76200"/>
                </a:lnTo>
                <a:lnTo>
                  <a:pt x="1325626" y="76200"/>
                </a:lnTo>
                <a:lnTo>
                  <a:pt x="1325626" y="489204"/>
                </a:lnTo>
                <a:lnTo>
                  <a:pt x="1338326" y="489204"/>
                </a:lnTo>
                <a:lnTo>
                  <a:pt x="1338326" y="76200"/>
                </a:lnTo>
                <a:lnTo>
                  <a:pt x="1370076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111097" y="2633472"/>
            <a:ext cx="76200" cy="662305"/>
          </a:xfrm>
          <a:custGeom>
            <a:avLst/>
            <a:gdLst/>
            <a:ahLst/>
            <a:cxnLst/>
            <a:rect l="l" t="t" r="r" b="b"/>
            <a:pathLst>
              <a:path w="76200" h="662304">
                <a:moveTo>
                  <a:pt x="44551" y="63500"/>
                </a:moveTo>
                <a:lnTo>
                  <a:pt x="31851" y="63500"/>
                </a:lnTo>
                <a:lnTo>
                  <a:pt x="27075" y="661924"/>
                </a:lnTo>
                <a:lnTo>
                  <a:pt x="39776" y="661924"/>
                </a:lnTo>
                <a:lnTo>
                  <a:pt x="44448" y="76453"/>
                </a:lnTo>
                <a:lnTo>
                  <a:pt x="44551" y="63500"/>
                </a:lnTo>
                <a:close/>
              </a:path>
              <a:path w="76200" h="662304">
                <a:moveTo>
                  <a:pt x="38696" y="0"/>
                </a:moveTo>
                <a:lnTo>
                  <a:pt x="0" y="75945"/>
                </a:lnTo>
                <a:lnTo>
                  <a:pt x="76187" y="76453"/>
                </a:lnTo>
                <a:lnTo>
                  <a:pt x="76083" y="76242"/>
                </a:lnTo>
                <a:lnTo>
                  <a:pt x="31749" y="76242"/>
                </a:lnTo>
                <a:lnTo>
                  <a:pt x="31851" y="63500"/>
                </a:lnTo>
                <a:lnTo>
                  <a:pt x="69835" y="63500"/>
                </a:lnTo>
                <a:lnTo>
                  <a:pt x="38696" y="0"/>
                </a:lnTo>
                <a:close/>
              </a:path>
              <a:path w="76200" h="662304">
                <a:moveTo>
                  <a:pt x="69835" y="63500"/>
                </a:moveTo>
                <a:lnTo>
                  <a:pt x="44551" y="63500"/>
                </a:lnTo>
                <a:lnTo>
                  <a:pt x="44449" y="76242"/>
                </a:lnTo>
                <a:lnTo>
                  <a:pt x="76083" y="76242"/>
                </a:lnTo>
                <a:lnTo>
                  <a:pt x="69835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2382773" y="2177033"/>
            <a:ext cx="1905000" cy="457200"/>
          </a:xfrm>
          <a:prstGeom prst="rect">
            <a:avLst/>
          </a:prstGeom>
          <a:solidFill>
            <a:srgbClr val="F1F1F1"/>
          </a:solidFill>
          <a:ln w="25907">
            <a:solidFill>
              <a:srgbClr val="000000"/>
            </a:solidFill>
          </a:ln>
        </p:spPr>
        <p:txBody>
          <a:bodyPr vert="horz" wrap="square" lIns="0" tIns="76200" rIns="0" bIns="0" rtlCol="0">
            <a:spAutoFit/>
          </a:bodyPr>
          <a:lstStyle/>
          <a:p>
            <a:pPr marL="388620">
              <a:lnSpc>
                <a:spcPct val="100000"/>
              </a:lnSpc>
              <a:spcBef>
                <a:spcPts val="600"/>
              </a:spcBef>
            </a:pPr>
            <a:r>
              <a:rPr sz="1800" spc="-50" dirty="0">
                <a:latin typeface="Calibri"/>
                <a:cs typeface="Calibri"/>
              </a:rPr>
              <a:t>Take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Images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057400" y="2366772"/>
            <a:ext cx="325120" cy="76200"/>
          </a:xfrm>
          <a:custGeom>
            <a:avLst/>
            <a:gdLst/>
            <a:ahLst/>
            <a:cxnLst/>
            <a:rect l="l" t="t" r="r" b="b"/>
            <a:pathLst>
              <a:path w="325119" h="76200">
                <a:moveTo>
                  <a:pt x="248793" y="0"/>
                </a:moveTo>
                <a:lnTo>
                  <a:pt x="248793" y="76200"/>
                </a:lnTo>
                <a:lnTo>
                  <a:pt x="312293" y="44450"/>
                </a:lnTo>
                <a:lnTo>
                  <a:pt x="261493" y="44450"/>
                </a:lnTo>
                <a:lnTo>
                  <a:pt x="261493" y="31750"/>
                </a:lnTo>
                <a:lnTo>
                  <a:pt x="312293" y="31750"/>
                </a:lnTo>
                <a:lnTo>
                  <a:pt x="248793" y="0"/>
                </a:lnTo>
                <a:close/>
              </a:path>
              <a:path w="325119" h="76200">
                <a:moveTo>
                  <a:pt x="248793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248793" y="44450"/>
                </a:lnTo>
                <a:lnTo>
                  <a:pt x="248793" y="31750"/>
                </a:lnTo>
                <a:close/>
              </a:path>
              <a:path w="325119" h="76200">
                <a:moveTo>
                  <a:pt x="312293" y="31750"/>
                </a:moveTo>
                <a:lnTo>
                  <a:pt x="261493" y="31750"/>
                </a:lnTo>
                <a:lnTo>
                  <a:pt x="261493" y="44450"/>
                </a:lnTo>
                <a:lnTo>
                  <a:pt x="312293" y="44450"/>
                </a:lnTo>
                <a:lnTo>
                  <a:pt x="324993" y="38100"/>
                </a:lnTo>
                <a:lnTo>
                  <a:pt x="312293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4621529" y="2189226"/>
            <a:ext cx="2209800" cy="459105"/>
          </a:xfrm>
          <a:prstGeom prst="rect">
            <a:avLst/>
          </a:prstGeom>
          <a:solidFill>
            <a:srgbClr val="F1F1F1"/>
          </a:solidFill>
          <a:ln w="25907">
            <a:solidFill>
              <a:srgbClr val="000000"/>
            </a:solidFill>
          </a:ln>
        </p:spPr>
        <p:txBody>
          <a:bodyPr vert="horz" wrap="square" lIns="0" tIns="76835" rIns="0" bIns="0" rtlCol="0">
            <a:spAutoFit/>
          </a:bodyPr>
          <a:lstStyle/>
          <a:p>
            <a:pPr marL="96520">
              <a:lnSpc>
                <a:spcPct val="100000"/>
              </a:lnSpc>
              <a:spcBef>
                <a:spcPts val="605"/>
              </a:spcBef>
            </a:pPr>
            <a:r>
              <a:rPr sz="1800" dirty="0">
                <a:latin typeface="Calibri"/>
                <a:cs typeface="Calibri"/>
              </a:rPr>
              <a:t>Match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With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Database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286758" y="2376804"/>
            <a:ext cx="335280" cy="76200"/>
          </a:xfrm>
          <a:custGeom>
            <a:avLst/>
            <a:gdLst/>
            <a:ahLst/>
            <a:cxnLst/>
            <a:rect l="l" t="t" r="r" b="b"/>
            <a:pathLst>
              <a:path w="335279" h="76200">
                <a:moveTo>
                  <a:pt x="260095" y="0"/>
                </a:moveTo>
                <a:lnTo>
                  <a:pt x="258876" y="31766"/>
                </a:lnTo>
                <a:lnTo>
                  <a:pt x="271525" y="32258"/>
                </a:lnTo>
                <a:lnTo>
                  <a:pt x="271037" y="44345"/>
                </a:lnTo>
                <a:lnTo>
                  <a:pt x="271017" y="44831"/>
                </a:lnTo>
                <a:lnTo>
                  <a:pt x="258374" y="44831"/>
                </a:lnTo>
                <a:lnTo>
                  <a:pt x="257175" y="76073"/>
                </a:lnTo>
                <a:lnTo>
                  <a:pt x="326337" y="44831"/>
                </a:lnTo>
                <a:lnTo>
                  <a:pt x="271017" y="44831"/>
                </a:lnTo>
                <a:lnTo>
                  <a:pt x="258393" y="44345"/>
                </a:lnTo>
                <a:lnTo>
                  <a:pt x="327411" y="44345"/>
                </a:lnTo>
                <a:lnTo>
                  <a:pt x="334771" y="41021"/>
                </a:lnTo>
                <a:lnTo>
                  <a:pt x="260095" y="0"/>
                </a:lnTo>
                <a:close/>
              </a:path>
              <a:path w="335279" h="76200">
                <a:moveTo>
                  <a:pt x="258876" y="31766"/>
                </a:moveTo>
                <a:lnTo>
                  <a:pt x="258393" y="44345"/>
                </a:lnTo>
                <a:lnTo>
                  <a:pt x="271017" y="44831"/>
                </a:lnTo>
                <a:lnTo>
                  <a:pt x="271438" y="34417"/>
                </a:lnTo>
                <a:lnTo>
                  <a:pt x="271525" y="32258"/>
                </a:lnTo>
                <a:lnTo>
                  <a:pt x="258876" y="31766"/>
                </a:lnTo>
                <a:close/>
              </a:path>
              <a:path w="335279" h="76200">
                <a:moveTo>
                  <a:pt x="507" y="21717"/>
                </a:moveTo>
                <a:lnTo>
                  <a:pt x="106" y="31766"/>
                </a:lnTo>
                <a:lnTo>
                  <a:pt x="0" y="34417"/>
                </a:lnTo>
                <a:lnTo>
                  <a:pt x="258393" y="44345"/>
                </a:lnTo>
                <a:lnTo>
                  <a:pt x="258774" y="34417"/>
                </a:lnTo>
                <a:lnTo>
                  <a:pt x="258876" y="31766"/>
                </a:lnTo>
                <a:lnTo>
                  <a:pt x="507" y="217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580888" y="2621279"/>
            <a:ext cx="76200" cy="628015"/>
          </a:xfrm>
          <a:custGeom>
            <a:avLst/>
            <a:gdLst/>
            <a:ahLst/>
            <a:cxnLst/>
            <a:rect l="l" t="t" r="r" b="b"/>
            <a:pathLst>
              <a:path w="76200" h="628014">
                <a:moveTo>
                  <a:pt x="31750" y="551815"/>
                </a:moveTo>
                <a:lnTo>
                  <a:pt x="0" y="551815"/>
                </a:lnTo>
                <a:lnTo>
                  <a:pt x="38100" y="628015"/>
                </a:lnTo>
                <a:lnTo>
                  <a:pt x="69850" y="564515"/>
                </a:lnTo>
                <a:lnTo>
                  <a:pt x="31750" y="564515"/>
                </a:lnTo>
                <a:lnTo>
                  <a:pt x="31750" y="551815"/>
                </a:lnTo>
                <a:close/>
              </a:path>
              <a:path w="76200" h="628014">
                <a:moveTo>
                  <a:pt x="44450" y="0"/>
                </a:moveTo>
                <a:lnTo>
                  <a:pt x="31750" y="0"/>
                </a:lnTo>
                <a:lnTo>
                  <a:pt x="31750" y="564515"/>
                </a:lnTo>
                <a:lnTo>
                  <a:pt x="44450" y="564515"/>
                </a:lnTo>
                <a:lnTo>
                  <a:pt x="44450" y="0"/>
                </a:lnTo>
                <a:close/>
              </a:path>
              <a:path w="76200" h="628014">
                <a:moveTo>
                  <a:pt x="76200" y="551815"/>
                </a:moveTo>
                <a:lnTo>
                  <a:pt x="44450" y="551815"/>
                </a:lnTo>
                <a:lnTo>
                  <a:pt x="44450" y="564515"/>
                </a:lnTo>
                <a:lnTo>
                  <a:pt x="69850" y="564515"/>
                </a:lnTo>
                <a:lnTo>
                  <a:pt x="76200" y="5518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6477761" y="3499865"/>
            <a:ext cx="1598930" cy="459105"/>
          </a:xfrm>
          <a:prstGeom prst="rect">
            <a:avLst/>
          </a:prstGeom>
          <a:solidFill>
            <a:srgbClr val="F1F1F1"/>
          </a:solidFill>
          <a:ln w="25907">
            <a:solidFill>
              <a:srgbClr val="000000"/>
            </a:solidFill>
          </a:ln>
        </p:spPr>
        <p:txBody>
          <a:bodyPr vert="horz" wrap="square" lIns="0" tIns="76835" rIns="0" bIns="0" rtlCol="0">
            <a:spAutoFit/>
          </a:bodyPr>
          <a:lstStyle/>
          <a:p>
            <a:pPr marL="95885">
              <a:lnSpc>
                <a:spcPct val="100000"/>
              </a:lnSpc>
              <a:spcBef>
                <a:spcPts val="605"/>
              </a:spcBef>
            </a:pPr>
            <a:r>
              <a:rPr sz="1800" dirty="0">
                <a:latin typeface="Calibri"/>
                <a:cs typeface="Calibri"/>
              </a:rPr>
              <a:t>Face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Matched?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5146547" y="3249167"/>
            <a:ext cx="1330960" cy="928369"/>
            <a:chOff x="5146547" y="3249167"/>
            <a:chExt cx="1330960" cy="928369"/>
          </a:xfrm>
        </p:grpSpPr>
        <p:sp>
          <p:nvSpPr>
            <p:cNvPr id="27" name="object 27"/>
            <p:cNvSpPr/>
            <p:nvPr/>
          </p:nvSpPr>
          <p:spPr>
            <a:xfrm>
              <a:off x="5159501" y="3899153"/>
              <a:ext cx="855344" cy="265430"/>
            </a:xfrm>
            <a:custGeom>
              <a:avLst/>
              <a:gdLst/>
              <a:ahLst/>
              <a:cxnLst/>
              <a:rect l="l" t="t" r="r" b="b"/>
              <a:pathLst>
                <a:path w="855345" h="265429">
                  <a:moveTo>
                    <a:pt x="427482" y="0"/>
                  </a:moveTo>
                  <a:lnTo>
                    <a:pt x="358141" y="1733"/>
                  </a:lnTo>
                  <a:lnTo>
                    <a:pt x="292364" y="6754"/>
                  </a:lnTo>
                  <a:lnTo>
                    <a:pt x="231028" y="14789"/>
                  </a:lnTo>
                  <a:lnTo>
                    <a:pt x="175016" y="25566"/>
                  </a:lnTo>
                  <a:lnTo>
                    <a:pt x="125206" y="38814"/>
                  </a:lnTo>
                  <a:lnTo>
                    <a:pt x="82478" y="54260"/>
                  </a:lnTo>
                  <a:lnTo>
                    <a:pt x="47714" y="71632"/>
                  </a:lnTo>
                  <a:lnTo>
                    <a:pt x="5594" y="111068"/>
                  </a:lnTo>
                  <a:lnTo>
                    <a:pt x="0" y="132588"/>
                  </a:lnTo>
                  <a:lnTo>
                    <a:pt x="5594" y="154107"/>
                  </a:lnTo>
                  <a:lnTo>
                    <a:pt x="47714" y="193543"/>
                  </a:lnTo>
                  <a:lnTo>
                    <a:pt x="82478" y="210915"/>
                  </a:lnTo>
                  <a:lnTo>
                    <a:pt x="125206" y="226361"/>
                  </a:lnTo>
                  <a:lnTo>
                    <a:pt x="175016" y="239609"/>
                  </a:lnTo>
                  <a:lnTo>
                    <a:pt x="231028" y="250386"/>
                  </a:lnTo>
                  <a:lnTo>
                    <a:pt x="292364" y="258421"/>
                  </a:lnTo>
                  <a:lnTo>
                    <a:pt x="358141" y="263442"/>
                  </a:lnTo>
                  <a:lnTo>
                    <a:pt x="427482" y="265176"/>
                  </a:lnTo>
                  <a:lnTo>
                    <a:pt x="496822" y="263442"/>
                  </a:lnTo>
                  <a:lnTo>
                    <a:pt x="562599" y="258421"/>
                  </a:lnTo>
                  <a:lnTo>
                    <a:pt x="623935" y="250386"/>
                  </a:lnTo>
                  <a:lnTo>
                    <a:pt x="679947" y="239609"/>
                  </a:lnTo>
                  <a:lnTo>
                    <a:pt x="729757" y="226361"/>
                  </a:lnTo>
                  <a:lnTo>
                    <a:pt x="772485" y="210915"/>
                  </a:lnTo>
                  <a:lnTo>
                    <a:pt x="807249" y="193543"/>
                  </a:lnTo>
                  <a:lnTo>
                    <a:pt x="849369" y="154107"/>
                  </a:lnTo>
                  <a:lnTo>
                    <a:pt x="854963" y="132588"/>
                  </a:lnTo>
                  <a:lnTo>
                    <a:pt x="849369" y="111068"/>
                  </a:lnTo>
                  <a:lnTo>
                    <a:pt x="807249" y="71632"/>
                  </a:lnTo>
                  <a:lnTo>
                    <a:pt x="772485" y="54260"/>
                  </a:lnTo>
                  <a:lnTo>
                    <a:pt x="729757" y="38814"/>
                  </a:lnTo>
                  <a:lnTo>
                    <a:pt x="679947" y="25566"/>
                  </a:lnTo>
                  <a:lnTo>
                    <a:pt x="623935" y="14789"/>
                  </a:lnTo>
                  <a:lnTo>
                    <a:pt x="562599" y="6754"/>
                  </a:lnTo>
                  <a:lnTo>
                    <a:pt x="496822" y="1733"/>
                  </a:lnTo>
                  <a:lnTo>
                    <a:pt x="427482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159501" y="3899153"/>
              <a:ext cx="855344" cy="265430"/>
            </a:xfrm>
            <a:custGeom>
              <a:avLst/>
              <a:gdLst/>
              <a:ahLst/>
              <a:cxnLst/>
              <a:rect l="l" t="t" r="r" b="b"/>
              <a:pathLst>
                <a:path w="855345" h="265429">
                  <a:moveTo>
                    <a:pt x="0" y="132588"/>
                  </a:moveTo>
                  <a:lnTo>
                    <a:pt x="21793" y="90659"/>
                  </a:lnTo>
                  <a:lnTo>
                    <a:pt x="82478" y="54260"/>
                  </a:lnTo>
                  <a:lnTo>
                    <a:pt x="125206" y="38814"/>
                  </a:lnTo>
                  <a:lnTo>
                    <a:pt x="175016" y="25566"/>
                  </a:lnTo>
                  <a:lnTo>
                    <a:pt x="231028" y="14789"/>
                  </a:lnTo>
                  <a:lnTo>
                    <a:pt x="292364" y="6754"/>
                  </a:lnTo>
                  <a:lnTo>
                    <a:pt x="358141" y="1733"/>
                  </a:lnTo>
                  <a:lnTo>
                    <a:pt x="427482" y="0"/>
                  </a:lnTo>
                  <a:lnTo>
                    <a:pt x="496822" y="1733"/>
                  </a:lnTo>
                  <a:lnTo>
                    <a:pt x="562599" y="6754"/>
                  </a:lnTo>
                  <a:lnTo>
                    <a:pt x="623935" y="14789"/>
                  </a:lnTo>
                  <a:lnTo>
                    <a:pt x="679947" y="25566"/>
                  </a:lnTo>
                  <a:lnTo>
                    <a:pt x="729757" y="38814"/>
                  </a:lnTo>
                  <a:lnTo>
                    <a:pt x="772485" y="54260"/>
                  </a:lnTo>
                  <a:lnTo>
                    <a:pt x="807249" y="71632"/>
                  </a:lnTo>
                  <a:lnTo>
                    <a:pt x="849369" y="111068"/>
                  </a:lnTo>
                  <a:lnTo>
                    <a:pt x="854963" y="132588"/>
                  </a:lnTo>
                  <a:lnTo>
                    <a:pt x="849369" y="154107"/>
                  </a:lnTo>
                  <a:lnTo>
                    <a:pt x="807249" y="193543"/>
                  </a:lnTo>
                  <a:lnTo>
                    <a:pt x="772485" y="210915"/>
                  </a:lnTo>
                  <a:lnTo>
                    <a:pt x="729757" y="226361"/>
                  </a:lnTo>
                  <a:lnTo>
                    <a:pt x="679947" y="239609"/>
                  </a:lnTo>
                  <a:lnTo>
                    <a:pt x="623935" y="250386"/>
                  </a:lnTo>
                  <a:lnTo>
                    <a:pt x="562599" y="258421"/>
                  </a:lnTo>
                  <a:lnTo>
                    <a:pt x="496822" y="263442"/>
                  </a:lnTo>
                  <a:lnTo>
                    <a:pt x="427482" y="265176"/>
                  </a:lnTo>
                  <a:lnTo>
                    <a:pt x="358141" y="263442"/>
                  </a:lnTo>
                  <a:lnTo>
                    <a:pt x="292364" y="258421"/>
                  </a:lnTo>
                  <a:lnTo>
                    <a:pt x="231028" y="250386"/>
                  </a:lnTo>
                  <a:lnTo>
                    <a:pt x="175016" y="239609"/>
                  </a:lnTo>
                  <a:lnTo>
                    <a:pt x="125206" y="226361"/>
                  </a:lnTo>
                  <a:lnTo>
                    <a:pt x="82478" y="210915"/>
                  </a:lnTo>
                  <a:lnTo>
                    <a:pt x="47714" y="193543"/>
                  </a:lnTo>
                  <a:lnTo>
                    <a:pt x="5594" y="154107"/>
                  </a:lnTo>
                  <a:lnTo>
                    <a:pt x="0" y="132588"/>
                  </a:lnTo>
                  <a:close/>
                </a:path>
              </a:pathLst>
            </a:custGeom>
            <a:ln w="259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158739" y="3413759"/>
              <a:ext cx="861060" cy="616585"/>
            </a:xfrm>
            <a:custGeom>
              <a:avLst/>
              <a:gdLst/>
              <a:ahLst/>
              <a:cxnLst/>
              <a:rect l="l" t="t" r="r" b="b"/>
              <a:pathLst>
                <a:path w="861060" h="616585">
                  <a:moveTo>
                    <a:pt x="860806" y="0"/>
                  </a:moveTo>
                  <a:lnTo>
                    <a:pt x="854963" y="616584"/>
                  </a:lnTo>
                </a:path>
                <a:path w="861060" h="616585">
                  <a:moveTo>
                    <a:pt x="5842" y="0"/>
                  </a:moveTo>
                  <a:lnTo>
                    <a:pt x="0" y="616584"/>
                  </a:lnTo>
                </a:path>
              </a:pathLst>
            </a:custGeom>
            <a:ln w="9144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165597" y="3693413"/>
              <a:ext cx="855344" cy="266700"/>
            </a:xfrm>
            <a:custGeom>
              <a:avLst/>
              <a:gdLst/>
              <a:ahLst/>
              <a:cxnLst/>
              <a:rect l="l" t="t" r="r" b="b"/>
              <a:pathLst>
                <a:path w="855345" h="266700">
                  <a:moveTo>
                    <a:pt x="427481" y="0"/>
                  </a:moveTo>
                  <a:lnTo>
                    <a:pt x="358141" y="1744"/>
                  </a:lnTo>
                  <a:lnTo>
                    <a:pt x="292364" y="6797"/>
                  </a:lnTo>
                  <a:lnTo>
                    <a:pt x="231028" y="14881"/>
                  </a:lnTo>
                  <a:lnTo>
                    <a:pt x="175016" y="25725"/>
                  </a:lnTo>
                  <a:lnTo>
                    <a:pt x="125206" y="39052"/>
                  </a:lnTo>
                  <a:lnTo>
                    <a:pt x="82478" y="54589"/>
                  </a:lnTo>
                  <a:lnTo>
                    <a:pt x="47714" y="72062"/>
                  </a:lnTo>
                  <a:lnTo>
                    <a:pt x="5594" y="111716"/>
                  </a:lnTo>
                  <a:lnTo>
                    <a:pt x="0" y="133350"/>
                  </a:lnTo>
                  <a:lnTo>
                    <a:pt x="5594" y="154983"/>
                  </a:lnTo>
                  <a:lnTo>
                    <a:pt x="47714" y="194637"/>
                  </a:lnTo>
                  <a:lnTo>
                    <a:pt x="82478" y="212110"/>
                  </a:lnTo>
                  <a:lnTo>
                    <a:pt x="125206" y="227647"/>
                  </a:lnTo>
                  <a:lnTo>
                    <a:pt x="175016" y="240974"/>
                  </a:lnTo>
                  <a:lnTo>
                    <a:pt x="231028" y="251818"/>
                  </a:lnTo>
                  <a:lnTo>
                    <a:pt x="292364" y="259902"/>
                  </a:lnTo>
                  <a:lnTo>
                    <a:pt x="358141" y="264955"/>
                  </a:lnTo>
                  <a:lnTo>
                    <a:pt x="427481" y="266700"/>
                  </a:lnTo>
                  <a:lnTo>
                    <a:pt x="496822" y="264955"/>
                  </a:lnTo>
                  <a:lnTo>
                    <a:pt x="562599" y="259902"/>
                  </a:lnTo>
                  <a:lnTo>
                    <a:pt x="623935" y="251818"/>
                  </a:lnTo>
                  <a:lnTo>
                    <a:pt x="679947" y="240974"/>
                  </a:lnTo>
                  <a:lnTo>
                    <a:pt x="729757" y="227647"/>
                  </a:lnTo>
                  <a:lnTo>
                    <a:pt x="772485" y="212110"/>
                  </a:lnTo>
                  <a:lnTo>
                    <a:pt x="807249" y="194637"/>
                  </a:lnTo>
                  <a:lnTo>
                    <a:pt x="849369" y="154983"/>
                  </a:lnTo>
                  <a:lnTo>
                    <a:pt x="854963" y="133350"/>
                  </a:lnTo>
                  <a:lnTo>
                    <a:pt x="849369" y="111716"/>
                  </a:lnTo>
                  <a:lnTo>
                    <a:pt x="807249" y="72062"/>
                  </a:lnTo>
                  <a:lnTo>
                    <a:pt x="772485" y="54589"/>
                  </a:lnTo>
                  <a:lnTo>
                    <a:pt x="729757" y="39052"/>
                  </a:lnTo>
                  <a:lnTo>
                    <a:pt x="679947" y="25725"/>
                  </a:lnTo>
                  <a:lnTo>
                    <a:pt x="623935" y="14881"/>
                  </a:lnTo>
                  <a:lnTo>
                    <a:pt x="562599" y="6797"/>
                  </a:lnTo>
                  <a:lnTo>
                    <a:pt x="496822" y="1744"/>
                  </a:lnTo>
                  <a:lnTo>
                    <a:pt x="427481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165597" y="3693413"/>
              <a:ext cx="855344" cy="266700"/>
            </a:xfrm>
            <a:custGeom>
              <a:avLst/>
              <a:gdLst/>
              <a:ahLst/>
              <a:cxnLst/>
              <a:rect l="l" t="t" r="r" b="b"/>
              <a:pathLst>
                <a:path w="855345" h="266700">
                  <a:moveTo>
                    <a:pt x="0" y="133350"/>
                  </a:moveTo>
                  <a:lnTo>
                    <a:pt x="21793" y="91196"/>
                  </a:lnTo>
                  <a:lnTo>
                    <a:pt x="82478" y="54589"/>
                  </a:lnTo>
                  <a:lnTo>
                    <a:pt x="125206" y="39052"/>
                  </a:lnTo>
                  <a:lnTo>
                    <a:pt x="175016" y="25725"/>
                  </a:lnTo>
                  <a:lnTo>
                    <a:pt x="231028" y="14881"/>
                  </a:lnTo>
                  <a:lnTo>
                    <a:pt x="292364" y="6797"/>
                  </a:lnTo>
                  <a:lnTo>
                    <a:pt x="358141" y="1744"/>
                  </a:lnTo>
                  <a:lnTo>
                    <a:pt x="427481" y="0"/>
                  </a:lnTo>
                  <a:lnTo>
                    <a:pt x="496822" y="1744"/>
                  </a:lnTo>
                  <a:lnTo>
                    <a:pt x="562599" y="6797"/>
                  </a:lnTo>
                  <a:lnTo>
                    <a:pt x="623935" y="14881"/>
                  </a:lnTo>
                  <a:lnTo>
                    <a:pt x="679947" y="25725"/>
                  </a:lnTo>
                  <a:lnTo>
                    <a:pt x="729757" y="39052"/>
                  </a:lnTo>
                  <a:lnTo>
                    <a:pt x="772485" y="54589"/>
                  </a:lnTo>
                  <a:lnTo>
                    <a:pt x="807249" y="72062"/>
                  </a:lnTo>
                  <a:lnTo>
                    <a:pt x="849369" y="111716"/>
                  </a:lnTo>
                  <a:lnTo>
                    <a:pt x="854963" y="133350"/>
                  </a:lnTo>
                  <a:lnTo>
                    <a:pt x="849369" y="154983"/>
                  </a:lnTo>
                  <a:lnTo>
                    <a:pt x="807249" y="194637"/>
                  </a:lnTo>
                  <a:lnTo>
                    <a:pt x="772485" y="212110"/>
                  </a:lnTo>
                  <a:lnTo>
                    <a:pt x="729757" y="227647"/>
                  </a:lnTo>
                  <a:lnTo>
                    <a:pt x="679947" y="240974"/>
                  </a:lnTo>
                  <a:lnTo>
                    <a:pt x="623935" y="251818"/>
                  </a:lnTo>
                  <a:lnTo>
                    <a:pt x="562599" y="259902"/>
                  </a:lnTo>
                  <a:lnTo>
                    <a:pt x="496822" y="264955"/>
                  </a:lnTo>
                  <a:lnTo>
                    <a:pt x="427481" y="266700"/>
                  </a:lnTo>
                  <a:lnTo>
                    <a:pt x="358141" y="264955"/>
                  </a:lnTo>
                  <a:lnTo>
                    <a:pt x="292364" y="259902"/>
                  </a:lnTo>
                  <a:lnTo>
                    <a:pt x="231028" y="251818"/>
                  </a:lnTo>
                  <a:lnTo>
                    <a:pt x="175016" y="240974"/>
                  </a:lnTo>
                  <a:lnTo>
                    <a:pt x="125206" y="227647"/>
                  </a:lnTo>
                  <a:lnTo>
                    <a:pt x="82478" y="212110"/>
                  </a:lnTo>
                  <a:lnTo>
                    <a:pt x="47714" y="194637"/>
                  </a:lnTo>
                  <a:lnTo>
                    <a:pt x="5594" y="154983"/>
                  </a:lnTo>
                  <a:lnTo>
                    <a:pt x="0" y="133350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159501" y="3484625"/>
              <a:ext cx="855344" cy="288290"/>
            </a:xfrm>
            <a:custGeom>
              <a:avLst/>
              <a:gdLst/>
              <a:ahLst/>
              <a:cxnLst/>
              <a:rect l="l" t="t" r="r" b="b"/>
              <a:pathLst>
                <a:path w="855345" h="288289">
                  <a:moveTo>
                    <a:pt x="427482" y="0"/>
                  </a:moveTo>
                  <a:lnTo>
                    <a:pt x="358141" y="1885"/>
                  </a:lnTo>
                  <a:lnTo>
                    <a:pt x="292364" y="7345"/>
                  </a:lnTo>
                  <a:lnTo>
                    <a:pt x="231028" y="16082"/>
                  </a:lnTo>
                  <a:lnTo>
                    <a:pt x="175016" y="27797"/>
                  </a:lnTo>
                  <a:lnTo>
                    <a:pt x="125206" y="42195"/>
                  </a:lnTo>
                  <a:lnTo>
                    <a:pt x="82478" y="58978"/>
                  </a:lnTo>
                  <a:lnTo>
                    <a:pt x="47714" y="77849"/>
                  </a:lnTo>
                  <a:lnTo>
                    <a:pt x="5594" y="120666"/>
                  </a:lnTo>
                  <a:lnTo>
                    <a:pt x="0" y="144018"/>
                  </a:lnTo>
                  <a:lnTo>
                    <a:pt x="5594" y="167369"/>
                  </a:lnTo>
                  <a:lnTo>
                    <a:pt x="47714" y="210186"/>
                  </a:lnTo>
                  <a:lnTo>
                    <a:pt x="82478" y="229057"/>
                  </a:lnTo>
                  <a:lnTo>
                    <a:pt x="125206" y="245840"/>
                  </a:lnTo>
                  <a:lnTo>
                    <a:pt x="175016" y="260238"/>
                  </a:lnTo>
                  <a:lnTo>
                    <a:pt x="231028" y="271953"/>
                  </a:lnTo>
                  <a:lnTo>
                    <a:pt x="292364" y="280690"/>
                  </a:lnTo>
                  <a:lnTo>
                    <a:pt x="358141" y="286150"/>
                  </a:lnTo>
                  <a:lnTo>
                    <a:pt x="427482" y="288036"/>
                  </a:lnTo>
                  <a:lnTo>
                    <a:pt x="496822" y="286150"/>
                  </a:lnTo>
                  <a:lnTo>
                    <a:pt x="562599" y="280690"/>
                  </a:lnTo>
                  <a:lnTo>
                    <a:pt x="623935" y="271953"/>
                  </a:lnTo>
                  <a:lnTo>
                    <a:pt x="679947" y="260238"/>
                  </a:lnTo>
                  <a:lnTo>
                    <a:pt x="729757" y="245840"/>
                  </a:lnTo>
                  <a:lnTo>
                    <a:pt x="772485" y="229057"/>
                  </a:lnTo>
                  <a:lnTo>
                    <a:pt x="807249" y="210186"/>
                  </a:lnTo>
                  <a:lnTo>
                    <a:pt x="849369" y="167369"/>
                  </a:lnTo>
                  <a:lnTo>
                    <a:pt x="854963" y="144018"/>
                  </a:lnTo>
                  <a:lnTo>
                    <a:pt x="849369" y="120666"/>
                  </a:lnTo>
                  <a:lnTo>
                    <a:pt x="807249" y="77849"/>
                  </a:lnTo>
                  <a:lnTo>
                    <a:pt x="772485" y="58978"/>
                  </a:lnTo>
                  <a:lnTo>
                    <a:pt x="729757" y="42195"/>
                  </a:lnTo>
                  <a:lnTo>
                    <a:pt x="679947" y="27797"/>
                  </a:lnTo>
                  <a:lnTo>
                    <a:pt x="623935" y="16082"/>
                  </a:lnTo>
                  <a:lnTo>
                    <a:pt x="562599" y="7345"/>
                  </a:lnTo>
                  <a:lnTo>
                    <a:pt x="496822" y="1885"/>
                  </a:lnTo>
                  <a:lnTo>
                    <a:pt x="42748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159501" y="3484625"/>
              <a:ext cx="855344" cy="288290"/>
            </a:xfrm>
            <a:custGeom>
              <a:avLst/>
              <a:gdLst/>
              <a:ahLst/>
              <a:cxnLst/>
              <a:rect l="l" t="t" r="r" b="b"/>
              <a:pathLst>
                <a:path w="855345" h="288289">
                  <a:moveTo>
                    <a:pt x="0" y="144018"/>
                  </a:moveTo>
                  <a:lnTo>
                    <a:pt x="21793" y="98511"/>
                  </a:lnTo>
                  <a:lnTo>
                    <a:pt x="82478" y="58978"/>
                  </a:lnTo>
                  <a:lnTo>
                    <a:pt x="125206" y="42195"/>
                  </a:lnTo>
                  <a:lnTo>
                    <a:pt x="175016" y="27797"/>
                  </a:lnTo>
                  <a:lnTo>
                    <a:pt x="231028" y="16082"/>
                  </a:lnTo>
                  <a:lnTo>
                    <a:pt x="292364" y="7345"/>
                  </a:lnTo>
                  <a:lnTo>
                    <a:pt x="358141" y="1885"/>
                  </a:lnTo>
                  <a:lnTo>
                    <a:pt x="427482" y="0"/>
                  </a:lnTo>
                  <a:lnTo>
                    <a:pt x="496822" y="1885"/>
                  </a:lnTo>
                  <a:lnTo>
                    <a:pt x="562599" y="7345"/>
                  </a:lnTo>
                  <a:lnTo>
                    <a:pt x="623935" y="16082"/>
                  </a:lnTo>
                  <a:lnTo>
                    <a:pt x="679947" y="27797"/>
                  </a:lnTo>
                  <a:lnTo>
                    <a:pt x="729757" y="42195"/>
                  </a:lnTo>
                  <a:lnTo>
                    <a:pt x="772485" y="58978"/>
                  </a:lnTo>
                  <a:lnTo>
                    <a:pt x="807249" y="77849"/>
                  </a:lnTo>
                  <a:lnTo>
                    <a:pt x="849369" y="120666"/>
                  </a:lnTo>
                  <a:lnTo>
                    <a:pt x="854963" y="144018"/>
                  </a:lnTo>
                  <a:lnTo>
                    <a:pt x="849369" y="167369"/>
                  </a:lnTo>
                  <a:lnTo>
                    <a:pt x="807249" y="210186"/>
                  </a:lnTo>
                  <a:lnTo>
                    <a:pt x="772485" y="229057"/>
                  </a:lnTo>
                  <a:lnTo>
                    <a:pt x="729757" y="245840"/>
                  </a:lnTo>
                  <a:lnTo>
                    <a:pt x="679947" y="260238"/>
                  </a:lnTo>
                  <a:lnTo>
                    <a:pt x="623935" y="271953"/>
                  </a:lnTo>
                  <a:lnTo>
                    <a:pt x="562599" y="280690"/>
                  </a:lnTo>
                  <a:lnTo>
                    <a:pt x="496822" y="286150"/>
                  </a:lnTo>
                  <a:lnTo>
                    <a:pt x="427482" y="288036"/>
                  </a:lnTo>
                  <a:lnTo>
                    <a:pt x="358141" y="286150"/>
                  </a:lnTo>
                  <a:lnTo>
                    <a:pt x="292364" y="280690"/>
                  </a:lnTo>
                  <a:lnTo>
                    <a:pt x="231028" y="271953"/>
                  </a:lnTo>
                  <a:lnTo>
                    <a:pt x="175016" y="260238"/>
                  </a:lnTo>
                  <a:lnTo>
                    <a:pt x="125206" y="245840"/>
                  </a:lnTo>
                  <a:lnTo>
                    <a:pt x="82478" y="229057"/>
                  </a:lnTo>
                  <a:lnTo>
                    <a:pt x="47714" y="210186"/>
                  </a:lnTo>
                  <a:lnTo>
                    <a:pt x="5594" y="167369"/>
                  </a:lnTo>
                  <a:lnTo>
                    <a:pt x="0" y="144018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165597" y="3262121"/>
              <a:ext cx="855344" cy="304800"/>
            </a:xfrm>
            <a:custGeom>
              <a:avLst/>
              <a:gdLst/>
              <a:ahLst/>
              <a:cxnLst/>
              <a:rect l="l" t="t" r="r" b="b"/>
              <a:pathLst>
                <a:path w="855345" h="304800">
                  <a:moveTo>
                    <a:pt x="427481" y="0"/>
                  </a:moveTo>
                  <a:lnTo>
                    <a:pt x="358141" y="1993"/>
                  </a:lnTo>
                  <a:lnTo>
                    <a:pt x="292364" y="7766"/>
                  </a:lnTo>
                  <a:lnTo>
                    <a:pt x="231028" y="17004"/>
                  </a:lnTo>
                  <a:lnTo>
                    <a:pt x="175016" y="29394"/>
                  </a:lnTo>
                  <a:lnTo>
                    <a:pt x="125206" y="44624"/>
                  </a:lnTo>
                  <a:lnTo>
                    <a:pt x="82478" y="62380"/>
                  </a:lnTo>
                  <a:lnTo>
                    <a:pt x="47714" y="82348"/>
                  </a:lnTo>
                  <a:lnTo>
                    <a:pt x="5594" y="127671"/>
                  </a:lnTo>
                  <a:lnTo>
                    <a:pt x="0" y="152400"/>
                  </a:lnTo>
                  <a:lnTo>
                    <a:pt x="5594" y="177128"/>
                  </a:lnTo>
                  <a:lnTo>
                    <a:pt x="47714" y="222451"/>
                  </a:lnTo>
                  <a:lnTo>
                    <a:pt x="82478" y="242419"/>
                  </a:lnTo>
                  <a:lnTo>
                    <a:pt x="125206" y="260175"/>
                  </a:lnTo>
                  <a:lnTo>
                    <a:pt x="175016" y="275405"/>
                  </a:lnTo>
                  <a:lnTo>
                    <a:pt x="231028" y="287795"/>
                  </a:lnTo>
                  <a:lnTo>
                    <a:pt x="292364" y="297033"/>
                  </a:lnTo>
                  <a:lnTo>
                    <a:pt x="358141" y="302806"/>
                  </a:lnTo>
                  <a:lnTo>
                    <a:pt x="427481" y="304800"/>
                  </a:lnTo>
                  <a:lnTo>
                    <a:pt x="496822" y="302806"/>
                  </a:lnTo>
                  <a:lnTo>
                    <a:pt x="562599" y="297033"/>
                  </a:lnTo>
                  <a:lnTo>
                    <a:pt x="623935" y="287795"/>
                  </a:lnTo>
                  <a:lnTo>
                    <a:pt x="679947" y="275405"/>
                  </a:lnTo>
                  <a:lnTo>
                    <a:pt x="729757" y="260175"/>
                  </a:lnTo>
                  <a:lnTo>
                    <a:pt x="772485" y="242419"/>
                  </a:lnTo>
                  <a:lnTo>
                    <a:pt x="807249" y="222451"/>
                  </a:lnTo>
                  <a:lnTo>
                    <a:pt x="849369" y="177128"/>
                  </a:lnTo>
                  <a:lnTo>
                    <a:pt x="854963" y="152400"/>
                  </a:lnTo>
                  <a:lnTo>
                    <a:pt x="849369" y="127671"/>
                  </a:lnTo>
                  <a:lnTo>
                    <a:pt x="807249" y="82348"/>
                  </a:lnTo>
                  <a:lnTo>
                    <a:pt x="772485" y="62380"/>
                  </a:lnTo>
                  <a:lnTo>
                    <a:pt x="729757" y="44624"/>
                  </a:lnTo>
                  <a:lnTo>
                    <a:pt x="679947" y="29394"/>
                  </a:lnTo>
                  <a:lnTo>
                    <a:pt x="623935" y="17004"/>
                  </a:lnTo>
                  <a:lnTo>
                    <a:pt x="562599" y="7766"/>
                  </a:lnTo>
                  <a:lnTo>
                    <a:pt x="496822" y="1993"/>
                  </a:lnTo>
                  <a:lnTo>
                    <a:pt x="427481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165597" y="3262121"/>
              <a:ext cx="855344" cy="304800"/>
            </a:xfrm>
            <a:custGeom>
              <a:avLst/>
              <a:gdLst/>
              <a:ahLst/>
              <a:cxnLst/>
              <a:rect l="l" t="t" r="r" b="b"/>
              <a:pathLst>
                <a:path w="855345" h="304800">
                  <a:moveTo>
                    <a:pt x="0" y="152400"/>
                  </a:moveTo>
                  <a:lnTo>
                    <a:pt x="21793" y="104217"/>
                  </a:lnTo>
                  <a:lnTo>
                    <a:pt x="82478" y="62380"/>
                  </a:lnTo>
                  <a:lnTo>
                    <a:pt x="125206" y="44624"/>
                  </a:lnTo>
                  <a:lnTo>
                    <a:pt x="175016" y="29394"/>
                  </a:lnTo>
                  <a:lnTo>
                    <a:pt x="231028" y="17004"/>
                  </a:lnTo>
                  <a:lnTo>
                    <a:pt x="292364" y="7766"/>
                  </a:lnTo>
                  <a:lnTo>
                    <a:pt x="358141" y="1993"/>
                  </a:lnTo>
                  <a:lnTo>
                    <a:pt x="427481" y="0"/>
                  </a:lnTo>
                  <a:lnTo>
                    <a:pt x="496822" y="1993"/>
                  </a:lnTo>
                  <a:lnTo>
                    <a:pt x="562599" y="7766"/>
                  </a:lnTo>
                  <a:lnTo>
                    <a:pt x="623935" y="17004"/>
                  </a:lnTo>
                  <a:lnTo>
                    <a:pt x="679947" y="29394"/>
                  </a:lnTo>
                  <a:lnTo>
                    <a:pt x="729757" y="44624"/>
                  </a:lnTo>
                  <a:lnTo>
                    <a:pt x="772485" y="62380"/>
                  </a:lnTo>
                  <a:lnTo>
                    <a:pt x="807249" y="82348"/>
                  </a:lnTo>
                  <a:lnTo>
                    <a:pt x="849369" y="127671"/>
                  </a:lnTo>
                  <a:lnTo>
                    <a:pt x="854963" y="152400"/>
                  </a:lnTo>
                  <a:lnTo>
                    <a:pt x="849369" y="177128"/>
                  </a:lnTo>
                  <a:lnTo>
                    <a:pt x="807249" y="222451"/>
                  </a:lnTo>
                  <a:lnTo>
                    <a:pt x="772485" y="242419"/>
                  </a:lnTo>
                  <a:lnTo>
                    <a:pt x="729757" y="260175"/>
                  </a:lnTo>
                  <a:lnTo>
                    <a:pt x="679947" y="275405"/>
                  </a:lnTo>
                  <a:lnTo>
                    <a:pt x="623935" y="287795"/>
                  </a:lnTo>
                  <a:lnTo>
                    <a:pt x="562599" y="297033"/>
                  </a:lnTo>
                  <a:lnTo>
                    <a:pt x="496822" y="302806"/>
                  </a:lnTo>
                  <a:lnTo>
                    <a:pt x="427481" y="304800"/>
                  </a:lnTo>
                  <a:lnTo>
                    <a:pt x="358141" y="302806"/>
                  </a:lnTo>
                  <a:lnTo>
                    <a:pt x="292364" y="297033"/>
                  </a:lnTo>
                  <a:lnTo>
                    <a:pt x="231028" y="287795"/>
                  </a:lnTo>
                  <a:lnTo>
                    <a:pt x="175016" y="275405"/>
                  </a:lnTo>
                  <a:lnTo>
                    <a:pt x="125206" y="260175"/>
                  </a:lnTo>
                  <a:lnTo>
                    <a:pt x="82478" y="242419"/>
                  </a:lnTo>
                  <a:lnTo>
                    <a:pt x="47714" y="222451"/>
                  </a:lnTo>
                  <a:lnTo>
                    <a:pt x="5594" y="177128"/>
                  </a:lnTo>
                  <a:lnTo>
                    <a:pt x="0" y="152400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888735" y="3691889"/>
              <a:ext cx="588645" cy="76200"/>
            </a:xfrm>
            <a:custGeom>
              <a:avLst/>
              <a:gdLst/>
              <a:ahLst/>
              <a:cxnLst/>
              <a:rect l="l" t="t" r="r" b="b"/>
              <a:pathLst>
                <a:path w="588645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44450"/>
                  </a:lnTo>
                  <a:lnTo>
                    <a:pt x="63500" y="44450"/>
                  </a:lnTo>
                  <a:lnTo>
                    <a:pt x="63500" y="31750"/>
                  </a:lnTo>
                  <a:lnTo>
                    <a:pt x="76200" y="31750"/>
                  </a:lnTo>
                  <a:lnTo>
                    <a:pt x="76200" y="0"/>
                  </a:lnTo>
                  <a:close/>
                </a:path>
                <a:path w="588645" h="76200">
                  <a:moveTo>
                    <a:pt x="588263" y="30987"/>
                  </a:moveTo>
                  <a:lnTo>
                    <a:pt x="63500" y="31750"/>
                  </a:lnTo>
                  <a:lnTo>
                    <a:pt x="63500" y="44450"/>
                  </a:lnTo>
                  <a:lnTo>
                    <a:pt x="76200" y="44450"/>
                  </a:lnTo>
                  <a:lnTo>
                    <a:pt x="76200" y="31750"/>
                  </a:lnTo>
                  <a:lnTo>
                    <a:pt x="588263" y="31750"/>
                  </a:lnTo>
                  <a:lnTo>
                    <a:pt x="588263" y="30987"/>
                  </a:lnTo>
                  <a:close/>
                </a:path>
                <a:path w="588645" h="76200">
                  <a:moveTo>
                    <a:pt x="588263" y="31750"/>
                  </a:moveTo>
                  <a:lnTo>
                    <a:pt x="76200" y="31750"/>
                  </a:lnTo>
                  <a:lnTo>
                    <a:pt x="76200" y="44450"/>
                  </a:lnTo>
                  <a:lnTo>
                    <a:pt x="63499" y="44450"/>
                  </a:lnTo>
                  <a:lnTo>
                    <a:pt x="588263" y="43687"/>
                  </a:lnTo>
                  <a:lnTo>
                    <a:pt x="588263" y="31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/>
          <p:nvPr/>
        </p:nvSpPr>
        <p:spPr>
          <a:xfrm>
            <a:off x="7315961" y="2705861"/>
            <a:ext cx="990600" cy="399415"/>
          </a:xfrm>
          <a:custGeom>
            <a:avLst/>
            <a:gdLst/>
            <a:ahLst/>
            <a:cxnLst/>
            <a:rect l="l" t="t" r="r" b="b"/>
            <a:pathLst>
              <a:path w="990600" h="399414">
                <a:moveTo>
                  <a:pt x="0" y="199643"/>
                </a:moveTo>
                <a:lnTo>
                  <a:pt x="17691" y="146579"/>
                </a:lnTo>
                <a:lnTo>
                  <a:pt x="67620" y="98890"/>
                </a:lnTo>
                <a:lnTo>
                  <a:pt x="103198" y="77657"/>
                </a:lnTo>
                <a:lnTo>
                  <a:pt x="145065" y="58483"/>
                </a:lnTo>
                <a:lnTo>
                  <a:pt x="192632" y="41605"/>
                </a:lnTo>
                <a:lnTo>
                  <a:pt x="245307" y="27262"/>
                </a:lnTo>
                <a:lnTo>
                  <a:pt x="302502" y="15692"/>
                </a:lnTo>
                <a:lnTo>
                  <a:pt x="363625" y="7133"/>
                </a:lnTo>
                <a:lnTo>
                  <a:pt x="428088" y="1822"/>
                </a:lnTo>
                <a:lnTo>
                  <a:pt x="495300" y="0"/>
                </a:lnTo>
                <a:lnTo>
                  <a:pt x="562511" y="1822"/>
                </a:lnTo>
                <a:lnTo>
                  <a:pt x="626974" y="7133"/>
                </a:lnTo>
                <a:lnTo>
                  <a:pt x="688097" y="15692"/>
                </a:lnTo>
                <a:lnTo>
                  <a:pt x="745292" y="27262"/>
                </a:lnTo>
                <a:lnTo>
                  <a:pt x="797967" y="41605"/>
                </a:lnTo>
                <a:lnTo>
                  <a:pt x="845534" y="58483"/>
                </a:lnTo>
                <a:lnTo>
                  <a:pt x="887401" y="77657"/>
                </a:lnTo>
                <a:lnTo>
                  <a:pt x="922979" y="98890"/>
                </a:lnTo>
                <a:lnTo>
                  <a:pt x="972908" y="146579"/>
                </a:lnTo>
                <a:lnTo>
                  <a:pt x="990600" y="199643"/>
                </a:lnTo>
                <a:lnTo>
                  <a:pt x="986078" y="226729"/>
                </a:lnTo>
                <a:lnTo>
                  <a:pt x="951678" y="277344"/>
                </a:lnTo>
                <a:lnTo>
                  <a:pt x="887401" y="321630"/>
                </a:lnTo>
                <a:lnTo>
                  <a:pt x="845534" y="340804"/>
                </a:lnTo>
                <a:lnTo>
                  <a:pt x="797967" y="357682"/>
                </a:lnTo>
                <a:lnTo>
                  <a:pt x="745292" y="372025"/>
                </a:lnTo>
                <a:lnTo>
                  <a:pt x="688097" y="383595"/>
                </a:lnTo>
                <a:lnTo>
                  <a:pt x="626974" y="392154"/>
                </a:lnTo>
                <a:lnTo>
                  <a:pt x="562511" y="397465"/>
                </a:lnTo>
                <a:lnTo>
                  <a:pt x="495300" y="399288"/>
                </a:lnTo>
                <a:lnTo>
                  <a:pt x="428088" y="397465"/>
                </a:lnTo>
                <a:lnTo>
                  <a:pt x="363625" y="392154"/>
                </a:lnTo>
                <a:lnTo>
                  <a:pt x="302502" y="383595"/>
                </a:lnTo>
                <a:lnTo>
                  <a:pt x="245307" y="372025"/>
                </a:lnTo>
                <a:lnTo>
                  <a:pt x="192632" y="357682"/>
                </a:lnTo>
                <a:lnTo>
                  <a:pt x="145065" y="340804"/>
                </a:lnTo>
                <a:lnTo>
                  <a:pt x="103198" y="321630"/>
                </a:lnTo>
                <a:lnTo>
                  <a:pt x="67620" y="300397"/>
                </a:lnTo>
                <a:lnTo>
                  <a:pt x="17691" y="252708"/>
                </a:lnTo>
                <a:lnTo>
                  <a:pt x="0" y="199643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7558531" y="2773807"/>
            <a:ext cx="5060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Calibri"/>
                <a:cs typeface="Calibri"/>
              </a:rPr>
              <a:t>IF</a:t>
            </a:r>
            <a:r>
              <a:rPr sz="1400" spc="-20" dirty="0">
                <a:latin typeface="Calibri"/>
                <a:cs typeface="Calibri"/>
              </a:rPr>
              <a:t> Yes?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7315961" y="4287773"/>
            <a:ext cx="990600" cy="399415"/>
          </a:xfrm>
          <a:custGeom>
            <a:avLst/>
            <a:gdLst/>
            <a:ahLst/>
            <a:cxnLst/>
            <a:rect l="l" t="t" r="r" b="b"/>
            <a:pathLst>
              <a:path w="990600" h="399414">
                <a:moveTo>
                  <a:pt x="0" y="199644"/>
                </a:moveTo>
                <a:lnTo>
                  <a:pt x="17691" y="146579"/>
                </a:lnTo>
                <a:lnTo>
                  <a:pt x="67620" y="98890"/>
                </a:lnTo>
                <a:lnTo>
                  <a:pt x="103198" y="77657"/>
                </a:lnTo>
                <a:lnTo>
                  <a:pt x="145065" y="58483"/>
                </a:lnTo>
                <a:lnTo>
                  <a:pt x="192632" y="41605"/>
                </a:lnTo>
                <a:lnTo>
                  <a:pt x="245307" y="27262"/>
                </a:lnTo>
                <a:lnTo>
                  <a:pt x="302502" y="15692"/>
                </a:lnTo>
                <a:lnTo>
                  <a:pt x="363625" y="7133"/>
                </a:lnTo>
                <a:lnTo>
                  <a:pt x="428088" y="1822"/>
                </a:lnTo>
                <a:lnTo>
                  <a:pt x="495300" y="0"/>
                </a:lnTo>
                <a:lnTo>
                  <a:pt x="562511" y="1822"/>
                </a:lnTo>
                <a:lnTo>
                  <a:pt x="626974" y="7133"/>
                </a:lnTo>
                <a:lnTo>
                  <a:pt x="688097" y="15692"/>
                </a:lnTo>
                <a:lnTo>
                  <a:pt x="745292" y="27262"/>
                </a:lnTo>
                <a:lnTo>
                  <a:pt x="797967" y="41605"/>
                </a:lnTo>
                <a:lnTo>
                  <a:pt x="845534" y="58483"/>
                </a:lnTo>
                <a:lnTo>
                  <a:pt x="887401" y="77657"/>
                </a:lnTo>
                <a:lnTo>
                  <a:pt x="922979" y="98890"/>
                </a:lnTo>
                <a:lnTo>
                  <a:pt x="972908" y="146579"/>
                </a:lnTo>
                <a:lnTo>
                  <a:pt x="990600" y="199644"/>
                </a:lnTo>
                <a:lnTo>
                  <a:pt x="986078" y="226729"/>
                </a:lnTo>
                <a:lnTo>
                  <a:pt x="951678" y="277344"/>
                </a:lnTo>
                <a:lnTo>
                  <a:pt x="887401" y="321630"/>
                </a:lnTo>
                <a:lnTo>
                  <a:pt x="845534" y="340804"/>
                </a:lnTo>
                <a:lnTo>
                  <a:pt x="797967" y="357682"/>
                </a:lnTo>
                <a:lnTo>
                  <a:pt x="745292" y="372025"/>
                </a:lnTo>
                <a:lnTo>
                  <a:pt x="688097" y="383595"/>
                </a:lnTo>
                <a:lnTo>
                  <a:pt x="626974" y="392154"/>
                </a:lnTo>
                <a:lnTo>
                  <a:pt x="562511" y="397465"/>
                </a:lnTo>
                <a:lnTo>
                  <a:pt x="495300" y="399288"/>
                </a:lnTo>
                <a:lnTo>
                  <a:pt x="428088" y="397465"/>
                </a:lnTo>
                <a:lnTo>
                  <a:pt x="363625" y="392154"/>
                </a:lnTo>
                <a:lnTo>
                  <a:pt x="302502" y="383595"/>
                </a:lnTo>
                <a:lnTo>
                  <a:pt x="245307" y="372025"/>
                </a:lnTo>
                <a:lnTo>
                  <a:pt x="192632" y="357682"/>
                </a:lnTo>
                <a:lnTo>
                  <a:pt x="145065" y="340804"/>
                </a:lnTo>
                <a:lnTo>
                  <a:pt x="103198" y="321630"/>
                </a:lnTo>
                <a:lnTo>
                  <a:pt x="67620" y="300397"/>
                </a:lnTo>
                <a:lnTo>
                  <a:pt x="17691" y="252708"/>
                </a:lnTo>
                <a:lnTo>
                  <a:pt x="0" y="199644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7570723" y="4355972"/>
            <a:ext cx="48260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alibri"/>
                <a:cs typeface="Calibri"/>
              </a:rPr>
              <a:t>IF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No?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7772400" y="3104388"/>
            <a:ext cx="76200" cy="379095"/>
          </a:xfrm>
          <a:custGeom>
            <a:avLst/>
            <a:gdLst/>
            <a:ahLst/>
            <a:cxnLst/>
            <a:rect l="l" t="t" r="r" b="b"/>
            <a:pathLst>
              <a:path w="76200" h="379095">
                <a:moveTo>
                  <a:pt x="44450" y="63500"/>
                </a:moveTo>
                <a:lnTo>
                  <a:pt x="31750" y="63500"/>
                </a:lnTo>
                <a:lnTo>
                  <a:pt x="31750" y="378840"/>
                </a:lnTo>
                <a:lnTo>
                  <a:pt x="44450" y="378840"/>
                </a:lnTo>
                <a:lnTo>
                  <a:pt x="44450" y="63500"/>
                </a:lnTo>
                <a:close/>
              </a:path>
              <a:path w="76200" h="379095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379095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772400" y="3957827"/>
            <a:ext cx="76200" cy="1180465"/>
          </a:xfrm>
          <a:custGeom>
            <a:avLst/>
            <a:gdLst/>
            <a:ahLst/>
            <a:cxnLst/>
            <a:rect l="l" t="t" r="r" b="b"/>
            <a:pathLst>
              <a:path w="76200" h="1180464">
                <a:moveTo>
                  <a:pt x="76200" y="1103757"/>
                </a:moveTo>
                <a:lnTo>
                  <a:pt x="44450" y="1103757"/>
                </a:lnTo>
                <a:lnTo>
                  <a:pt x="44450" y="728472"/>
                </a:lnTo>
                <a:lnTo>
                  <a:pt x="31750" y="728472"/>
                </a:lnTo>
                <a:lnTo>
                  <a:pt x="31750" y="1103757"/>
                </a:lnTo>
                <a:lnTo>
                  <a:pt x="0" y="1103757"/>
                </a:lnTo>
                <a:lnTo>
                  <a:pt x="38100" y="1179957"/>
                </a:lnTo>
                <a:lnTo>
                  <a:pt x="69850" y="1116457"/>
                </a:lnTo>
                <a:lnTo>
                  <a:pt x="76200" y="1103757"/>
                </a:lnTo>
                <a:close/>
              </a:path>
              <a:path w="76200" h="1180464">
                <a:moveTo>
                  <a:pt x="76200" y="251841"/>
                </a:moveTo>
                <a:lnTo>
                  <a:pt x="44450" y="251841"/>
                </a:lnTo>
                <a:lnTo>
                  <a:pt x="44450" y="0"/>
                </a:lnTo>
                <a:lnTo>
                  <a:pt x="31750" y="0"/>
                </a:lnTo>
                <a:lnTo>
                  <a:pt x="31750" y="251841"/>
                </a:lnTo>
                <a:lnTo>
                  <a:pt x="0" y="251841"/>
                </a:lnTo>
                <a:lnTo>
                  <a:pt x="38100" y="328041"/>
                </a:lnTo>
                <a:lnTo>
                  <a:pt x="69850" y="264541"/>
                </a:lnTo>
                <a:lnTo>
                  <a:pt x="76200" y="2518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7258050" y="1690877"/>
            <a:ext cx="1638300" cy="614680"/>
          </a:xfrm>
          <a:prstGeom prst="rect">
            <a:avLst/>
          </a:prstGeom>
          <a:ln w="25907">
            <a:solidFill>
              <a:srgbClr val="000000"/>
            </a:solidFill>
          </a:ln>
        </p:spPr>
        <p:txBody>
          <a:bodyPr vert="horz" wrap="square" lIns="0" tIns="17145" rIns="0" bIns="0" rtlCol="0">
            <a:spAutoFit/>
          </a:bodyPr>
          <a:lstStyle/>
          <a:p>
            <a:pPr marL="467359" marR="278765" indent="-182880">
              <a:lnSpc>
                <a:spcPct val="100000"/>
              </a:lnSpc>
              <a:spcBef>
                <a:spcPts val="135"/>
              </a:spcBef>
            </a:pPr>
            <a:r>
              <a:rPr sz="1800" spc="-20" dirty="0">
                <a:latin typeface="Calibri"/>
                <a:cs typeface="Calibri"/>
              </a:rPr>
              <a:t>Attendance </a:t>
            </a:r>
            <a:r>
              <a:rPr sz="1800" spc="-10" dirty="0">
                <a:latin typeface="Calibri"/>
                <a:cs typeface="Calibri"/>
              </a:rPr>
              <a:t>marked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7258050" y="5139690"/>
            <a:ext cx="1638300" cy="614680"/>
          </a:xfrm>
          <a:prstGeom prst="rect">
            <a:avLst/>
          </a:prstGeom>
          <a:ln w="25907">
            <a:solidFill>
              <a:srgbClr val="000000"/>
            </a:solidFill>
          </a:ln>
        </p:spPr>
        <p:txBody>
          <a:bodyPr vert="horz" wrap="square" lIns="0" tIns="17145" rIns="0" bIns="0" rtlCol="0">
            <a:spAutoFit/>
          </a:bodyPr>
          <a:lstStyle/>
          <a:p>
            <a:pPr marL="193040" marR="187960" indent="397510">
              <a:lnSpc>
                <a:spcPct val="100000"/>
              </a:lnSpc>
              <a:spcBef>
                <a:spcPts val="135"/>
              </a:spcBef>
            </a:pPr>
            <a:r>
              <a:rPr sz="1800" spc="-10" dirty="0">
                <a:latin typeface="Calibri"/>
                <a:cs typeface="Calibri"/>
              </a:rPr>
              <a:t>Alert Generated..!!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7772400" y="2304288"/>
            <a:ext cx="76200" cy="400685"/>
          </a:xfrm>
          <a:custGeom>
            <a:avLst/>
            <a:gdLst/>
            <a:ahLst/>
            <a:cxnLst/>
            <a:rect l="l" t="t" r="r" b="b"/>
            <a:pathLst>
              <a:path w="76200" h="400685">
                <a:moveTo>
                  <a:pt x="44450" y="63500"/>
                </a:moveTo>
                <a:lnTo>
                  <a:pt x="31750" y="63500"/>
                </a:lnTo>
                <a:lnTo>
                  <a:pt x="31750" y="400303"/>
                </a:lnTo>
                <a:lnTo>
                  <a:pt x="44450" y="400303"/>
                </a:lnTo>
                <a:lnTo>
                  <a:pt x="44450" y="63500"/>
                </a:lnTo>
                <a:close/>
              </a:path>
              <a:path w="76200" h="400685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400685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  <p:sp>
        <p:nvSpPr>
          <p:cNvPr id="47" name="object 4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120" dirty="0"/>
              <a:t>Department</a:t>
            </a:r>
            <a:r>
              <a:rPr spc="-25" dirty="0"/>
              <a:t> </a:t>
            </a:r>
            <a:r>
              <a:rPr spc="-100" dirty="0"/>
              <a:t>of</a:t>
            </a:r>
            <a:r>
              <a:rPr spc="-20" dirty="0"/>
              <a:t> </a:t>
            </a:r>
            <a:r>
              <a:rPr spc="-130" dirty="0"/>
              <a:t>AIML</a:t>
            </a:r>
            <a:r>
              <a:rPr spc="-15" dirty="0"/>
              <a:t> </a:t>
            </a:r>
            <a:r>
              <a:rPr spc="-110" dirty="0"/>
              <a:t>Engineering,</a:t>
            </a:r>
            <a:r>
              <a:rPr spc="-30" dirty="0"/>
              <a:t> </a:t>
            </a:r>
            <a:r>
              <a:rPr spc="-130" dirty="0"/>
              <a:t>LoGMIEER,</a:t>
            </a:r>
            <a:r>
              <a:rPr spc="-10" dirty="0"/>
              <a:t> </a:t>
            </a:r>
            <a:r>
              <a:rPr spc="-75" dirty="0"/>
              <a:t>Nashik</a:t>
            </a:r>
          </a:p>
        </p:txBody>
      </p:sp>
      <p:sp>
        <p:nvSpPr>
          <p:cNvPr id="48" name="object 4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120" dirty="0"/>
              <a:t>Group_Id</a:t>
            </a:r>
            <a:r>
              <a:rPr spc="-55" dirty="0"/>
              <a:t> </a:t>
            </a:r>
            <a:r>
              <a:rPr spc="-70" dirty="0"/>
              <a:t>:</a:t>
            </a:r>
            <a:r>
              <a:rPr spc="-25" dirty="0"/>
              <a:t> </a:t>
            </a:r>
            <a:r>
              <a:rPr spc="-60" dirty="0"/>
              <a:t>01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10030" y="23571"/>
            <a:ext cx="50482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25" dirty="0">
                <a:solidFill>
                  <a:srgbClr val="FFFFFF"/>
                </a:solidFill>
                <a:latin typeface="Calibri"/>
                <a:cs typeface="Calibri"/>
              </a:rPr>
              <a:t>ER</a:t>
            </a:r>
            <a:endParaRPr sz="36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72312" cy="9144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pc="-25" dirty="0"/>
              <a:t>12</a:t>
            </a:fld>
            <a:endParaRPr spc="-25"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120" dirty="0"/>
              <a:t>Department</a:t>
            </a:r>
            <a:r>
              <a:rPr spc="-25" dirty="0"/>
              <a:t> </a:t>
            </a:r>
            <a:r>
              <a:rPr spc="-100" dirty="0"/>
              <a:t>of</a:t>
            </a:r>
            <a:r>
              <a:rPr spc="-20" dirty="0"/>
              <a:t> </a:t>
            </a:r>
            <a:r>
              <a:rPr spc="-130" dirty="0"/>
              <a:t>AIML</a:t>
            </a:r>
            <a:r>
              <a:rPr spc="-15" dirty="0"/>
              <a:t> </a:t>
            </a:r>
            <a:r>
              <a:rPr spc="-110" dirty="0"/>
              <a:t>Engineering,</a:t>
            </a:r>
            <a:r>
              <a:rPr spc="-30" dirty="0"/>
              <a:t> </a:t>
            </a:r>
            <a:r>
              <a:rPr spc="-130" dirty="0"/>
              <a:t>LoGMIEER,</a:t>
            </a:r>
            <a:r>
              <a:rPr spc="-10" dirty="0"/>
              <a:t> </a:t>
            </a:r>
            <a:r>
              <a:rPr spc="-75" dirty="0"/>
              <a:t>Nashik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120" dirty="0"/>
              <a:t>Group_Id</a:t>
            </a:r>
            <a:r>
              <a:rPr spc="-55" dirty="0"/>
              <a:t> </a:t>
            </a:r>
            <a:r>
              <a:rPr spc="-70" dirty="0"/>
              <a:t>:</a:t>
            </a:r>
            <a:r>
              <a:rPr spc="-25" dirty="0"/>
              <a:t> </a:t>
            </a:r>
            <a:r>
              <a:rPr spc="-60" dirty="0"/>
              <a:t>01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1D3B890-ABB5-1E6A-26B9-12BCC03AB7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3422" y="951186"/>
            <a:ext cx="4557155" cy="531922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528815"/>
            <a:ext cx="9142095" cy="327025"/>
            <a:chOff x="0" y="6528815"/>
            <a:chExt cx="9142095" cy="3270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545353"/>
              <a:ext cx="9141714" cy="31038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42604" y="6528815"/>
              <a:ext cx="499122" cy="326898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141714" cy="893968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004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8.Algorithms</a:t>
            </a:r>
            <a:r>
              <a:rPr sz="3600" spc="-75" dirty="0"/>
              <a:t> </a:t>
            </a:r>
            <a:r>
              <a:rPr sz="3600" dirty="0"/>
              <a:t>And</a:t>
            </a:r>
            <a:r>
              <a:rPr sz="3600" spc="-75" dirty="0"/>
              <a:t> </a:t>
            </a:r>
            <a:r>
              <a:rPr sz="3600" spc="-25" dirty="0"/>
              <a:t>Techniques</a:t>
            </a:r>
            <a:endParaRPr sz="3600"/>
          </a:p>
        </p:txBody>
      </p: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972312" cy="91440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07340" y="840994"/>
            <a:ext cx="7106920" cy="53917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8745" indent="-114300">
              <a:lnSpc>
                <a:spcPct val="100000"/>
              </a:lnSpc>
              <a:spcBef>
                <a:spcPts val="100"/>
              </a:spcBef>
              <a:buSzPct val="95833"/>
              <a:buFont typeface="Arial MT"/>
              <a:buChar char="•"/>
              <a:tabLst>
                <a:tab pos="118745" algn="l"/>
              </a:tabLst>
            </a:pPr>
            <a:r>
              <a:rPr sz="2400" b="1" dirty="0">
                <a:latin typeface="Arial"/>
                <a:cs typeface="Arial"/>
              </a:rPr>
              <a:t>1.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Face</a:t>
            </a:r>
            <a:r>
              <a:rPr sz="2400" b="1" spc="-5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Recognition</a:t>
            </a:r>
            <a:r>
              <a:rPr sz="2400" b="1" spc="-4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&amp;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Classification</a:t>
            </a:r>
            <a:endParaRPr sz="2400">
              <a:latin typeface="Arial"/>
              <a:cs typeface="Arial"/>
            </a:endParaRPr>
          </a:p>
          <a:p>
            <a:pPr marL="181610">
              <a:lnSpc>
                <a:spcPct val="100000"/>
              </a:lnSpc>
            </a:pPr>
            <a:r>
              <a:rPr sz="2400" b="1" spc="-10" dirty="0">
                <a:latin typeface="Arial"/>
                <a:cs typeface="Arial"/>
              </a:rPr>
              <a:t>-</a:t>
            </a:r>
            <a:r>
              <a:rPr sz="2000" b="1" dirty="0">
                <a:latin typeface="Arial"/>
                <a:cs typeface="Arial"/>
              </a:rPr>
              <a:t>MobileNetV2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(Lightweight</a:t>
            </a:r>
            <a:r>
              <a:rPr sz="2000" b="1" spc="-6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CNN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for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feature</a:t>
            </a:r>
            <a:r>
              <a:rPr sz="2000" b="1" spc="-50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extraction)</a:t>
            </a:r>
            <a:endParaRPr sz="2000">
              <a:latin typeface="Arial"/>
              <a:cs typeface="Arial"/>
            </a:endParaRPr>
          </a:p>
          <a:p>
            <a:pPr marL="304800" lvl="1" indent="-152400">
              <a:lnSpc>
                <a:spcPct val="100000"/>
              </a:lnSpc>
              <a:buChar char="-"/>
              <a:tabLst>
                <a:tab pos="304800" algn="l"/>
              </a:tabLst>
            </a:pPr>
            <a:r>
              <a:rPr sz="2000" b="1" dirty="0">
                <a:latin typeface="Arial"/>
                <a:cs typeface="Arial"/>
              </a:rPr>
              <a:t>Softmax</a:t>
            </a:r>
            <a:r>
              <a:rPr sz="2000" b="1" spc="-4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Classifier</a:t>
            </a:r>
            <a:r>
              <a:rPr sz="2000" b="1" spc="-4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(Multi-class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classification)</a:t>
            </a:r>
            <a:endParaRPr sz="20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100"/>
              </a:spcBef>
              <a:buFont typeface="Arial"/>
              <a:buChar char="-"/>
            </a:pPr>
            <a:endParaRPr sz="2000">
              <a:latin typeface="Arial"/>
              <a:cs typeface="Arial"/>
            </a:endParaRPr>
          </a:p>
          <a:p>
            <a:pPr marL="201930" indent="-189230">
              <a:lnSpc>
                <a:spcPct val="100000"/>
              </a:lnSpc>
              <a:buSzPct val="95833"/>
              <a:buFont typeface="Arial MT"/>
              <a:buChar char="•"/>
              <a:tabLst>
                <a:tab pos="201930" algn="l"/>
              </a:tabLst>
            </a:pPr>
            <a:r>
              <a:rPr sz="2400" b="1" dirty="0">
                <a:latin typeface="Arial"/>
                <a:cs typeface="Arial"/>
              </a:rPr>
              <a:t>2.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Data</a:t>
            </a:r>
            <a:r>
              <a:rPr sz="2400" b="1" spc="-110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Augmentation</a:t>
            </a:r>
            <a:endParaRPr sz="2400">
              <a:latin typeface="Arial"/>
              <a:cs typeface="Arial"/>
            </a:endParaRPr>
          </a:p>
          <a:p>
            <a:pPr marL="323850" lvl="1" indent="-142240">
              <a:lnSpc>
                <a:spcPct val="100000"/>
              </a:lnSpc>
              <a:spcBef>
                <a:spcPts val="400"/>
              </a:spcBef>
              <a:buChar char="-"/>
              <a:tabLst>
                <a:tab pos="323850" algn="l"/>
              </a:tabLst>
            </a:pPr>
            <a:r>
              <a:rPr sz="2000" b="1" dirty="0">
                <a:latin typeface="Arial"/>
                <a:cs typeface="Arial"/>
              </a:rPr>
              <a:t>Affine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Transformations</a:t>
            </a:r>
            <a:r>
              <a:rPr sz="2000" b="1" spc="-5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(Rotation,</a:t>
            </a:r>
            <a:r>
              <a:rPr sz="2000" b="1" spc="-4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scaling,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shearing)</a:t>
            </a:r>
            <a:endParaRPr sz="2000">
              <a:latin typeface="Arial"/>
              <a:cs typeface="Arial"/>
            </a:endParaRPr>
          </a:p>
          <a:p>
            <a:pPr marL="304800" lvl="1" indent="-152400">
              <a:lnSpc>
                <a:spcPct val="100000"/>
              </a:lnSpc>
              <a:spcBef>
                <a:spcPts val="85"/>
              </a:spcBef>
              <a:buChar char="-"/>
              <a:tabLst>
                <a:tab pos="304800" algn="l"/>
              </a:tabLst>
            </a:pPr>
            <a:r>
              <a:rPr sz="2000" b="1" dirty="0">
                <a:latin typeface="Arial"/>
                <a:cs typeface="Arial"/>
              </a:rPr>
              <a:t>Color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Jittering</a:t>
            </a:r>
            <a:r>
              <a:rPr sz="2000" b="1" spc="-4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(Brightness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adjustment)</a:t>
            </a:r>
            <a:endParaRPr sz="20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100"/>
              </a:spcBef>
              <a:buFont typeface="Arial"/>
              <a:buChar char="-"/>
            </a:pPr>
            <a:endParaRPr sz="2000">
              <a:latin typeface="Arial"/>
              <a:cs typeface="Arial"/>
            </a:endParaRPr>
          </a:p>
          <a:p>
            <a:pPr marL="118745" indent="-114300">
              <a:lnSpc>
                <a:spcPct val="100000"/>
              </a:lnSpc>
              <a:buSzPct val="95833"/>
              <a:buFont typeface="Arial MT"/>
              <a:buChar char="•"/>
              <a:tabLst>
                <a:tab pos="118745" algn="l"/>
              </a:tabLst>
            </a:pPr>
            <a:r>
              <a:rPr sz="2400" b="1" dirty="0">
                <a:latin typeface="Arial"/>
                <a:cs typeface="Arial"/>
              </a:rPr>
              <a:t>3.</a:t>
            </a:r>
            <a:r>
              <a:rPr sz="2400" b="1" spc="-30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Training</a:t>
            </a:r>
            <a:r>
              <a:rPr sz="2400" b="1" spc="-5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&amp;</a:t>
            </a:r>
            <a:r>
              <a:rPr sz="2400" b="1" spc="-30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Optimization</a:t>
            </a:r>
            <a:endParaRPr sz="2400">
              <a:latin typeface="Arial"/>
              <a:cs typeface="Arial"/>
            </a:endParaRPr>
          </a:p>
          <a:p>
            <a:pPr marL="323850" lvl="1" indent="-142240">
              <a:lnSpc>
                <a:spcPct val="100000"/>
              </a:lnSpc>
              <a:spcBef>
                <a:spcPts val="400"/>
              </a:spcBef>
              <a:buChar char="-"/>
              <a:tabLst>
                <a:tab pos="323850" algn="l"/>
              </a:tabLst>
            </a:pPr>
            <a:r>
              <a:rPr sz="2000" b="1" dirty="0">
                <a:latin typeface="Arial"/>
                <a:cs typeface="Arial"/>
              </a:rPr>
              <a:t>Adam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Optimizer</a:t>
            </a:r>
            <a:r>
              <a:rPr sz="2000" b="1" spc="-8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(Adaptive</a:t>
            </a:r>
            <a:r>
              <a:rPr sz="2000" b="1" spc="-4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learning</a:t>
            </a:r>
            <a:r>
              <a:rPr sz="2000" b="1" spc="-45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rate)</a:t>
            </a:r>
            <a:endParaRPr sz="2000">
              <a:latin typeface="Arial"/>
              <a:cs typeface="Arial"/>
            </a:endParaRPr>
          </a:p>
          <a:p>
            <a:pPr marL="304800" lvl="1" indent="-152400">
              <a:lnSpc>
                <a:spcPct val="100000"/>
              </a:lnSpc>
              <a:spcBef>
                <a:spcPts val="85"/>
              </a:spcBef>
              <a:buChar char="-"/>
              <a:tabLst>
                <a:tab pos="304800" algn="l"/>
              </a:tabLst>
            </a:pPr>
            <a:r>
              <a:rPr sz="2000" b="1" dirty="0">
                <a:latin typeface="Arial"/>
                <a:cs typeface="Arial"/>
              </a:rPr>
              <a:t>L2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Regularization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(Prevents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overfitting)</a:t>
            </a:r>
            <a:endParaRPr sz="2000">
              <a:latin typeface="Arial"/>
              <a:cs typeface="Arial"/>
            </a:endParaRPr>
          </a:p>
          <a:p>
            <a:pPr marL="304800" lvl="1" indent="-152400">
              <a:lnSpc>
                <a:spcPct val="100000"/>
              </a:lnSpc>
              <a:buChar char="-"/>
              <a:tabLst>
                <a:tab pos="304800" algn="l"/>
              </a:tabLst>
            </a:pPr>
            <a:r>
              <a:rPr sz="2000" b="1" dirty="0">
                <a:latin typeface="Arial"/>
                <a:cs typeface="Arial"/>
              </a:rPr>
              <a:t>Batch</a:t>
            </a:r>
            <a:r>
              <a:rPr sz="2000" b="1" spc="-5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Normalization</a:t>
            </a:r>
            <a:r>
              <a:rPr sz="2000" b="1" spc="-6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(Stabilizes</a:t>
            </a:r>
            <a:r>
              <a:rPr sz="2000" b="1" spc="-50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training)</a:t>
            </a:r>
            <a:endParaRPr sz="20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95"/>
              </a:spcBef>
              <a:buFont typeface="Arial"/>
              <a:buChar char="-"/>
            </a:pPr>
            <a:endParaRPr sz="2000">
              <a:latin typeface="Arial"/>
              <a:cs typeface="Arial"/>
            </a:endParaRPr>
          </a:p>
          <a:p>
            <a:pPr marL="201930" indent="-189230">
              <a:lnSpc>
                <a:spcPct val="100000"/>
              </a:lnSpc>
              <a:buSzPct val="95833"/>
              <a:buFont typeface="Arial MT"/>
              <a:buChar char="•"/>
              <a:tabLst>
                <a:tab pos="201930" algn="l"/>
              </a:tabLst>
            </a:pPr>
            <a:r>
              <a:rPr sz="2400" b="1" dirty="0">
                <a:latin typeface="Arial"/>
                <a:cs typeface="Arial"/>
              </a:rPr>
              <a:t>4.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Evaluation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&amp;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Model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Management</a:t>
            </a:r>
            <a:endParaRPr sz="2400">
              <a:latin typeface="Arial"/>
              <a:cs typeface="Arial"/>
            </a:endParaRPr>
          </a:p>
          <a:p>
            <a:pPr marL="332740" lvl="1" indent="-151130">
              <a:lnSpc>
                <a:spcPct val="100000"/>
              </a:lnSpc>
              <a:spcBef>
                <a:spcPts val="400"/>
              </a:spcBef>
              <a:buChar char="-"/>
              <a:tabLst>
                <a:tab pos="332740" algn="l"/>
              </a:tabLst>
            </a:pPr>
            <a:r>
              <a:rPr sz="2000" b="1" dirty="0">
                <a:latin typeface="Arial"/>
                <a:cs typeface="Arial"/>
              </a:rPr>
              <a:t>Early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Stopping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(Halts</a:t>
            </a:r>
            <a:r>
              <a:rPr sz="2000" b="1" spc="-4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training</a:t>
            </a:r>
            <a:r>
              <a:rPr sz="2000" b="1" spc="-5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if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no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improvement)</a:t>
            </a:r>
            <a:endParaRPr sz="2000">
              <a:latin typeface="Arial"/>
              <a:cs typeface="Arial"/>
            </a:endParaRPr>
          </a:p>
          <a:p>
            <a:pPr marL="304800" lvl="1" indent="-152400">
              <a:lnSpc>
                <a:spcPct val="100000"/>
              </a:lnSpc>
              <a:spcBef>
                <a:spcPts val="85"/>
              </a:spcBef>
              <a:buChar char="-"/>
              <a:tabLst>
                <a:tab pos="304800" algn="l"/>
              </a:tabLst>
            </a:pPr>
            <a:r>
              <a:rPr sz="2000" b="1" dirty="0">
                <a:latin typeface="Arial"/>
                <a:cs typeface="Arial"/>
              </a:rPr>
              <a:t>ReduceLROnPlateau</a:t>
            </a:r>
            <a:r>
              <a:rPr sz="2000" b="1" spc="-7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(Dynamically</a:t>
            </a:r>
            <a:r>
              <a:rPr sz="2000" b="1" spc="-6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adjusts</a:t>
            </a:r>
            <a:r>
              <a:rPr sz="2000" b="1" spc="-6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learning</a:t>
            </a:r>
            <a:r>
              <a:rPr sz="2000" b="1" spc="-75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rate)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pc="-25" dirty="0"/>
              <a:t>13</a:t>
            </a:fld>
            <a:endParaRPr spc="-25"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120" dirty="0"/>
              <a:t>Department</a:t>
            </a:r>
            <a:r>
              <a:rPr spc="-25" dirty="0"/>
              <a:t> </a:t>
            </a:r>
            <a:r>
              <a:rPr spc="-100" dirty="0"/>
              <a:t>of</a:t>
            </a:r>
            <a:r>
              <a:rPr spc="-20" dirty="0"/>
              <a:t> </a:t>
            </a:r>
            <a:r>
              <a:rPr spc="-130" dirty="0"/>
              <a:t>AIML</a:t>
            </a:r>
            <a:r>
              <a:rPr spc="-15" dirty="0"/>
              <a:t> </a:t>
            </a:r>
            <a:r>
              <a:rPr spc="-110" dirty="0"/>
              <a:t>Engineering,</a:t>
            </a:r>
            <a:r>
              <a:rPr spc="-30" dirty="0"/>
              <a:t> </a:t>
            </a:r>
            <a:r>
              <a:rPr spc="-130" dirty="0"/>
              <a:t>LoGMIEER,</a:t>
            </a:r>
            <a:r>
              <a:rPr spc="-10" dirty="0"/>
              <a:t> </a:t>
            </a:r>
            <a:r>
              <a:rPr spc="-75" dirty="0"/>
              <a:t>Nashik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120" dirty="0"/>
              <a:t>Group_Id</a:t>
            </a:r>
            <a:r>
              <a:rPr spc="-55" dirty="0"/>
              <a:t> </a:t>
            </a:r>
            <a:r>
              <a:rPr spc="-70" dirty="0"/>
              <a:t>:</a:t>
            </a:r>
            <a:r>
              <a:rPr spc="-25" dirty="0"/>
              <a:t> </a:t>
            </a:r>
            <a:r>
              <a:rPr spc="-60" dirty="0"/>
              <a:t>01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42604" y="6528815"/>
            <a:ext cx="499122" cy="32689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1714" cy="89150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1947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9.</a:t>
            </a:r>
            <a:r>
              <a:rPr sz="3600" spc="-55" dirty="0"/>
              <a:t> </a:t>
            </a:r>
            <a:r>
              <a:rPr sz="3600" dirty="0"/>
              <a:t>TEST</a:t>
            </a:r>
            <a:r>
              <a:rPr sz="3600" spc="-65" dirty="0"/>
              <a:t> </a:t>
            </a:r>
            <a:r>
              <a:rPr sz="3600" spc="-10" dirty="0"/>
              <a:t>CASES</a:t>
            </a:r>
            <a:endParaRPr sz="3600"/>
          </a:p>
        </p:txBody>
      </p:sp>
      <p:sp>
        <p:nvSpPr>
          <p:cNvPr id="5" name="object 5"/>
          <p:cNvSpPr txBox="1"/>
          <p:nvPr/>
        </p:nvSpPr>
        <p:spPr>
          <a:xfrm>
            <a:off x="459740" y="1397253"/>
            <a:ext cx="7620000" cy="3683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8745" indent="-114300">
              <a:lnSpc>
                <a:spcPct val="100000"/>
              </a:lnSpc>
              <a:spcBef>
                <a:spcPts val="100"/>
              </a:spcBef>
              <a:buSzPct val="95833"/>
              <a:buFont typeface="Arial MT"/>
              <a:buChar char="•"/>
              <a:tabLst>
                <a:tab pos="118745" algn="l"/>
              </a:tabLst>
            </a:pPr>
            <a:r>
              <a:rPr sz="2400" b="1" dirty="0">
                <a:latin typeface="Arial"/>
                <a:cs typeface="Arial"/>
              </a:rPr>
              <a:t>TEST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spc="-20" dirty="0">
                <a:latin typeface="Arial"/>
                <a:cs typeface="Arial"/>
              </a:rPr>
              <a:t>CASES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20"/>
              </a:spcBef>
              <a:buFont typeface="Arial MT"/>
              <a:buChar char="•"/>
            </a:pPr>
            <a:endParaRPr sz="2400">
              <a:latin typeface="Arial"/>
              <a:cs typeface="Arial"/>
            </a:endParaRPr>
          </a:p>
          <a:p>
            <a:pPr marL="118745" indent="-114300">
              <a:lnSpc>
                <a:spcPct val="100000"/>
              </a:lnSpc>
              <a:buSzPct val="95833"/>
              <a:buChar char="•"/>
              <a:tabLst>
                <a:tab pos="118745" algn="l"/>
              </a:tabLst>
            </a:pPr>
            <a:r>
              <a:rPr sz="2400" spc="-45" dirty="0">
                <a:latin typeface="Arial MT"/>
                <a:cs typeface="Arial MT"/>
              </a:rPr>
              <a:t>Test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Case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1: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Data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Collection</a:t>
            </a:r>
            <a:endParaRPr sz="2400">
              <a:latin typeface="Arial MT"/>
              <a:cs typeface="Arial MT"/>
            </a:endParaRPr>
          </a:p>
          <a:p>
            <a:pPr marL="118745" indent="-114300">
              <a:lnSpc>
                <a:spcPct val="100000"/>
              </a:lnSpc>
              <a:buSzPct val="95833"/>
              <a:buChar char="•"/>
              <a:tabLst>
                <a:tab pos="118745" algn="l"/>
              </a:tabLst>
            </a:pPr>
            <a:r>
              <a:rPr sz="2400" spc="-45" dirty="0">
                <a:latin typeface="Arial MT"/>
                <a:cs typeface="Arial MT"/>
              </a:rPr>
              <a:t>Test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Case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2: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Data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Preprocessing</a:t>
            </a:r>
            <a:endParaRPr sz="2400">
              <a:latin typeface="Arial MT"/>
              <a:cs typeface="Arial MT"/>
            </a:endParaRPr>
          </a:p>
          <a:p>
            <a:pPr marL="118745" indent="-114300">
              <a:lnSpc>
                <a:spcPct val="100000"/>
              </a:lnSpc>
              <a:buSzPct val="95833"/>
              <a:buChar char="•"/>
              <a:tabLst>
                <a:tab pos="118745" algn="l"/>
              </a:tabLst>
            </a:pPr>
            <a:r>
              <a:rPr sz="2400" spc="-45" dirty="0">
                <a:latin typeface="Arial MT"/>
                <a:cs typeface="Arial MT"/>
              </a:rPr>
              <a:t>Test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Case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3:</a:t>
            </a:r>
            <a:r>
              <a:rPr sz="2400" spc="-1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Alert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Generation</a:t>
            </a:r>
            <a:endParaRPr sz="2400">
              <a:latin typeface="Arial MT"/>
              <a:cs typeface="Arial MT"/>
            </a:endParaRPr>
          </a:p>
          <a:p>
            <a:pPr marL="118745" indent="-114300">
              <a:lnSpc>
                <a:spcPct val="100000"/>
              </a:lnSpc>
              <a:buSzPct val="95833"/>
              <a:buChar char="•"/>
              <a:tabLst>
                <a:tab pos="118745" algn="l"/>
              </a:tabLst>
            </a:pPr>
            <a:r>
              <a:rPr sz="2400" spc="-45" dirty="0">
                <a:latin typeface="Arial MT"/>
                <a:cs typeface="Arial MT"/>
              </a:rPr>
              <a:t>Test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Case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4: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User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Interaction</a:t>
            </a:r>
            <a:r>
              <a:rPr sz="2400" spc="-8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Logging</a:t>
            </a:r>
            <a:endParaRPr sz="2400">
              <a:latin typeface="Arial MT"/>
              <a:cs typeface="Arial MT"/>
            </a:endParaRPr>
          </a:p>
          <a:p>
            <a:pPr marL="118745" indent="-114300">
              <a:lnSpc>
                <a:spcPct val="100000"/>
              </a:lnSpc>
              <a:spcBef>
                <a:spcPts val="5"/>
              </a:spcBef>
              <a:buSzPct val="95833"/>
              <a:buChar char="•"/>
              <a:tabLst>
                <a:tab pos="118745" algn="l"/>
              </a:tabLst>
            </a:pPr>
            <a:r>
              <a:rPr sz="2400" spc="-45" dirty="0">
                <a:latin typeface="Arial MT"/>
                <a:cs typeface="Arial MT"/>
              </a:rPr>
              <a:t>Test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Case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5: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System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Response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Time</a:t>
            </a:r>
            <a:endParaRPr sz="2400">
              <a:latin typeface="Arial MT"/>
              <a:cs typeface="Arial MT"/>
            </a:endParaRPr>
          </a:p>
          <a:p>
            <a:pPr marL="118745" indent="-114300">
              <a:lnSpc>
                <a:spcPct val="100000"/>
              </a:lnSpc>
              <a:buSzPct val="95833"/>
              <a:buChar char="•"/>
              <a:tabLst>
                <a:tab pos="118745" algn="l"/>
              </a:tabLst>
            </a:pPr>
            <a:r>
              <a:rPr sz="2400" spc="-45" dirty="0">
                <a:latin typeface="Arial MT"/>
                <a:cs typeface="Arial MT"/>
              </a:rPr>
              <a:t>Test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Case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6: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Ethical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Framework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Compliance</a:t>
            </a:r>
            <a:endParaRPr sz="2400">
              <a:latin typeface="Arial MT"/>
              <a:cs typeface="Arial MT"/>
            </a:endParaRPr>
          </a:p>
          <a:p>
            <a:pPr marL="118745" indent="-114300">
              <a:lnSpc>
                <a:spcPct val="100000"/>
              </a:lnSpc>
              <a:buSzPct val="95833"/>
              <a:buChar char="•"/>
              <a:tabLst>
                <a:tab pos="118745" algn="l"/>
              </a:tabLst>
            </a:pPr>
            <a:r>
              <a:rPr sz="2400" spc="-45" dirty="0">
                <a:latin typeface="Arial MT"/>
                <a:cs typeface="Arial MT"/>
              </a:rPr>
              <a:t>Test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Case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7: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System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Performance</a:t>
            </a:r>
            <a:endParaRPr sz="2400">
              <a:latin typeface="Arial MT"/>
              <a:cs typeface="Arial MT"/>
            </a:endParaRPr>
          </a:p>
          <a:p>
            <a:pPr marL="118745" indent="-114300">
              <a:lnSpc>
                <a:spcPct val="100000"/>
              </a:lnSpc>
              <a:buSzPct val="95833"/>
              <a:buChar char="•"/>
              <a:tabLst>
                <a:tab pos="118745" algn="l"/>
              </a:tabLst>
            </a:pPr>
            <a:r>
              <a:rPr sz="2400" spc="-45" dirty="0">
                <a:latin typeface="Arial MT"/>
                <a:cs typeface="Arial MT"/>
              </a:rPr>
              <a:t>Test</a:t>
            </a:r>
            <a:r>
              <a:rPr sz="2400" spc="-8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Case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8: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System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Deployment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and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User</a:t>
            </a:r>
            <a:r>
              <a:rPr sz="2400" spc="-15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Acceptance</a:t>
            </a:r>
            <a:endParaRPr sz="2400">
              <a:latin typeface="Arial MT"/>
              <a:cs typeface="Arial MT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72312" cy="847344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pc="-25" dirty="0"/>
              <a:t>14</a:t>
            </a:fld>
            <a:endParaRPr spc="-25"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120" dirty="0"/>
              <a:t>Department</a:t>
            </a:r>
            <a:r>
              <a:rPr spc="-25" dirty="0"/>
              <a:t> </a:t>
            </a:r>
            <a:r>
              <a:rPr spc="-100" dirty="0"/>
              <a:t>of</a:t>
            </a:r>
            <a:r>
              <a:rPr spc="-20" dirty="0"/>
              <a:t> </a:t>
            </a:r>
            <a:r>
              <a:rPr spc="-130" dirty="0"/>
              <a:t>AIML</a:t>
            </a:r>
            <a:r>
              <a:rPr spc="-15" dirty="0"/>
              <a:t> </a:t>
            </a:r>
            <a:r>
              <a:rPr spc="-110" dirty="0"/>
              <a:t>Engineering,</a:t>
            </a:r>
            <a:r>
              <a:rPr spc="-30" dirty="0"/>
              <a:t> </a:t>
            </a:r>
            <a:r>
              <a:rPr spc="-130" dirty="0"/>
              <a:t>LoGMIEER,</a:t>
            </a:r>
            <a:r>
              <a:rPr spc="-10" dirty="0"/>
              <a:t> </a:t>
            </a:r>
            <a:r>
              <a:rPr spc="-75" dirty="0"/>
              <a:t>Nashik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120" dirty="0"/>
              <a:t>Group_Id</a:t>
            </a:r>
            <a:r>
              <a:rPr spc="-55" dirty="0"/>
              <a:t> </a:t>
            </a:r>
            <a:r>
              <a:rPr spc="-70" dirty="0"/>
              <a:t>:</a:t>
            </a:r>
            <a:r>
              <a:rPr spc="-25" dirty="0"/>
              <a:t> </a:t>
            </a:r>
            <a:r>
              <a:rPr spc="-60" dirty="0"/>
              <a:t>01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1714" cy="89150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1947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10.</a:t>
            </a:r>
            <a:r>
              <a:rPr sz="3600" spc="-100" dirty="0"/>
              <a:t> </a:t>
            </a:r>
            <a:r>
              <a:rPr sz="3600" dirty="0"/>
              <a:t>Proposed</a:t>
            </a:r>
            <a:r>
              <a:rPr sz="3600" spc="-95" dirty="0"/>
              <a:t> </a:t>
            </a:r>
            <a:r>
              <a:rPr sz="3600" spc="-25" dirty="0"/>
              <a:t>GUI</a:t>
            </a:r>
            <a:endParaRPr sz="3600"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72312" cy="84734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1124711"/>
            <a:ext cx="9118092" cy="514350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pc="-25" dirty="0"/>
              <a:t>15</a:t>
            </a:fld>
            <a:endParaRPr spc="-25"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120" dirty="0"/>
              <a:t>Department</a:t>
            </a:r>
            <a:r>
              <a:rPr spc="-25" dirty="0"/>
              <a:t> </a:t>
            </a:r>
            <a:r>
              <a:rPr spc="-100" dirty="0"/>
              <a:t>of</a:t>
            </a:r>
            <a:r>
              <a:rPr spc="-20" dirty="0"/>
              <a:t> </a:t>
            </a:r>
            <a:r>
              <a:rPr spc="-130" dirty="0"/>
              <a:t>AIML</a:t>
            </a:r>
            <a:r>
              <a:rPr spc="-15" dirty="0"/>
              <a:t> </a:t>
            </a:r>
            <a:r>
              <a:rPr spc="-110" dirty="0"/>
              <a:t>Engineering,</a:t>
            </a:r>
            <a:r>
              <a:rPr spc="-30" dirty="0"/>
              <a:t> </a:t>
            </a:r>
            <a:r>
              <a:rPr spc="-130" dirty="0"/>
              <a:t>LoGMIEER,</a:t>
            </a:r>
            <a:r>
              <a:rPr spc="-10" dirty="0"/>
              <a:t> </a:t>
            </a:r>
            <a:r>
              <a:rPr spc="-75" dirty="0"/>
              <a:t>Nashik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120" dirty="0"/>
              <a:t>Group_Id</a:t>
            </a:r>
            <a:r>
              <a:rPr spc="-55" dirty="0"/>
              <a:t> </a:t>
            </a:r>
            <a:r>
              <a:rPr spc="-70" dirty="0"/>
              <a:t>:</a:t>
            </a:r>
            <a:r>
              <a:rPr spc="-25" dirty="0"/>
              <a:t> </a:t>
            </a:r>
            <a:r>
              <a:rPr spc="-60" dirty="0"/>
              <a:t>01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1714" cy="89150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1947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100"/>
              </a:spcBef>
            </a:pPr>
            <a:r>
              <a:rPr sz="3600" spc="-10" dirty="0"/>
              <a:t>Dashboard</a:t>
            </a:r>
            <a:endParaRPr sz="3600"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72312" cy="84734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1132332"/>
            <a:ext cx="9144000" cy="514350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pc="-25" dirty="0"/>
              <a:t>16</a:t>
            </a:fld>
            <a:endParaRPr spc="-25"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120" dirty="0"/>
              <a:t>Department</a:t>
            </a:r>
            <a:r>
              <a:rPr spc="-25" dirty="0"/>
              <a:t> </a:t>
            </a:r>
            <a:r>
              <a:rPr spc="-100" dirty="0"/>
              <a:t>of</a:t>
            </a:r>
            <a:r>
              <a:rPr spc="-20" dirty="0"/>
              <a:t> </a:t>
            </a:r>
            <a:r>
              <a:rPr spc="-130" dirty="0"/>
              <a:t>AIML</a:t>
            </a:r>
            <a:r>
              <a:rPr spc="-15" dirty="0"/>
              <a:t> </a:t>
            </a:r>
            <a:r>
              <a:rPr spc="-110" dirty="0"/>
              <a:t>Engineering,</a:t>
            </a:r>
            <a:r>
              <a:rPr spc="-30" dirty="0"/>
              <a:t> </a:t>
            </a:r>
            <a:r>
              <a:rPr spc="-130" dirty="0"/>
              <a:t>LoGMIEER,</a:t>
            </a:r>
            <a:r>
              <a:rPr spc="-10" dirty="0"/>
              <a:t> </a:t>
            </a:r>
            <a:r>
              <a:rPr spc="-75" dirty="0"/>
              <a:t>Nashik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120" dirty="0"/>
              <a:t>Group_Id</a:t>
            </a:r>
            <a:r>
              <a:rPr spc="-55" dirty="0"/>
              <a:t> </a:t>
            </a:r>
            <a:r>
              <a:rPr spc="-70" dirty="0"/>
              <a:t>:</a:t>
            </a:r>
            <a:r>
              <a:rPr spc="-25" dirty="0"/>
              <a:t> </a:t>
            </a:r>
            <a:r>
              <a:rPr spc="-60" dirty="0"/>
              <a:t>01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00" y="838200"/>
            <a:ext cx="8610600" cy="5715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48640" y="6477380"/>
            <a:ext cx="826769" cy="153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16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April</a:t>
            </a: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 2025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1714" cy="103251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1947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12.</a:t>
            </a:r>
            <a:r>
              <a:rPr sz="3600" spc="-25" dirty="0"/>
              <a:t> </a:t>
            </a:r>
            <a:r>
              <a:rPr sz="3600" dirty="0"/>
              <a:t>Sample</a:t>
            </a:r>
            <a:r>
              <a:rPr sz="3600" spc="-15" dirty="0"/>
              <a:t> </a:t>
            </a:r>
            <a:r>
              <a:rPr sz="3600" spc="-10" dirty="0"/>
              <a:t>Results</a:t>
            </a:r>
            <a:endParaRPr sz="3600"/>
          </a:p>
        </p:txBody>
      </p:sp>
      <p:grpSp>
        <p:nvGrpSpPr>
          <p:cNvPr id="6" name="object 6"/>
          <p:cNvGrpSpPr/>
          <p:nvPr/>
        </p:nvGrpSpPr>
        <p:grpSpPr>
          <a:xfrm>
            <a:off x="0" y="0"/>
            <a:ext cx="9142095" cy="6856095"/>
            <a:chOff x="0" y="0"/>
            <a:chExt cx="9142095" cy="6856095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6531858"/>
              <a:ext cx="9141714" cy="32387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72312" cy="914400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2612517" y="6616288"/>
            <a:ext cx="2898775" cy="18669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100" b="1" spc="-120" dirty="0">
                <a:solidFill>
                  <a:srgbClr val="FFFFFF"/>
                </a:solidFill>
                <a:latin typeface="Arial"/>
                <a:cs typeface="Arial"/>
              </a:rPr>
              <a:t>Department</a:t>
            </a:r>
            <a:r>
              <a:rPr sz="11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spc="-1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1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spc="-130" dirty="0">
                <a:solidFill>
                  <a:srgbClr val="FFFFFF"/>
                </a:solidFill>
                <a:latin typeface="Arial"/>
                <a:cs typeface="Arial"/>
              </a:rPr>
              <a:t>AIML</a:t>
            </a:r>
            <a:r>
              <a:rPr sz="11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spc="-110" dirty="0">
                <a:solidFill>
                  <a:srgbClr val="FFFFFF"/>
                </a:solidFill>
                <a:latin typeface="Arial"/>
                <a:cs typeface="Arial"/>
              </a:rPr>
              <a:t>Engineering,</a:t>
            </a:r>
            <a:r>
              <a:rPr sz="11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spc="-130" dirty="0">
                <a:solidFill>
                  <a:srgbClr val="FFFFFF"/>
                </a:solidFill>
                <a:latin typeface="Arial"/>
                <a:cs typeface="Arial"/>
              </a:rPr>
              <a:t>LoGMIEER,</a:t>
            </a:r>
            <a:r>
              <a:rPr sz="11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spc="-75" dirty="0">
                <a:solidFill>
                  <a:srgbClr val="FFFFFF"/>
                </a:solidFill>
                <a:latin typeface="Arial"/>
                <a:cs typeface="Arial"/>
              </a:rPr>
              <a:t>Nashik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452106" y="6616288"/>
            <a:ext cx="795020" cy="18669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100" b="1" spc="-120" dirty="0">
                <a:solidFill>
                  <a:srgbClr val="FFFFFF"/>
                </a:solidFill>
                <a:latin typeface="Arial"/>
                <a:cs typeface="Arial"/>
              </a:rPr>
              <a:t>Group_Id</a:t>
            </a:r>
            <a:r>
              <a:rPr sz="11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1100" b="1" spc="1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spc="-60" dirty="0">
                <a:solidFill>
                  <a:srgbClr val="FFFFFF"/>
                </a:solidFill>
                <a:latin typeface="Arial"/>
                <a:cs typeface="Arial"/>
              </a:rPr>
              <a:t>01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8640" y="914400"/>
            <a:ext cx="8046720" cy="56388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48640" y="6477380"/>
            <a:ext cx="826769" cy="153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16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April</a:t>
            </a: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 2025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6751"/>
            <a:ext cx="9141714" cy="1072146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9529" rIns="0" bIns="0" rtlCol="0">
            <a:spAutoFit/>
          </a:bodyPr>
          <a:lstStyle/>
          <a:p>
            <a:pPr marL="192405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Data</a:t>
            </a:r>
            <a:r>
              <a:rPr sz="3600" spc="-135" dirty="0"/>
              <a:t> </a:t>
            </a:r>
            <a:r>
              <a:rPr sz="3600" spc="-20" dirty="0"/>
              <a:t>Sets</a:t>
            </a:r>
            <a:endParaRPr sz="3600"/>
          </a:p>
        </p:txBody>
      </p:sp>
      <p:grpSp>
        <p:nvGrpSpPr>
          <p:cNvPr id="6" name="object 6"/>
          <p:cNvGrpSpPr/>
          <p:nvPr/>
        </p:nvGrpSpPr>
        <p:grpSpPr>
          <a:xfrm>
            <a:off x="0" y="19811"/>
            <a:ext cx="9142095" cy="6836409"/>
            <a:chOff x="0" y="19811"/>
            <a:chExt cx="9142095" cy="6836409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6531858"/>
              <a:ext cx="9141714" cy="32387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19811"/>
              <a:ext cx="896112" cy="970788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2612517" y="6616288"/>
            <a:ext cx="2898775" cy="18669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100" b="1" spc="-120" dirty="0">
                <a:solidFill>
                  <a:srgbClr val="FFFFFF"/>
                </a:solidFill>
                <a:latin typeface="Arial"/>
                <a:cs typeface="Arial"/>
              </a:rPr>
              <a:t>Department</a:t>
            </a:r>
            <a:r>
              <a:rPr sz="11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spc="-1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1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spc="-130" dirty="0">
                <a:solidFill>
                  <a:srgbClr val="FFFFFF"/>
                </a:solidFill>
                <a:latin typeface="Arial"/>
                <a:cs typeface="Arial"/>
              </a:rPr>
              <a:t>AIML</a:t>
            </a:r>
            <a:r>
              <a:rPr sz="11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spc="-110" dirty="0">
                <a:solidFill>
                  <a:srgbClr val="FFFFFF"/>
                </a:solidFill>
                <a:latin typeface="Arial"/>
                <a:cs typeface="Arial"/>
              </a:rPr>
              <a:t>Engineering,</a:t>
            </a:r>
            <a:r>
              <a:rPr sz="11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spc="-130" dirty="0">
                <a:solidFill>
                  <a:srgbClr val="FFFFFF"/>
                </a:solidFill>
                <a:latin typeface="Arial"/>
                <a:cs typeface="Arial"/>
              </a:rPr>
              <a:t>LoGMIEER,</a:t>
            </a:r>
            <a:r>
              <a:rPr sz="11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spc="-75" dirty="0">
                <a:solidFill>
                  <a:srgbClr val="FFFFFF"/>
                </a:solidFill>
                <a:latin typeface="Arial"/>
                <a:cs typeface="Arial"/>
              </a:rPr>
              <a:t>Nashik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452106" y="6616288"/>
            <a:ext cx="795020" cy="18669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100" b="1" spc="-120" dirty="0">
                <a:solidFill>
                  <a:srgbClr val="FFFFFF"/>
                </a:solidFill>
                <a:latin typeface="Arial"/>
                <a:cs typeface="Arial"/>
              </a:rPr>
              <a:t>Group_Id</a:t>
            </a:r>
            <a:r>
              <a:rPr sz="11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1100" b="1" spc="1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spc="-60" dirty="0">
                <a:solidFill>
                  <a:srgbClr val="FFFFFF"/>
                </a:solidFill>
                <a:latin typeface="Arial"/>
                <a:cs typeface="Arial"/>
              </a:rPr>
              <a:t>01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528815"/>
            <a:ext cx="9142095" cy="327025"/>
            <a:chOff x="0" y="6528815"/>
            <a:chExt cx="9142095" cy="3270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545353"/>
              <a:ext cx="9141714" cy="31038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42604" y="6528815"/>
              <a:ext cx="499122" cy="326898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141714" cy="889456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9159" rIns="0" bIns="0" rtlCol="0">
            <a:spAutoFit/>
          </a:bodyPr>
          <a:lstStyle/>
          <a:p>
            <a:pPr marL="79375">
              <a:lnSpc>
                <a:spcPct val="100000"/>
              </a:lnSpc>
              <a:spcBef>
                <a:spcPts val="105"/>
              </a:spcBef>
            </a:pPr>
            <a:r>
              <a:rPr dirty="0"/>
              <a:t>16.Analysis</a:t>
            </a:r>
            <a:r>
              <a:rPr spc="-40" dirty="0"/>
              <a:t> </a:t>
            </a:r>
            <a:r>
              <a:rPr dirty="0"/>
              <a:t>and</a:t>
            </a:r>
            <a:r>
              <a:rPr spc="-50" dirty="0"/>
              <a:t> </a:t>
            </a:r>
            <a:r>
              <a:rPr dirty="0"/>
              <a:t>Conclusions</a:t>
            </a:r>
            <a:r>
              <a:rPr spc="-35" dirty="0"/>
              <a:t> </a:t>
            </a:r>
            <a:r>
              <a:rPr dirty="0"/>
              <a:t>with</a:t>
            </a:r>
            <a:r>
              <a:rPr spc="-60" dirty="0"/>
              <a:t> </a:t>
            </a:r>
            <a:r>
              <a:rPr dirty="0"/>
              <a:t>future</a:t>
            </a:r>
            <a:r>
              <a:rPr spc="-20" dirty="0"/>
              <a:t> work</a:t>
            </a:r>
          </a:p>
        </p:txBody>
      </p: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972312" cy="914400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4780"/>
              </a:lnSpc>
              <a:spcBef>
                <a:spcPts val="95"/>
              </a:spcBef>
            </a:pPr>
            <a:r>
              <a:rPr spc="-10" dirty="0"/>
              <a:t>Conclusion:</a:t>
            </a:r>
          </a:p>
          <a:p>
            <a:pPr marL="12700" marR="5080">
              <a:lnSpc>
                <a:spcPts val="2880"/>
              </a:lnSpc>
              <a:spcBef>
                <a:spcPts val="75"/>
              </a:spcBef>
            </a:pPr>
            <a:r>
              <a:rPr sz="2400" b="0" dirty="0">
                <a:latin typeface="Calibri"/>
                <a:cs typeface="Calibri"/>
              </a:rPr>
              <a:t>Manual</a:t>
            </a:r>
            <a:r>
              <a:rPr sz="2400" b="0" spc="-85" dirty="0">
                <a:latin typeface="Calibri"/>
                <a:cs typeface="Calibri"/>
              </a:rPr>
              <a:t> </a:t>
            </a:r>
            <a:r>
              <a:rPr sz="2400" b="0" spc="-10" dirty="0">
                <a:latin typeface="Calibri"/>
                <a:cs typeface="Calibri"/>
              </a:rPr>
              <a:t>attendance</a:t>
            </a:r>
            <a:r>
              <a:rPr sz="2400" b="0" spc="-95" dirty="0">
                <a:latin typeface="Calibri"/>
                <a:cs typeface="Calibri"/>
              </a:rPr>
              <a:t> </a:t>
            </a:r>
            <a:r>
              <a:rPr sz="2400" b="0" dirty="0">
                <a:latin typeface="Calibri"/>
                <a:cs typeface="Calibri"/>
              </a:rPr>
              <a:t>and</a:t>
            </a:r>
            <a:r>
              <a:rPr sz="2400" b="0" spc="-75" dirty="0">
                <a:latin typeface="Calibri"/>
                <a:cs typeface="Calibri"/>
              </a:rPr>
              <a:t> </a:t>
            </a:r>
            <a:r>
              <a:rPr sz="2400" b="0" dirty="0">
                <a:latin typeface="Calibri"/>
                <a:cs typeface="Calibri"/>
              </a:rPr>
              <a:t>security</a:t>
            </a:r>
            <a:r>
              <a:rPr sz="2400" b="0" spc="-100" dirty="0">
                <a:latin typeface="Calibri"/>
                <a:cs typeface="Calibri"/>
              </a:rPr>
              <a:t> </a:t>
            </a:r>
            <a:r>
              <a:rPr sz="2400" b="0" spc="-10" dirty="0">
                <a:latin typeface="Calibri"/>
                <a:cs typeface="Calibri"/>
              </a:rPr>
              <a:t>systems,</a:t>
            </a:r>
            <a:r>
              <a:rPr sz="2400" b="0" spc="-90" dirty="0">
                <a:latin typeface="Calibri"/>
                <a:cs typeface="Calibri"/>
              </a:rPr>
              <a:t> </a:t>
            </a:r>
            <a:r>
              <a:rPr sz="2400" b="0" dirty="0">
                <a:latin typeface="Calibri"/>
                <a:cs typeface="Calibri"/>
              </a:rPr>
              <a:t>burdened</a:t>
            </a:r>
            <a:r>
              <a:rPr sz="2400" b="0" spc="-75" dirty="0">
                <a:latin typeface="Calibri"/>
                <a:cs typeface="Calibri"/>
              </a:rPr>
              <a:t> </a:t>
            </a:r>
            <a:r>
              <a:rPr sz="2400" b="0" spc="-25" dirty="0">
                <a:latin typeface="Calibri"/>
                <a:cs typeface="Calibri"/>
              </a:rPr>
              <a:t>by </a:t>
            </a:r>
            <a:r>
              <a:rPr sz="2400" b="0" dirty="0">
                <a:latin typeface="Calibri"/>
                <a:cs typeface="Calibri"/>
              </a:rPr>
              <a:t>inaccuracy</a:t>
            </a:r>
            <a:r>
              <a:rPr sz="2400" b="0" spc="-70" dirty="0">
                <a:latin typeface="Calibri"/>
                <a:cs typeface="Calibri"/>
              </a:rPr>
              <a:t> </a:t>
            </a:r>
            <a:r>
              <a:rPr sz="2400" b="0" dirty="0">
                <a:latin typeface="Calibri"/>
                <a:cs typeface="Calibri"/>
              </a:rPr>
              <a:t>and</a:t>
            </a:r>
            <a:r>
              <a:rPr sz="2400" b="0" spc="-45" dirty="0">
                <a:latin typeface="Calibri"/>
                <a:cs typeface="Calibri"/>
              </a:rPr>
              <a:t> </a:t>
            </a:r>
            <a:r>
              <a:rPr sz="2400" b="0" spc="-20" dirty="0">
                <a:latin typeface="Calibri"/>
                <a:cs typeface="Calibri"/>
              </a:rPr>
              <a:t>inefficiency,</a:t>
            </a:r>
            <a:r>
              <a:rPr sz="2400" b="0" spc="-50" dirty="0">
                <a:latin typeface="Calibri"/>
                <a:cs typeface="Calibri"/>
              </a:rPr>
              <a:t> </a:t>
            </a:r>
            <a:r>
              <a:rPr sz="2400" b="0" dirty="0">
                <a:latin typeface="Calibri"/>
                <a:cs typeface="Calibri"/>
              </a:rPr>
              <a:t>no</a:t>
            </a:r>
            <a:r>
              <a:rPr sz="2400" b="0" spc="-50" dirty="0">
                <a:latin typeface="Calibri"/>
                <a:cs typeface="Calibri"/>
              </a:rPr>
              <a:t> </a:t>
            </a:r>
            <a:r>
              <a:rPr sz="2400" b="0" dirty="0">
                <a:latin typeface="Calibri"/>
                <a:cs typeface="Calibri"/>
              </a:rPr>
              <a:t>longer</a:t>
            </a:r>
            <a:r>
              <a:rPr sz="2400" b="0" spc="-35" dirty="0">
                <a:latin typeface="Calibri"/>
                <a:cs typeface="Calibri"/>
              </a:rPr>
              <a:t> </a:t>
            </a:r>
            <a:r>
              <a:rPr sz="2400" b="0" dirty="0">
                <a:latin typeface="Calibri"/>
                <a:cs typeface="Calibri"/>
              </a:rPr>
              <a:t>meet</a:t>
            </a:r>
            <a:r>
              <a:rPr sz="2400" b="0" spc="-60" dirty="0">
                <a:latin typeface="Calibri"/>
                <a:cs typeface="Calibri"/>
              </a:rPr>
              <a:t> </a:t>
            </a:r>
            <a:r>
              <a:rPr sz="2400" b="0" dirty="0">
                <a:latin typeface="Calibri"/>
                <a:cs typeface="Calibri"/>
              </a:rPr>
              <a:t>the</a:t>
            </a:r>
            <a:r>
              <a:rPr sz="2400" b="0" spc="-40" dirty="0">
                <a:latin typeface="Calibri"/>
                <a:cs typeface="Calibri"/>
              </a:rPr>
              <a:t> </a:t>
            </a:r>
            <a:r>
              <a:rPr sz="2400" b="0" dirty="0">
                <a:latin typeface="Calibri"/>
                <a:cs typeface="Calibri"/>
              </a:rPr>
              <a:t>needs</a:t>
            </a:r>
            <a:r>
              <a:rPr sz="2400" b="0" spc="-45" dirty="0">
                <a:latin typeface="Calibri"/>
                <a:cs typeface="Calibri"/>
              </a:rPr>
              <a:t> </a:t>
            </a:r>
            <a:r>
              <a:rPr sz="2400" b="0" dirty="0">
                <a:latin typeface="Calibri"/>
                <a:cs typeface="Calibri"/>
              </a:rPr>
              <a:t>of</a:t>
            </a:r>
            <a:r>
              <a:rPr sz="2400" b="0" spc="-40" dirty="0">
                <a:latin typeface="Calibri"/>
                <a:cs typeface="Calibri"/>
              </a:rPr>
              <a:t> </a:t>
            </a:r>
            <a:r>
              <a:rPr sz="2400" b="0" spc="-10" dirty="0">
                <a:latin typeface="Calibri"/>
                <a:cs typeface="Calibri"/>
              </a:rPr>
              <a:t>modern </a:t>
            </a:r>
            <a:r>
              <a:rPr sz="2400" b="0" dirty="0">
                <a:latin typeface="Calibri"/>
                <a:cs typeface="Calibri"/>
              </a:rPr>
              <a:t>institutions.</a:t>
            </a:r>
            <a:r>
              <a:rPr sz="2400" b="0" spc="-80" dirty="0">
                <a:latin typeface="Calibri"/>
                <a:cs typeface="Calibri"/>
              </a:rPr>
              <a:t> </a:t>
            </a:r>
            <a:r>
              <a:rPr sz="2400" b="0" dirty="0">
                <a:latin typeface="Calibri"/>
                <a:cs typeface="Calibri"/>
              </a:rPr>
              <a:t>This</a:t>
            </a:r>
            <a:r>
              <a:rPr sz="2400" b="0" spc="-60" dirty="0">
                <a:latin typeface="Calibri"/>
                <a:cs typeface="Calibri"/>
              </a:rPr>
              <a:t> </a:t>
            </a:r>
            <a:r>
              <a:rPr sz="2400" b="0" dirty="0">
                <a:latin typeface="Calibri"/>
                <a:cs typeface="Calibri"/>
              </a:rPr>
              <a:t>project</a:t>
            </a:r>
            <a:r>
              <a:rPr sz="2400" b="0" spc="-65" dirty="0">
                <a:latin typeface="Calibri"/>
                <a:cs typeface="Calibri"/>
              </a:rPr>
              <a:t> </a:t>
            </a:r>
            <a:r>
              <a:rPr sz="2400" b="0" dirty="0">
                <a:latin typeface="Calibri"/>
                <a:cs typeface="Calibri"/>
              </a:rPr>
              <a:t>highlights</a:t>
            </a:r>
            <a:r>
              <a:rPr sz="2400" b="0" spc="-75" dirty="0">
                <a:latin typeface="Calibri"/>
                <a:cs typeface="Calibri"/>
              </a:rPr>
              <a:t> </a:t>
            </a:r>
            <a:r>
              <a:rPr sz="2400" b="0" dirty="0">
                <a:latin typeface="Calibri"/>
                <a:cs typeface="Calibri"/>
              </a:rPr>
              <a:t>the</a:t>
            </a:r>
            <a:r>
              <a:rPr sz="2400" b="0" spc="-55" dirty="0">
                <a:latin typeface="Calibri"/>
                <a:cs typeface="Calibri"/>
              </a:rPr>
              <a:t> </a:t>
            </a:r>
            <a:r>
              <a:rPr sz="2400" b="0" dirty="0">
                <a:latin typeface="Calibri"/>
                <a:cs typeface="Calibri"/>
              </a:rPr>
              <a:t>potential</a:t>
            </a:r>
            <a:r>
              <a:rPr sz="2400" b="0" spc="-70" dirty="0">
                <a:latin typeface="Calibri"/>
                <a:cs typeface="Calibri"/>
              </a:rPr>
              <a:t> </a:t>
            </a:r>
            <a:r>
              <a:rPr sz="2400" b="0" dirty="0">
                <a:latin typeface="Calibri"/>
                <a:cs typeface="Calibri"/>
              </a:rPr>
              <a:t>of</a:t>
            </a:r>
            <a:r>
              <a:rPr sz="2400" b="0" spc="-65" dirty="0">
                <a:latin typeface="Calibri"/>
                <a:cs typeface="Calibri"/>
              </a:rPr>
              <a:t> </a:t>
            </a:r>
            <a:r>
              <a:rPr sz="2400" b="0" spc="-10" dirty="0">
                <a:latin typeface="Calibri"/>
                <a:cs typeface="Calibri"/>
              </a:rPr>
              <a:t>AI-powered </a:t>
            </a:r>
            <a:r>
              <a:rPr sz="2400" b="0" dirty="0">
                <a:latin typeface="Calibri"/>
                <a:cs typeface="Calibri"/>
              </a:rPr>
              <a:t>surveillance</a:t>
            </a:r>
            <a:r>
              <a:rPr sz="2400" b="0" spc="-60" dirty="0">
                <a:latin typeface="Calibri"/>
                <a:cs typeface="Calibri"/>
              </a:rPr>
              <a:t> </a:t>
            </a:r>
            <a:r>
              <a:rPr sz="2400" b="0" dirty="0">
                <a:latin typeface="Calibri"/>
                <a:cs typeface="Calibri"/>
              </a:rPr>
              <a:t>and</a:t>
            </a:r>
            <a:r>
              <a:rPr sz="2400" b="0" spc="-50" dirty="0">
                <a:latin typeface="Calibri"/>
                <a:cs typeface="Calibri"/>
              </a:rPr>
              <a:t> </a:t>
            </a:r>
            <a:r>
              <a:rPr sz="2400" b="0" dirty="0">
                <a:latin typeface="Calibri"/>
                <a:cs typeface="Calibri"/>
              </a:rPr>
              <a:t>smart</a:t>
            </a:r>
            <a:r>
              <a:rPr sz="2400" b="0" spc="-60" dirty="0">
                <a:latin typeface="Calibri"/>
                <a:cs typeface="Calibri"/>
              </a:rPr>
              <a:t> </a:t>
            </a:r>
            <a:r>
              <a:rPr sz="2400" b="0" dirty="0">
                <a:latin typeface="Calibri"/>
                <a:cs typeface="Calibri"/>
              </a:rPr>
              <a:t>monitoring</a:t>
            </a:r>
            <a:r>
              <a:rPr sz="2400" b="0" spc="-65" dirty="0">
                <a:latin typeface="Calibri"/>
                <a:cs typeface="Calibri"/>
              </a:rPr>
              <a:t> </a:t>
            </a:r>
            <a:r>
              <a:rPr sz="2400" b="0" dirty="0">
                <a:latin typeface="Calibri"/>
                <a:cs typeface="Calibri"/>
              </a:rPr>
              <a:t>to</a:t>
            </a:r>
            <a:r>
              <a:rPr sz="2400" b="0" spc="-60" dirty="0">
                <a:latin typeface="Calibri"/>
                <a:cs typeface="Calibri"/>
              </a:rPr>
              <a:t> </a:t>
            </a:r>
            <a:r>
              <a:rPr sz="2400" b="0" dirty="0">
                <a:latin typeface="Calibri"/>
                <a:cs typeface="Calibri"/>
              </a:rPr>
              <a:t>replace</a:t>
            </a:r>
            <a:r>
              <a:rPr sz="2400" b="0" spc="-55" dirty="0">
                <a:latin typeface="Calibri"/>
                <a:cs typeface="Calibri"/>
              </a:rPr>
              <a:t> </a:t>
            </a:r>
            <a:r>
              <a:rPr sz="2400" b="0" spc="-10" dirty="0">
                <a:latin typeface="Calibri"/>
                <a:cs typeface="Calibri"/>
              </a:rPr>
              <a:t>outdated</a:t>
            </a:r>
            <a:r>
              <a:rPr sz="2400" b="0" spc="-60" dirty="0">
                <a:latin typeface="Calibri"/>
                <a:cs typeface="Calibri"/>
              </a:rPr>
              <a:t> </a:t>
            </a:r>
            <a:r>
              <a:rPr sz="2400" b="0" spc="-10" dirty="0">
                <a:latin typeface="Calibri"/>
                <a:cs typeface="Calibri"/>
              </a:rPr>
              <a:t>practices</a:t>
            </a:r>
            <a:endParaRPr sz="2400" dirty="0">
              <a:latin typeface="Calibri"/>
              <a:cs typeface="Calibri"/>
            </a:endParaRPr>
          </a:p>
          <a:p>
            <a:pPr marL="12700" marR="111125">
              <a:lnSpc>
                <a:spcPts val="2880"/>
              </a:lnSpc>
              <a:spcBef>
                <a:spcPts val="5"/>
              </a:spcBef>
            </a:pPr>
            <a:r>
              <a:rPr sz="2400" b="0" dirty="0">
                <a:latin typeface="Calibri"/>
                <a:cs typeface="Calibri"/>
              </a:rPr>
              <a:t>with</a:t>
            </a:r>
            <a:r>
              <a:rPr sz="2400" b="0" spc="-55" dirty="0">
                <a:latin typeface="Calibri"/>
                <a:cs typeface="Calibri"/>
              </a:rPr>
              <a:t> </a:t>
            </a:r>
            <a:r>
              <a:rPr sz="2400" b="0" spc="-20" dirty="0">
                <a:latin typeface="Calibri"/>
                <a:cs typeface="Calibri"/>
              </a:rPr>
              <a:t>real-</a:t>
            </a:r>
            <a:r>
              <a:rPr sz="2400" b="0" dirty="0">
                <a:latin typeface="Calibri"/>
                <a:cs typeface="Calibri"/>
              </a:rPr>
              <a:t>time,</a:t>
            </a:r>
            <a:r>
              <a:rPr sz="2400" b="0" spc="-40" dirty="0">
                <a:latin typeface="Calibri"/>
                <a:cs typeface="Calibri"/>
              </a:rPr>
              <a:t> </a:t>
            </a:r>
            <a:r>
              <a:rPr sz="2400" b="0" spc="-10" dirty="0">
                <a:latin typeface="Calibri"/>
                <a:cs typeface="Calibri"/>
              </a:rPr>
              <a:t>intelligent</a:t>
            </a:r>
            <a:r>
              <a:rPr sz="2400" b="0" spc="-45" dirty="0">
                <a:latin typeface="Calibri"/>
                <a:cs typeface="Calibri"/>
              </a:rPr>
              <a:t> </a:t>
            </a:r>
            <a:r>
              <a:rPr sz="2400" b="0" dirty="0">
                <a:latin typeface="Calibri"/>
                <a:cs typeface="Calibri"/>
              </a:rPr>
              <a:t>solutions.</a:t>
            </a:r>
            <a:r>
              <a:rPr sz="2400" b="0" spc="-40" dirty="0">
                <a:latin typeface="Calibri"/>
                <a:cs typeface="Calibri"/>
              </a:rPr>
              <a:t> </a:t>
            </a:r>
            <a:r>
              <a:rPr sz="2400" b="0" dirty="0">
                <a:latin typeface="Calibri"/>
                <a:cs typeface="Calibri"/>
              </a:rPr>
              <a:t>Embracing</a:t>
            </a:r>
            <a:r>
              <a:rPr sz="2400" b="0" spc="-60" dirty="0">
                <a:latin typeface="Calibri"/>
                <a:cs typeface="Calibri"/>
              </a:rPr>
              <a:t> </a:t>
            </a:r>
            <a:r>
              <a:rPr sz="2400" b="0" dirty="0">
                <a:latin typeface="Calibri"/>
                <a:cs typeface="Calibri"/>
              </a:rPr>
              <a:t>such</a:t>
            </a:r>
            <a:r>
              <a:rPr sz="2400" b="0" spc="-35" dirty="0">
                <a:latin typeface="Calibri"/>
                <a:cs typeface="Calibri"/>
              </a:rPr>
              <a:t> </a:t>
            </a:r>
            <a:r>
              <a:rPr sz="2400" b="0" spc="-10" dirty="0">
                <a:latin typeface="Calibri"/>
                <a:cs typeface="Calibri"/>
              </a:rPr>
              <a:t>technology </a:t>
            </a:r>
            <a:r>
              <a:rPr sz="2400" b="0" dirty="0">
                <a:latin typeface="Calibri"/>
                <a:cs typeface="Calibri"/>
              </a:rPr>
              <a:t>leads</a:t>
            </a:r>
            <a:r>
              <a:rPr sz="2400" b="0" spc="-70" dirty="0">
                <a:latin typeface="Calibri"/>
                <a:cs typeface="Calibri"/>
              </a:rPr>
              <a:t> </a:t>
            </a:r>
            <a:r>
              <a:rPr sz="2400" b="0" dirty="0">
                <a:latin typeface="Calibri"/>
                <a:cs typeface="Calibri"/>
              </a:rPr>
              <a:t>us</a:t>
            </a:r>
            <a:r>
              <a:rPr sz="2400" b="0" spc="-75" dirty="0">
                <a:latin typeface="Calibri"/>
                <a:cs typeface="Calibri"/>
              </a:rPr>
              <a:t> </a:t>
            </a:r>
            <a:r>
              <a:rPr sz="2400" b="0" spc="-10" dirty="0">
                <a:latin typeface="Calibri"/>
                <a:cs typeface="Calibri"/>
              </a:rPr>
              <a:t>toward</a:t>
            </a:r>
            <a:r>
              <a:rPr sz="2400" b="0" spc="-80" dirty="0">
                <a:latin typeface="Calibri"/>
                <a:cs typeface="Calibri"/>
              </a:rPr>
              <a:t> </a:t>
            </a:r>
            <a:r>
              <a:rPr sz="2400" b="0" dirty="0">
                <a:latin typeface="Calibri"/>
                <a:cs typeface="Calibri"/>
              </a:rPr>
              <a:t>a</a:t>
            </a:r>
            <a:r>
              <a:rPr sz="2400" b="0" spc="-65" dirty="0">
                <a:latin typeface="Calibri"/>
                <a:cs typeface="Calibri"/>
              </a:rPr>
              <a:t> </a:t>
            </a:r>
            <a:r>
              <a:rPr sz="2400" b="0" dirty="0">
                <a:latin typeface="Calibri"/>
                <a:cs typeface="Calibri"/>
              </a:rPr>
              <a:t>future</a:t>
            </a:r>
            <a:r>
              <a:rPr sz="2400" b="0" spc="-55" dirty="0">
                <a:latin typeface="Calibri"/>
                <a:cs typeface="Calibri"/>
              </a:rPr>
              <a:t> </a:t>
            </a:r>
            <a:r>
              <a:rPr sz="2400" b="0" dirty="0">
                <a:latin typeface="Calibri"/>
                <a:cs typeface="Calibri"/>
              </a:rPr>
              <a:t>rooted</a:t>
            </a:r>
            <a:r>
              <a:rPr sz="2400" b="0" spc="-80" dirty="0">
                <a:latin typeface="Calibri"/>
                <a:cs typeface="Calibri"/>
              </a:rPr>
              <a:t> </a:t>
            </a:r>
            <a:r>
              <a:rPr sz="2400" b="0" dirty="0">
                <a:latin typeface="Calibri"/>
                <a:cs typeface="Calibri"/>
              </a:rPr>
              <a:t>in</a:t>
            </a:r>
            <a:r>
              <a:rPr sz="2400" b="0" spc="-65" dirty="0">
                <a:latin typeface="Calibri"/>
                <a:cs typeface="Calibri"/>
              </a:rPr>
              <a:t> </a:t>
            </a:r>
            <a:r>
              <a:rPr sz="2400" b="0" spc="-35" dirty="0">
                <a:latin typeface="Calibri"/>
                <a:cs typeface="Calibri"/>
              </a:rPr>
              <a:t>safety,</a:t>
            </a:r>
            <a:r>
              <a:rPr sz="2400" b="0" spc="-80" dirty="0">
                <a:latin typeface="Calibri"/>
                <a:cs typeface="Calibri"/>
              </a:rPr>
              <a:t> </a:t>
            </a:r>
            <a:r>
              <a:rPr sz="2400" b="0" dirty="0">
                <a:latin typeface="Calibri"/>
                <a:cs typeface="Calibri"/>
              </a:rPr>
              <a:t>precision,</a:t>
            </a:r>
            <a:r>
              <a:rPr sz="2400" b="0" spc="-60" dirty="0">
                <a:latin typeface="Calibri"/>
                <a:cs typeface="Calibri"/>
              </a:rPr>
              <a:t> </a:t>
            </a:r>
            <a:r>
              <a:rPr sz="2400" b="0" dirty="0">
                <a:latin typeface="Calibri"/>
                <a:cs typeface="Calibri"/>
              </a:rPr>
              <a:t>and</a:t>
            </a:r>
            <a:r>
              <a:rPr sz="2400" b="0" spc="-70" dirty="0">
                <a:latin typeface="Calibri"/>
                <a:cs typeface="Calibri"/>
              </a:rPr>
              <a:t> </a:t>
            </a:r>
            <a:r>
              <a:rPr sz="2400" b="0" spc="-10" dirty="0">
                <a:latin typeface="Calibri"/>
                <a:cs typeface="Calibri"/>
              </a:rPr>
              <a:t>smarter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ts val="2810"/>
              </a:lnSpc>
            </a:pPr>
            <a:r>
              <a:rPr sz="2400" b="0" dirty="0">
                <a:latin typeface="Calibri"/>
                <a:cs typeface="Calibri"/>
              </a:rPr>
              <a:t>institutional</a:t>
            </a:r>
            <a:r>
              <a:rPr sz="2400" b="0" spc="-60" dirty="0">
                <a:latin typeface="Calibri"/>
                <a:cs typeface="Calibri"/>
              </a:rPr>
              <a:t> </a:t>
            </a:r>
            <a:r>
              <a:rPr sz="2400" b="0" spc="-10" dirty="0">
                <a:latin typeface="Calibri"/>
                <a:cs typeface="Calibri"/>
              </a:rPr>
              <a:t>management.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832850" y="6591165"/>
            <a:ext cx="165735" cy="20066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200" b="1" spc="-85" dirty="0">
                <a:solidFill>
                  <a:srgbClr val="FFFFFF"/>
                </a:solidFill>
                <a:latin typeface="Arial"/>
                <a:cs typeface="Arial"/>
              </a:rPr>
              <a:t>19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120" dirty="0"/>
              <a:t>Department</a:t>
            </a:r>
            <a:r>
              <a:rPr spc="-25" dirty="0"/>
              <a:t> </a:t>
            </a:r>
            <a:r>
              <a:rPr spc="-100" dirty="0"/>
              <a:t>of</a:t>
            </a:r>
            <a:r>
              <a:rPr spc="-20" dirty="0"/>
              <a:t> </a:t>
            </a:r>
            <a:r>
              <a:rPr spc="-130" dirty="0"/>
              <a:t>AIML</a:t>
            </a:r>
            <a:r>
              <a:rPr spc="-15" dirty="0"/>
              <a:t> </a:t>
            </a:r>
            <a:r>
              <a:rPr spc="-110" dirty="0"/>
              <a:t>Engineering,</a:t>
            </a:r>
            <a:r>
              <a:rPr spc="-30" dirty="0"/>
              <a:t> </a:t>
            </a:r>
            <a:r>
              <a:rPr spc="-130" dirty="0"/>
              <a:t>LoGMIEER,</a:t>
            </a:r>
            <a:r>
              <a:rPr spc="-10" dirty="0"/>
              <a:t> </a:t>
            </a:r>
            <a:r>
              <a:rPr spc="-75" dirty="0"/>
              <a:t>Nashik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120" dirty="0"/>
              <a:t>Group_Id</a:t>
            </a:r>
            <a:r>
              <a:rPr spc="-55" dirty="0"/>
              <a:t> </a:t>
            </a:r>
            <a:r>
              <a:rPr spc="-70" dirty="0"/>
              <a:t>:</a:t>
            </a:r>
            <a:r>
              <a:rPr spc="-25" dirty="0"/>
              <a:t> </a:t>
            </a:r>
            <a:r>
              <a:rPr spc="-60" dirty="0"/>
              <a:t>01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42604" y="6528815"/>
            <a:ext cx="499122" cy="32689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1714" cy="87909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5488" rIns="0" bIns="0" rtlCol="0">
            <a:spAutoFit/>
          </a:bodyPr>
          <a:lstStyle/>
          <a:p>
            <a:pPr marL="192405">
              <a:lnSpc>
                <a:spcPct val="100000"/>
              </a:lnSpc>
              <a:spcBef>
                <a:spcPts val="100"/>
              </a:spcBef>
            </a:pPr>
            <a:r>
              <a:rPr sz="3600" spc="-10" dirty="0"/>
              <a:t>Presentation</a:t>
            </a:r>
            <a:r>
              <a:rPr sz="3600" spc="-175" dirty="0"/>
              <a:t> </a:t>
            </a:r>
            <a:r>
              <a:rPr sz="3600" spc="-10" dirty="0"/>
              <a:t>Outline</a:t>
            </a:r>
            <a:endParaRPr sz="3600"/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72312" cy="84734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59740" y="1156461"/>
            <a:ext cx="6971665" cy="4781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469265" algn="l"/>
              </a:tabLst>
            </a:pPr>
            <a:r>
              <a:rPr sz="2400" b="1" spc="-10" dirty="0">
                <a:latin typeface="Calibri"/>
                <a:cs typeface="Calibri"/>
              </a:rPr>
              <a:t>Introduction/Objectives</a:t>
            </a:r>
            <a:endParaRPr sz="2400" dirty="0">
              <a:latin typeface="Calibri"/>
              <a:cs typeface="Calibri"/>
            </a:endParaRPr>
          </a:p>
          <a:p>
            <a:pPr marL="469265" indent="-456565">
              <a:lnSpc>
                <a:spcPct val="100000"/>
              </a:lnSpc>
              <a:buAutoNum type="arabicPeriod"/>
              <a:tabLst>
                <a:tab pos="469265" algn="l"/>
              </a:tabLst>
            </a:pPr>
            <a:r>
              <a:rPr sz="2400" b="1" spc="-20" dirty="0">
                <a:latin typeface="Calibri"/>
                <a:cs typeface="Calibri"/>
              </a:rPr>
              <a:t>Literature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Survey</a:t>
            </a:r>
            <a:endParaRPr sz="2400" dirty="0">
              <a:latin typeface="Calibri"/>
              <a:cs typeface="Calibri"/>
            </a:endParaRPr>
          </a:p>
          <a:p>
            <a:pPr marL="469265" indent="-456565">
              <a:lnSpc>
                <a:spcPct val="100000"/>
              </a:lnSpc>
              <a:buAutoNum type="arabicPeriod"/>
              <a:tabLst>
                <a:tab pos="469265" algn="l"/>
              </a:tabLst>
            </a:pPr>
            <a:r>
              <a:rPr sz="2400" b="1" dirty="0">
                <a:latin typeface="Calibri"/>
                <a:cs typeface="Calibri"/>
              </a:rPr>
              <a:t>Problem</a:t>
            </a:r>
            <a:r>
              <a:rPr sz="2400" b="1" spc="-7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Statement</a:t>
            </a:r>
            <a:endParaRPr sz="2400" dirty="0">
              <a:latin typeface="Calibri"/>
              <a:cs typeface="Calibri"/>
            </a:endParaRPr>
          </a:p>
          <a:p>
            <a:pPr marL="469265" indent="-456565">
              <a:lnSpc>
                <a:spcPct val="100000"/>
              </a:lnSpc>
              <a:buAutoNum type="arabicPeriod"/>
              <a:tabLst>
                <a:tab pos="469265" algn="l"/>
              </a:tabLst>
            </a:pPr>
            <a:r>
              <a:rPr sz="2400" b="1" dirty="0">
                <a:latin typeface="Calibri"/>
                <a:cs typeface="Calibri"/>
              </a:rPr>
              <a:t>Software</a:t>
            </a:r>
            <a:r>
              <a:rPr sz="2400" b="1" spc="-8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and</a:t>
            </a:r>
            <a:r>
              <a:rPr sz="2400" b="1" spc="-7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Hardware</a:t>
            </a:r>
            <a:r>
              <a:rPr sz="2400" b="1" spc="-8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Requirements.</a:t>
            </a:r>
            <a:endParaRPr sz="2400" dirty="0">
              <a:latin typeface="Calibri"/>
              <a:cs typeface="Calibri"/>
            </a:endParaRPr>
          </a:p>
          <a:p>
            <a:pPr marL="469265" indent="-456565">
              <a:lnSpc>
                <a:spcPct val="100000"/>
              </a:lnSpc>
              <a:buAutoNum type="arabicPeriod"/>
              <a:tabLst>
                <a:tab pos="469265" algn="l"/>
              </a:tabLst>
            </a:pPr>
            <a:r>
              <a:rPr sz="2400" b="1" spc="-10" dirty="0">
                <a:latin typeface="Calibri"/>
                <a:cs typeface="Calibri"/>
              </a:rPr>
              <a:t>Flowchart</a:t>
            </a:r>
            <a:endParaRPr sz="2400" dirty="0">
              <a:latin typeface="Calibri"/>
              <a:cs typeface="Calibri"/>
            </a:endParaRPr>
          </a:p>
          <a:p>
            <a:pPr marL="469265" indent="-456565">
              <a:lnSpc>
                <a:spcPct val="100000"/>
              </a:lnSpc>
              <a:buAutoNum type="arabicPeriod"/>
              <a:tabLst>
                <a:tab pos="469265" algn="l"/>
              </a:tabLst>
            </a:pPr>
            <a:r>
              <a:rPr sz="2400" b="1" dirty="0">
                <a:latin typeface="Calibri"/>
                <a:cs typeface="Calibri"/>
              </a:rPr>
              <a:t>Project</a:t>
            </a:r>
            <a:r>
              <a:rPr sz="2400" b="1" spc="-7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Requirement</a:t>
            </a:r>
            <a:r>
              <a:rPr sz="2400" b="1" spc="-5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specification</a:t>
            </a:r>
            <a:endParaRPr sz="2400" dirty="0">
              <a:latin typeface="Calibri"/>
              <a:cs typeface="Calibri"/>
            </a:endParaRPr>
          </a:p>
          <a:p>
            <a:pPr marL="469265" indent="-456565">
              <a:lnSpc>
                <a:spcPct val="100000"/>
              </a:lnSpc>
              <a:buAutoNum type="arabicPeriod"/>
              <a:tabLst>
                <a:tab pos="469265" algn="l"/>
              </a:tabLst>
            </a:pPr>
            <a:r>
              <a:rPr sz="2400" b="1" dirty="0">
                <a:latin typeface="Calibri"/>
                <a:cs typeface="Calibri"/>
              </a:rPr>
              <a:t>Proposed</a:t>
            </a:r>
            <a:r>
              <a:rPr sz="2400" b="1" spc="-11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System</a:t>
            </a:r>
            <a:r>
              <a:rPr sz="2400" b="1" spc="-9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Architecture</a:t>
            </a:r>
            <a:endParaRPr sz="2400" dirty="0">
              <a:latin typeface="Calibri"/>
              <a:cs typeface="Calibri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469265" algn="l"/>
              </a:tabLst>
            </a:pPr>
            <a:r>
              <a:rPr sz="2400" b="1" dirty="0">
                <a:latin typeface="Calibri"/>
                <a:cs typeface="Calibri"/>
              </a:rPr>
              <a:t>High</a:t>
            </a:r>
            <a:r>
              <a:rPr sz="2400" b="1" spc="-4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level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design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of</a:t>
            </a:r>
            <a:r>
              <a:rPr sz="2400" b="1" spc="-4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the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project</a:t>
            </a:r>
            <a:r>
              <a:rPr sz="2400" b="1" spc="-4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(DFD</a:t>
            </a:r>
            <a:r>
              <a:rPr sz="2400" b="1" spc="-9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,</a:t>
            </a:r>
            <a:r>
              <a:rPr sz="2400" b="1" spc="-4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ER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Diagrams)</a:t>
            </a:r>
            <a:endParaRPr sz="2400" dirty="0">
              <a:latin typeface="Calibri"/>
              <a:cs typeface="Calibri"/>
            </a:endParaRPr>
          </a:p>
          <a:p>
            <a:pPr marL="469265" indent="-456565">
              <a:lnSpc>
                <a:spcPct val="100000"/>
              </a:lnSpc>
              <a:buAutoNum type="arabicPeriod"/>
              <a:tabLst>
                <a:tab pos="469265" algn="l"/>
              </a:tabLst>
            </a:pPr>
            <a:r>
              <a:rPr sz="2400" b="1" spc="-10" dirty="0">
                <a:latin typeface="Calibri"/>
                <a:cs typeface="Calibri"/>
              </a:rPr>
              <a:t>Algorithms</a:t>
            </a:r>
            <a:endParaRPr sz="2400" dirty="0">
              <a:latin typeface="Calibri"/>
              <a:cs typeface="Calibri"/>
            </a:endParaRPr>
          </a:p>
          <a:p>
            <a:pPr marL="468630" indent="-455930">
              <a:lnSpc>
                <a:spcPct val="100000"/>
              </a:lnSpc>
              <a:buAutoNum type="arabicPeriod"/>
              <a:tabLst>
                <a:tab pos="468630" algn="l"/>
              </a:tabLst>
            </a:pPr>
            <a:r>
              <a:rPr sz="2400" b="1" spc="-45" dirty="0">
                <a:latin typeface="Calibri"/>
                <a:cs typeface="Calibri"/>
              </a:rPr>
              <a:t>Test</a:t>
            </a:r>
            <a:r>
              <a:rPr sz="2400" b="1" spc="-75" dirty="0">
                <a:latin typeface="Calibri"/>
                <a:cs typeface="Calibri"/>
              </a:rPr>
              <a:t> </a:t>
            </a:r>
            <a:r>
              <a:rPr sz="2400" b="1" spc="-20" dirty="0">
                <a:latin typeface="Calibri"/>
                <a:cs typeface="Calibri"/>
              </a:rPr>
              <a:t>Cases</a:t>
            </a:r>
            <a:endParaRPr sz="2400" dirty="0">
              <a:latin typeface="Calibri"/>
              <a:cs typeface="Calibri"/>
            </a:endParaRPr>
          </a:p>
          <a:p>
            <a:pPr marL="467359" indent="-454659">
              <a:lnSpc>
                <a:spcPct val="100000"/>
              </a:lnSpc>
              <a:buAutoNum type="arabicPeriod"/>
              <a:tabLst>
                <a:tab pos="467359" algn="l"/>
              </a:tabLst>
            </a:pPr>
            <a:r>
              <a:rPr sz="2400" b="1" spc="-25" dirty="0">
                <a:latin typeface="Calibri"/>
                <a:cs typeface="Calibri"/>
              </a:rPr>
              <a:t>GUI</a:t>
            </a:r>
            <a:endParaRPr sz="2400" dirty="0">
              <a:latin typeface="Calibri"/>
              <a:cs typeface="Calibri"/>
            </a:endParaRPr>
          </a:p>
          <a:p>
            <a:pPr marL="468630" indent="-455930">
              <a:lnSpc>
                <a:spcPct val="100000"/>
              </a:lnSpc>
              <a:buAutoNum type="arabicPeriod"/>
              <a:tabLst>
                <a:tab pos="468630" algn="l"/>
                <a:tab pos="1503680" algn="l"/>
              </a:tabLst>
            </a:pPr>
            <a:r>
              <a:rPr sz="2400" b="1" spc="-10" dirty="0">
                <a:latin typeface="Calibri"/>
                <a:cs typeface="Calibri"/>
              </a:rPr>
              <a:t>Project</a:t>
            </a:r>
            <a:r>
              <a:rPr sz="2400" b="1" dirty="0">
                <a:latin typeface="Calibri"/>
                <a:cs typeface="Calibri"/>
              </a:rPr>
              <a:t>	</a:t>
            </a:r>
            <a:r>
              <a:rPr sz="2400" b="1" spc="-10" dirty="0">
                <a:latin typeface="Calibri"/>
                <a:cs typeface="Calibri"/>
              </a:rPr>
              <a:t>Results</a:t>
            </a:r>
            <a:endParaRPr sz="2400" dirty="0">
              <a:latin typeface="Calibri"/>
              <a:cs typeface="Calibri"/>
            </a:endParaRPr>
          </a:p>
          <a:p>
            <a:pPr marL="468630" indent="-455930">
              <a:lnSpc>
                <a:spcPct val="100000"/>
              </a:lnSpc>
              <a:buAutoNum type="arabicPeriod"/>
              <a:tabLst>
                <a:tab pos="468630" algn="l"/>
              </a:tabLst>
            </a:pPr>
            <a:r>
              <a:rPr sz="2400" b="1" dirty="0">
                <a:latin typeface="Calibri"/>
                <a:cs typeface="Calibri"/>
              </a:rPr>
              <a:t>Analysis</a:t>
            </a:r>
            <a:r>
              <a:rPr sz="2400" b="1" spc="-5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and</a:t>
            </a:r>
            <a:r>
              <a:rPr sz="2400" b="1" spc="-5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Conclusions</a:t>
            </a:r>
            <a:r>
              <a:rPr sz="2400" b="1" spc="-6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with</a:t>
            </a:r>
            <a:r>
              <a:rPr sz="2400" b="1" spc="-4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future</a:t>
            </a:r>
            <a:r>
              <a:rPr sz="2400" b="1" spc="-4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work.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73025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  <p:sp>
        <p:nvSpPr>
          <p:cNvPr id="8" name="object 8"/>
          <p:cNvSpPr txBox="1"/>
          <p:nvPr/>
        </p:nvSpPr>
        <p:spPr>
          <a:xfrm>
            <a:off x="2612517" y="6616288"/>
            <a:ext cx="2929255" cy="18669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100" b="1" spc="-120" dirty="0">
                <a:solidFill>
                  <a:srgbClr val="FFFFFF"/>
                </a:solidFill>
                <a:latin typeface="Arial"/>
                <a:cs typeface="Arial"/>
              </a:rPr>
              <a:t>Department</a:t>
            </a:r>
            <a:r>
              <a:rPr sz="11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spc="-2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100" b="1" spc="20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spc="-130" dirty="0">
                <a:solidFill>
                  <a:srgbClr val="FFFFFF"/>
                </a:solidFill>
                <a:latin typeface="Arial"/>
                <a:cs typeface="Arial"/>
              </a:rPr>
              <a:t>AIML</a:t>
            </a:r>
            <a:r>
              <a:rPr sz="11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spc="-110" dirty="0">
                <a:solidFill>
                  <a:srgbClr val="FFFFFF"/>
                </a:solidFill>
                <a:latin typeface="Arial"/>
                <a:cs typeface="Arial"/>
              </a:rPr>
              <a:t>Engineering,</a:t>
            </a:r>
            <a:r>
              <a:rPr sz="11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spc="-130" dirty="0">
                <a:solidFill>
                  <a:srgbClr val="FFFFFF"/>
                </a:solidFill>
                <a:latin typeface="Arial"/>
                <a:cs typeface="Arial"/>
              </a:rPr>
              <a:t>LoGMIEER,</a:t>
            </a:r>
            <a:r>
              <a:rPr sz="11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spc="-75" dirty="0">
                <a:solidFill>
                  <a:srgbClr val="FFFFFF"/>
                </a:solidFill>
                <a:latin typeface="Arial"/>
                <a:cs typeface="Arial"/>
              </a:rPr>
              <a:t>Nashik</a:t>
            </a:r>
            <a:endParaRPr sz="11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484109" y="6616288"/>
            <a:ext cx="763270" cy="18669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100" b="1" spc="-120" dirty="0">
                <a:solidFill>
                  <a:srgbClr val="FFFFFF"/>
                </a:solidFill>
                <a:latin typeface="Arial"/>
                <a:cs typeface="Arial"/>
              </a:rPr>
              <a:t>Group_Id</a:t>
            </a:r>
            <a:r>
              <a:rPr sz="11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spc="-70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11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spc="-60" dirty="0">
                <a:solidFill>
                  <a:srgbClr val="FFFFFF"/>
                </a:solidFill>
                <a:latin typeface="Arial"/>
                <a:cs typeface="Arial"/>
              </a:rPr>
              <a:t>01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/>
              <a:t>Title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225702" y="2270886"/>
            <a:ext cx="6920865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510030">
              <a:lnSpc>
                <a:spcPct val="100000"/>
              </a:lnSpc>
              <a:spcBef>
                <a:spcPts val="100"/>
              </a:spcBef>
            </a:pPr>
            <a:r>
              <a:rPr sz="6000" dirty="0">
                <a:solidFill>
                  <a:srgbClr val="FF0000"/>
                </a:solidFill>
                <a:latin typeface="Calibri"/>
                <a:cs typeface="Calibri"/>
              </a:rPr>
              <a:t>AI</a:t>
            </a:r>
            <a:r>
              <a:rPr sz="6000" spc="-5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6000" spc="-10" dirty="0">
                <a:solidFill>
                  <a:srgbClr val="FF0000"/>
                </a:solidFill>
                <a:latin typeface="Calibri"/>
                <a:cs typeface="Calibri"/>
              </a:rPr>
              <a:t>REALTIME </a:t>
            </a:r>
            <a:r>
              <a:rPr sz="6000" spc="-25" dirty="0">
                <a:solidFill>
                  <a:srgbClr val="FF0000"/>
                </a:solidFill>
                <a:latin typeface="Calibri"/>
                <a:cs typeface="Calibri"/>
              </a:rPr>
              <a:t>MONITORING</a:t>
            </a:r>
            <a:r>
              <a:rPr sz="6000" spc="-28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6000" spc="-10" dirty="0">
                <a:solidFill>
                  <a:srgbClr val="FF0000"/>
                </a:solidFill>
                <a:latin typeface="Calibri"/>
                <a:cs typeface="Calibri"/>
              </a:rPr>
              <a:t>SYSTEM</a:t>
            </a:r>
            <a:endParaRPr sz="6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2212" y="0"/>
            <a:ext cx="970788" cy="92963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73025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  <p:sp>
        <p:nvSpPr>
          <p:cNvPr id="6" name="object 6"/>
          <p:cNvSpPr txBox="1"/>
          <p:nvPr/>
        </p:nvSpPr>
        <p:spPr>
          <a:xfrm>
            <a:off x="2612517" y="6616288"/>
            <a:ext cx="2929255" cy="18669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100" b="1" spc="-120" dirty="0">
                <a:solidFill>
                  <a:srgbClr val="FFFFFF"/>
                </a:solidFill>
                <a:latin typeface="Arial"/>
                <a:cs typeface="Arial"/>
              </a:rPr>
              <a:t>Department</a:t>
            </a:r>
            <a:r>
              <a:rPr sz="11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spc="-2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100" b="1" spc="20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spc="-130" dirty="0">
                <a:solidFill>
                  <a:srgbClr val="FFFFFF"/>
                </a:solidFill>
                <a:latin typeface="Arial"/>
                <a:cs typeface="Arial"/>
              </a:rPr>
              <a:t>AIML</a:t>
            </a:r>
            <a:r>
              <a:rPr sz="11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spc="-110" dirty="0">
                <a:solidFill>
                  <a:srgbClr val="FFFFFF"/>
                </a:solidFill>
                <a:latin typeface="Arial"/>
                <a:cs typeface="Arial"/>
              </a:rPr>
              <a:t>Engineering,</a:t>
            </a:r>
            <a:r>
              <a:rPr sz="11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spc="-130" dirty="0">
                <a:solidFill>
                  <a:srgbClr val="FFFFFF"/>
                </a:solidFill>
                <a:latin typeface="Arial"/>
                <a:cs typeface="Arial"/>
              </a:rPr>
              <a:t>LoGMIEER,</a:t>
            </a:r>
            <a:r>
              <a:rPr sz="11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spc="-75" dirty="0">
                <a:solidFill>
                  <a:srgbClr val="FFFFFF"/>
                </a:solidFill>
                <a:latin typeface="Arial"/>
                <a:cs typeface="Arial"/>
              </a:rPr>
              <a:t>Nashik</a:t>
            </a:r>
            <a:endParaRPr sz="11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484109" y="6616288"/>
            <a:ext cx="763270" cy="18669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100" b="1" spc="-120" dirty="0">
                <a:solidFill>
                  <a:srgbClr val="FFFFFF"/>
                </a:solidFill>
                <a:latin typeface="Arial"/>
                <a:cs typeface="Arial"/>
              </a:rPr>
              <a:t>Group_Id</a:t>
            </a:r>
            <a:r>
              <a:rPr sz="11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spc="-70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11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spc="-60" dirty="0">
                <a:solidFill>
                  <a:srgbClr val="FFFFFF"/>
                </a:solidFill>
                <a:latin typeface="Arial"/>
                <a:cs typeface="Arial"/>
              </a:rPr>
              <a:t>01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42604" y="6528815"/>
            <a:ext cx="499122" cy="32689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1714" cy="89150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1947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1.</a:t>
            </a:r>
            <a:r>
              <a:rPr sz="3600" spc="-15" dirty="0"/>
              <a:t> </a:t>
            </a:r>
            <a:r>
              <a:rPr sz="3600" spc="-10" dirty="0"/>
              <a:t>Objectives</a:t>
            </a:r>
            <a:endParaRPr sz="3600"/>
          </a:p>
        </p:txBody>
      </p:sp>
      <p:sp>
        <p:nvSpPr>
          <p:cNvPr id="5" name="object 5"/>
          <p:cNvSpPr txBox="1"/>
          <p:nvPr/>
        </p:nvSpPr>
        <p:spPr>
          <a:xfrm>
            <a:off x="459740" y="1086103"/>
            <a:ext cx="7810500" cy="5147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01955" indent="296545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309245" algn="l"/>
                <a:tab pos="2698115" algn="l"/>
              </a:tabLst>
            </a:pPr>
            <a:r>
              <a:rPr sz="2400" dirty="0">
                <a:latin typeface="Calibri"/>
                <a:cs typeface="Calibri"/>
              </a:rPr>
              <a:t>Automate</a:t>
            </a:r>
            <a:r>
              <a:rPr sz="2400" spc="-114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student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10" dirty="0">
                <a:latin typeface="Calibri"/>
                <a:cs typeface="Calibri"/>
              </a:rPr>
              <a:t>attendance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tracking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reduce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manual </a:t>
            </a:r>
            <a:r>
              <a:rPr sz="2400" dirty="0">
                <a:latin typeface="Calibri"/>
                <a:cs typeface="Calibri"/>
              </a:rPr>
              <a:t>errors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workload.</a:t>
            </a:r>
            <a:endParaRPr sz="2400">
              <a:latin typeface="Calibri"/>
              <a:cs typeface="Calibri"/>
            </a:endParaRPr>
          </a:p>
          <a:p>
            <a:pPr marL="12700" marR="67945" indent="296545">
              <a:lnSpc>
                <a:spcPct val="100000"/>
              </a:lnSpc>
              <a:spcBef>
                <a:spcPts val="2880"/>
              </a:spcBef>
              <a:buAutoNum type="arabicPeriod"/>
              <a:tabLst>
                <a:tab pos="309245" algn="l"/>
                <a:tab pos="1504315" algn="l"/>
              </a:tabLst>
            </a:pPr>
            <a:r>
              <a:rPr sz="2400" spc="-10" dirty="0">
                <a:latin typeface="Calibri"/>
                <a:cs typeface="Calibri"/>
              </a:rPr>
              <a:t>Enhance</a:t>
            </a:r>
            <a:r>
              <a:rPr sz="2400" dirty="0">
                <a:latin typeface="Calibri"/>
                <a:cs typeface="Calibri"/>
              </a:rPr>
              <a:t>	campus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security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through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real-</a:t>
            </a:r>
            <a:r>
              <a:rPr sz="2400" dirty="0">
                <a:latin typeface="Calibri"/>
                <a:cs typeface="Calibri"/>
              </a:rPr>
              <a:t>time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monitoring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and </a:t>
            </a:r>
            <a:r>
              <a:rPr sz="2400" dirty="0">
                <a:latin typeface="Calibri"/>
                <a:cs typeface="Calibri"/>
              </a:rPr>
              <a:t>incident</a:t>
            </a:r>
            <a:r>
              <a:rPr sz="2400" spc="-1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detection.</a:t>
            </a:r>
            <a:endParaRPr sz="2400">
              <a:latin typeface="Calibri"/>
              <a:cs typeface="Calibri"/>
            </a:endParaRPr>
          </a:p>
          <a:p>
            <a:pPr marL="12700" marR="563880" indent="296545">
              <a:lnSpc>
                <a:spcPct val="100000"/>
              </a:lnSpc>
              <a:spcBef>
                <a:spcPts val="2885"/>
              </a:spcBef>
              <a:buAutoNum type="arabicPeriod"/>
              <a:tabLst>
                <a:tab pos="309245" algn="l"/>
              </a:tabLst>
            </a:pPr>
            <a:r>
              <a:rPr sz="2400" dirty="0">
                <a:latin typeface="Calibri"/>
                <a:cs typeface="Calibri"/>
              </a:rPr>
              <a:t>Identify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unauthorized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individuals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school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premises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for </a:t>
            </a:r>
            <a:r>
              <a:rPr sz="2400" dirty="0">
                <a:latin typeface="Calibri"/>
                <a:cs typeface="Calibri"/>
              </a:rPr>
              <a:t>improved</a:t>
            </a:r>
            <a:r>
              <a:rPr sz="2400" spc="-1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safety.</a:t>
            </a:r>
            <a:endParaRPr sz="2400">
              <a:latin typeface="Calibri"/>
              <a:cs typeface="Calibri"/>
            </a:endParaRPr>
          </a:p>
          <a:p>
            <a:pPr marL="309880" indent="-297180">
              <a:lnSpc>
                <a:spcPct val="100000"/>
              </a:lnSpc>
              <a:spcBef>
                <a:spcPts val="2880"/>
              </a:spcBef>
              <a:buAutoNum type="arabicPeriod"/>
              <a:tabLst>
                <a:tab pos="309880" algn="l"/>
              </a:tabLst>
            </a:pPr>
            <a:r>
              <a:rPr sz="2400" dirty="0">
                <a:latin typeface="Calibri"/>
                <a:cs typeface="Calibri"/>
              </a:rPr>
              <a:t>Provide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administrators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centralized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platform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for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spc="-10" dirty="0">
                <a:latin typeface="Calibri"/>
                <a:cs typeface="Calibri"/>
              </a:rPr>
              <a:t>oversight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management.</a:t>
            </a:r>
            <a:endParaRPr sz="2400">
              <a:latin typeface="Calibri"/>
              <a:cs typeface="Calibri"/>
            </a:endParaRPr>
          </a:p>
          <a:p>
            <a:pPr marL="12700" marR="5080" indent="296545">
              <a:lnSpc>
                <a:spcPct val="100000"/>
              </a:lnSpc>
              <a:spcBef>
                <a:spcPts val="2880"/>
              </a:spcBef>
              <a:buAutoNum type="arabicPeriod" startAt="5"/>
              <a:tabLst>
                <a:tab pos="309245" algn="l"/>
              </a:tabLst>
            </a:pPr>
            <a:r>
              <a:rPr sz="2400" dirty="0">
                <a:latin typeface="Calibri"/>
                <a:cs typeface="Calibri"/>
              </a:rPr>
              <a:t>Promote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safer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more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efficient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educational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environment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advanced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technology.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72312" cy="847344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73025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  <p:sp>
        <p:nvSpPr>
          <p:cNvPr id="8" name="object 8"/>
          <p:cNvSpPr txBox="1"/>
          <p:nvPr/>
        </p:nvSpPr>
        <p:spPr>
          <a:xfrm>
            <a:off x="2612517" y="6616288"/>
            <a:ext cx="2929255" cy="18669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100" b="1" spc="-120" dirty="0">
                <a:solidFill>
                  <a:srgbClr val="FFFFFF"/>
                </a:solidFill>
                <a:latin typeface="Arial"/>
                <a:cs typeface="Arial"/>
              </a:rPr>
              <a:t>Department</a:t>
            </a:r>
            <a:r>
              <a:rPr sz="11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spc="-2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100" b="1" spc="20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spc="-130" dirty="0">
                <a:solidFill>
                  <a:srgbClr val="FFFFFF"/>
                </a:solidFill>
                <a:latin typeface="Arial"/>
                <a:cs typeface="Arial"/>
              </a:rPr>
              <a:t>AIML</a:t>
            </a:r>
            <a:r>
              <a:rPr sz="11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spc="-110" dirty="0">
                <a:solidFill>
                  <a:srgbClr val="FFFFFF"/>
                </a:solidFill>
                <a:latin typeface="Arial"/>
                <a:cs typeface="Arial"/>
              </a:rPr>
              <a:t>Engineering,</a:t>
            </a:r>
            <a:r>
              <a:rPr sz="11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spc="-130" dirty="0">
                <a:solidFill>
                  <a:srgbClr val="FFFFFF"/>
                </a:solidFill>
                <a:latin typeface="Arial"/>
                <a:cs typeface="Arial"/>
              </a:rPr>
              <a:t>LoGMIEER,</a:t>
            </a:r>
            <a:r>
              <a:rPr sz="11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spc="-75" dirty="0">
                <a:solidFill>
                  <a:srgbClr val="FFFFFF"/>
                </a:solidFill>
                <a:latin typeface="Arial"/>
                <a:cs typeface="Arial"/>
              </a:rPr>
              <a:t>Nashik</a:t>
            </a:r>
            <a:endParaRPr sz="11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484109" y="6616288"/>
            <a:ext cx="763270" cy="18669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100" b="1" spc="-120" dirty="0">
                <a:solidFill>
                  <a:srgbClr val="FFFFFF"/>
                </a:solidFill>
                <a:latin typeface="Arial"/>
                <a:cs typeface="Arial"/>
              </a:rPr>
              <a:t>Group_Id</a:t>
            </a:r>
            <a:r>
              <a:rPr sz="11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spc="-70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11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spc="-60" dirty="0">
                <a:solidFill>
                  <a:srgbClr val="FFFFFF"/>
                </a:solidFill>
                <a:latin typeface="Arial"/>
                <a:cs typeface="Arial"/>
              </a:rPr>
              <a:t>01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42604" y="6528815"/>
            <a:ext cx="499122" cy="32689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1714" cy="89152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2.</a:t>
            </a:r>
            <a:r>
              <a:rPr sz="3600" spc="-90" dirty="0"/>
              <a:t> </a:t>
            </a:r>
            <a:r>
              <a:rPr sz="3600" spc="-10" dirty="0"/>
              <a:t>Literature</a:t>
            </a:r>
            <a:r>
              <a:rPr sz="3600" spc="-90" dirty="0"/>
              <a:t> </a:t>
            </a:r>
            <a:r>
              <a:rPr sz="3600" spc="-10" dirty="0"/>
              <a:t>Survey</a:t>
            </a:r>
            <a:endParaRPr sz="3600"/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72312" cy="914400"/>
          </a:xfrm>
          <a:prstGeom prst="rect">
            <a:avLst/>
          </a:prstGeom>
        </p:spPr>
      </p:pic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46050" y="1005205"/>
          <a:ext cx="8765540" cy="35121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16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21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64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74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678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8864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Sr.no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TITLE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YEAR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08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AUTHOR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DISCUSSION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376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1)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12128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‘’Classroom</a:t>
                      </a:r>
                      <a:r>
                        <a:rPr sz="14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Attendance Monitoring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using 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CCTV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20" dirty="0">
                          <a:latin typeface="Calibri"/>
                          <a:cs typeface="Calibri"/>
                        </a:rPr>
                        <a:t>2020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9842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25" dirty="0">
                          <a:latin typeface="Calibri"/>
                          <a:cs typeface="Calibri"/>
                        </a:rPr>
                        <a:t>Dr.Muthuna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gai.R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674370" algn="just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Challenges</a:t>
                      </a:r>
                      <a:r>
                        <a:rPr sz="14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1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Implementation:</a:t>
                      </a:r>
                      <a:r>
                        <a:rPr sz="14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Variable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lighting,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occlusion,</a:t>
                      </a:r>
                      <a:r>
                        <a:rPr sz="14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4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privacy</a:t>
                      </a:r>
                      <a:r>
                        <a:rPr sz="14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concerns</a:t>
                      </a:r>
                      <a:r>
                        <a:rPr sz="14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present</a:t>
                      </a:r>
                      <a:r>
                        <a:rPr sz="1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ongoing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challenges</a:t>
                      </a:r>
                      <a:r>
                        <a:rPr sz="14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1400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effective</a:t>
                      </a:r>
                      <a:r>
                        <a:rPr sz="14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deployment.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331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2)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11112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“Deep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Learning approach</a:t>
                      </a:r>
                      <a:r>
                        <a:rPr sz="14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4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building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an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intelligence</a:t>
                      </a:r>
                      <a:r>
                        <a:rPr sz="14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video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surveillance</a:t>
                      </a:r>
                      <a:r>
                        <a:rPr sz="1400" spc="-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system”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20" dirty="0">
                          <a:latin typeface="Calibri"/>
                          <a:cs typeface="Calibri"/>
                        </a:rPr>
                        <a:t>2020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25" dirty="0">
                          <a:latin typeface="Calibri"/>
                          <a:cs typeface="Calibri"/>
                        </a:rPr>
                        <a:t>Dr.jie</a:t>
                      </a:r>
                      <a:r>
                        <a:rPr sz="14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Xu.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22923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Deep</a:t>
                      </a:r>
                      <a:r>
                        <a:rPr sz="14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Learning</a:t>
                      </a:r>
                      <a:r>
                        <a:rPr sz="14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Models:</a:t>
                      </a:r>
                      <a:r>
                        <a:rPr sz="1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Techniques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like</a:t>
                      </a:r>
                      <a:r>
                        <a:rPr sz="14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CNNs</a:t>
                      </a:r>
                      <a:r>
                        <a:rPr sz="14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and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FaceNet</a:t>
                      </a:r>
                      <a:r>
                        <a:rPr sz="14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improve</a:t>
                      </a:r>
                      <a:r>
                        <a:rPr sz="14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face</a:t>
                      </a:r>
                      <a:r>
                        <a:rPr sz="14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recognition</a:t>
                      </a:r>
                      <a:r>
                        <a:rPr sz="1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accuracy</a:t>
                      </a:r>
                      <a:r>
                        <a:rPr sz="14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14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crowded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or</a:t>
                      </a:r>
                      <a:r>
                        <a:rPr sz="14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dynamic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environments.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6646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3)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8699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”Edge</a:t>
                      </a:r>
                      <a:r>
                        <a:rPr sz="1400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Computing</a:t>
                      </a:r>
                      <a:r>
                        <a:rPr sz="1400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Based Surveillance</a:t>
                      </a:r>
                      <a:r>
                        <a:rPr sz="140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Framework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14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Real-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Time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Activity Recognition”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20" dirty="0">
                          <a:latin typeface="Calibri"/>
                          <a:cs typeface="Calibri"/>
                        </a:rPr>
                        <a:t>2021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1035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20" dirty="0">
                          <a:latin typeface="Calibri"/>
                          <a:cs typeface="Calibri"/>
                        </a:rPr>
                        <a:t>Dr.Aishwary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D,</a:t>
                      </a:r>
                      <a:r>
                        <a:rPr sz="14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Dr.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Minu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.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0" dirty="0">
                          <a:latin typeface="Calibri"/>
                          <a:cs typeface="Calibri"/>
                        </a:rPr>
                        <a:t>I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50101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Real-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time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 Processing:</a:t>
                      </a:r>
                      <a:r>
                        <a:rPr sz="14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AI-powered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systems</a:t>
                      </a:r>
                      <a:r>
                        <a:rPr sz="14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enable instant</a:t>
                      </a:r>
                      <a:r>
                        <a:rPr sz="14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detection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4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response,</a:t>
                      </a:r>
                      <a:r>
                        <a:rPr sz="14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crucial</a:t>
                      </a:r>
                      <a:r>
                        <a:rPr sz="14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1400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incident management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public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spaces.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73025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  <p:sp>
        <p:nvSpPr>
          <p:cNvPr id="8" name="object 8"/>
          <p:cNvSpPr txBox="1"/>
          <p:nvPr/>
        </p:nvSpPr>
        <p:spPr>
          <a:xfrm>
            <a:off x="2612517" y="6616288"/>
            <a:ext cx="2929255" cy="18669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100" b="1" spc="-120" dirty="0">
                <a:solidFill>
                  <a:srgbClr val="FFFFFF"/>
                </a:solidFill>
                <a:latin typeface="Arial"/>
                <a:cs typeface="Arial"/>
              </a:rPr>
              <a:t>Department</a:t>
            </a:r>
            <a:r>
              <a:rPr sz="11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spc="-2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100" b="1" spc="20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spc="-130" dirty="0">
                <a:solidFill>
                  <a:srgbClr val="FFFFFF"/>
                </a:solidFill>
                <a:latin typeface="Arial"/>
                <a:cs typeface="Arial"/>
              </a:rPr>
              <a:t>AIML</a:t>
            </a:r>
            <a:r>
              <a:rPr sz="11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spc="-110" dirty="0">
                <a:solidFill>
                  <a:srgbClr val="FFFFFF"/>
                </a:solidFill>
                <a:latin typeface="Arial"/>
                <a:cs typeface="Arial"/>
              </a:rPr>
              <a:t>Engineering,</a:t>
            </a:r>
            <a:r>
              <a:rPr sz="11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spc="-130" dirty="0">
                <a:solidFill>
                  <a:srgbClr val="FFFFFF"/>
                </a:solidFill>
                <a:latin typeface="Arial"/>
                <a:cs typeface="Arial"/>
              </a:rPr>
              <a:t>LoGMIEER,</a:t>
            </a:r>
            <a:r>
              <a:rPr sz="11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spc="-75" dirty="0">
                <a:solidFill>
                  <a:srgbClr val="FFFFFF"/>
                </a:solidFill>
                <a:latin typeface="Arial"/>
                <a:cs typeface="Arial"/>
              </a:rPr>
              <a:t>Nashik</a:t>
            </a:r>
            <a:endParaRPr sz="11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484109" y="6616288"/>
            <a:ext cx="763270" cy="18669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100" b="1" spc="-120" dirty="0">
                <a:solidFill>
                  <a:srgbClr val="FFFFFF"/>
                </a:solidFill>
                <a:latin typeface="Arial"/>
                <a:cs typeface="Arial"/>
              </a:rPr>
              <a:t>Group_Id</a:t>
            </a:r>
            <a:r>
              <a:rPr sz="11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spc="-70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11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spc="-60" dirty="0">
                <a:solidFill>
                  <a:srgbClr val="FFFFFF"/>
                </a:solidFill>
                <a:latin typeface="Arial"/>
                <a:cs typeface="Arial"/>
              </a:rPr>
              <a:t>01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42604" y="6528815"/>
            <a:ext cx="499122" cy="32689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1714" cy="89150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1947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3.</a:t>
            </a:r>
            <a:r>
              <a:rPr sz="3600" spc="-95" dirty="0"/>
              <a:t> </a:t>
            </a:r>
            <a:r>
              <a:rPr sz="3600" dirty="0"/>
              <a:t>Problem</a:t>
            </a:r>
            <a:r>
              <a:rPr sz="3600" spc="-95" dirty="0"/>
              <a:t> </a:t>
            </a:r>
            <a:r>
              <a:rPr sz="3600" spc="-10" dirty="0"/>
              <a:t>Statement</a:t>
            </a:r>
            <a:endParaRPr sz="3600"/>
          </a:p>
        </p:txBody>
      </p:sp>
      <p:sp>
        <p:nvSpPr>
          <p:cNvPr id="5" name="object 5"/>
          <p:cNvSpPr txBox="1"/>
          <p:nvPr/>
        </p:nvSpPr>
        <p:spPr>
          <a:xfrm>
            <a:off x="307340" y="1382013"/>
            <a:ext cx="7682230" cy="30130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-20" dirty="0">
                <a:latin typeface="Calibri"/>
                <a:cs typeface="Calibri"/>
              </a:rPr>
              <a:t>Traditional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attendance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security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systems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are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slow</a:t>
            </a:r>
            <a:r>
              <a:rPr sz="2800" dirty="0">
                <a:latin typeface="Calibri"/>
                <a:cs typeface="Calibri"/>
              </a:rPr>
              <a:t>,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unfit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for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today’s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fast-</a:t>
            </a:r>
            <a:r>
              <a:rPr sz="2800" spc="-10" dirty="0">
                <a:latin typeface="Calibri"/>
                <a:cs typeface="Calibri"/>
              </a:rPr>
              <a:t>paced </a:t>
            </a:r>
            <a:r>
              <a:rPr sz="2800" spc="-20" dirty="0">
                <a:latin typeface="Calibri"/>
                <a:cs typeface="Calibri"/>
              </a:rPr>
              <a:t>environments.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Their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lack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real-</a:t>
            </a:r>
            <a:r>
              <a:rPr sz="2800" dirty="0">
                <a:latin typeface="Calibri"/>
                <a:cs typeface="Calibri"/>
              </a:rPr>
              <a:t>time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response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limits effectiveness,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especially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dynamic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spaces.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This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calls </a:t>
            </a:r>
            <a:r>
              <a:rPr sz="2800" dirty="0">
                <a:latin typeface="Calibri"/>
                <a:cs typeface="Calibri"/>
              </a:rPr>
              <a:t>for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intelligent,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automated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solution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that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ensures </a:t>
            </a:r>
            <a:r>
              <a:rPr sz="2800" spc="-30" dirty="0">
                <a:latin typeface="Calibri"/>
                <a:cs typeface="Calibri"/>
              </a:rPr>
              <a:t>accuracy,</a:t>
            </a:r>
            <a:r>
              <a:rPr sz="2800" spc="-10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speed,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proactive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security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through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real- </a:t>
            </a:r>
            <a:r>
              <a:rPr sz="2800" dirty="0">
                <a:latin typeface="Calibri"/>
                <a:cs typeface="Calibri"/>
              </a:rPr>
              <a:t>time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monitoring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anomaly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detection.</a:t>
            </a:r>
            <a:endParaRPr sz="2800" dirty="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72312" cy="847344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73025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  <p:sp>
        <p:nvSpPr>
          <p:cNvPr id="8" name="object 8"/>
          <p:cNvSpPr txBox="1"/>
          <p:nvPr/>
        </p:nvSpPr>
        <p:spPr>
          <a:xfrm>
            <a:off x="2612517" y="6616288"/>
            <a:ext cx="2929255" cy="18669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100" b="1" spc="-120" dirty="0">
                <a:solidFill>
                  <a:srgbClr val="FFFFFF"/>
                </a:solidFill>
                <a:latin typeface="Arial"/>
                <a:cs typeface="Arial"/>
              </a:rPr>
              <a:t>Department</a:t>
            </a:r>
            <a:r>
              <a:rPr sz="11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spc="-2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100" b="1" spc="20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spc="-130" dirty="0">
                <a:solidFill>
                  <a:srgbClr val="FFFFFF"/>
                </a:solidFill>
                <a:latin typeface="Arial"/>
                <a:cs typeface="Arial"/>
              </a:rPr>
              <a:t>AIML</a:t>
            </a:r>
            <a:r>
              <a:rPr sz="11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spc="-110" dirty="0">
                <a:solidFill>
                  <a:srgbClr val="FFFFFF"/>
                </a:solidFill>
                <a:latin typeface="Arial"/>
                <a:cs typeface="Arial"/>
              </a:rPr>
              <a:t>Engineering,</a:t>
            </a:r>
            <a:r>
              <a:rPr sz="11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spc="-130" dirty="0">
                <a:solidFill>
                  <a:srgbClr val="FFFFFF"/>
                </a:solidFill>
                <a:latin typeface="Arial"/>
                <a:cs typeface="Arial"/>
              </a:rPr>
              <a:t>LoGMIEER,</a:t>
            </a:r>
            <a:r>
              <a:rPr sz="11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spc="-75" dirty="0">
                <a:solidFill>
                  <a:srgbClr val="FFFFFF"/>
                </a:solidFill>
                <a:latin typeface="Arial"/>
                <a:cs typeface="Arial"/>
              </a:rPr>
              <a:t>Nashik</a:t>
            </a:r>
            <a:endParaRPr sz="11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484109" y="6616288"/>
            <a:ext cx="763270" cy="18669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100" b="1" spc="-120" dirty="0">
                <a:solidFill>
                  <a:srgbClr val="FFFFFF"/>
                </a:solidFill>
                <a:latin typeface="Arial"/>
                <a:cs typeface="Arial"/>
              </a:rPr>
              <a:t>Group_Id</a:t>
            </a:r>
            <a:r>
              <a:rPr sz="11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spc="-70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11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spc="-60" dirty="0">
                <a:solidFill>
                  <a:srgbClr val="FFFFFF"/>
                </a:solidFill>
                <a:latin typeface="Arial"/>
                <a:cs typeface="Arial"/>
              </a:rPr>
              <a:t>01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42604" y="6528815"/>
            <a:ext cx="499122" cy="32689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1714" cy="89150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1947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4.</a:t>
            </a:r>
            <a:r>
              <a:rPr sz="3600" spc="-65" dirty="0"/>
              <a:t> </a:t>
            </a:r>
            <a:r>
              <a:rPr sz="3600" dirty="0"/>
              <a:t>Software</a:t>
            </a:r>
            <a:r>
              <a:rPr sz="3600" spc="-75" dirty="0"/>
              <a:t> </a:t>
            </a:r>
            <a:r>
              <a:rPr sz="3600" dirty="0"/>
              <a:t>&amp;</a:t>
            </a:r>
            <a:r>
              <a:rPr sz="3600" spc="-55" dirty="0"/>
              <a:t> </a:t>
            </a:r>
            <a:r>
              <a:rPr sz="3600" spc="-10" dirty="0"/>
              <a:t>Hardware</a:t>
            </a:r>
            <a:r>
              <a:rPr sz="3600" spc="-70" dirty="0"/>
              <a:t> </a:t>
            </a:r>
            <a:r>
              <a:rPr sz="3600" spc="-10" dirty="0"/>
              <a:t>Requirement</a:t>
            </a:r>
            <a:endParaRPr sz="3600"/>
          </a:p>
        </p:txBody>
      </p:sp>
      <p:grpSp>
        <p:nvGrpSpPr>
          <p:cNvPr id="5" name="object 5"/>
          <p:cNvGrpSpPr/>
          <p:nvPr/>
        </p:nvGrpSpPr>
        <p:grpSpPr>
          <a:xfrm>
            <a:off x="0" y="0"/>
            <a:ext cx="7487284" cy="5566410"/>
            <a:chOff x="0" y="0"/>
            <a:chExt cx="7487284" cy="5566410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972312" cy="84734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352800" y="2743200"/>
              <a:ext cx="0" cy="533400"/>
            </a:xfrm>
            <a:custGeom>
              <a:avLst/>
              <a:gdLst/>
              <a:ahLst/>
              <a:cxnLst/>
              <a:rect l="l" t="t" r="r" b="b"/>
              <a:pathLst>
                <a:path h="533400">
                  <a:moveTo>
                    <a:pt x="0" y="0"/>
                  </a:moveTo>
                  <a:lnTo>
                    <a:pt x="0" y="533400"/>
                  </a:lnTo>
                </a:path>
              </a:pathLst>
            </a:custGeom>
            <a:ln w="9144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863333" y="2382773"/>
              <a:ext cx="170815" cy="1397000"/>
            </a:xfrm>
            <a:custGeom>
              <a:avLst/>
              <a:gdLst/>
              <a:ahLst/>
              <a:cxnLst/>
              <a:rect l="l" t="t" r="r" b="b"/>
              <a:pathLst>
                <a:path w="170815" h="1397000">
                  <a:moveTo>
                    <a:pt x="0" y="0"/>
                  </a:moveTo>
                  <a:lnTo>
                    <a:pt x="0" y="526288"/>
                  </a:lnTo>
                  <a:lnTo>
                    <a:pt x="170434" y="526288"/>
                  </a:lnTo>
                </a:path>
                <a:path w="170815" h="1397000">
                  <a:moveTo>
                    <a:pt x="0" y="0"/>
                  </a:moveTo>
                  <a:lnTo>
                    <a:pt x="0" y="1396619"/>
                  </a:lnTo>
                  <a:lnTo>
                    <a:pt x="66040" y="1396619"/>
                  </a:lnTo>
                </a:path>
              </a:pathLst>
            </a:custGeom>
            <a:ln w="25908">
              <a:solidFill>
                <a:srgbClr val="4674A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23638" y="1354074"/>
              <a:ext cx="2750185" cy="374015"/>
            </a:xfrm>
            <a:custGeom>
              <a:avLst/>
              <a:gdLst/>
              <a:ahLst/>
              <a:cxnLst/>
              <a:rect l="l" t="t" r="r" b="b"/>
              <a:pathLst>
                <a:path w="2750184" h="374014">
                  <a:moveTo>
                    <a:pt x="0" y="0"/>
                  </a:moveTo>
                  <a:lnTo>
                    <a:pt x="0" y="145541"/>
                  </a:lnTo>
                  <a:lnTo>
                    <a:pt x="2750185" y="145541"/>
                  </a:lnTo>
                  <a:lnTo>
                    <a:pt x="2750185" y="373761"/>
                  </a:lnTo>
                </a:path>
              </a:pathLst>
            </a:custGeom>
            <a:ln w="25908">
              <a:solidFill>
                <a:srgbClr val="3C66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78129" y="2309622"/>
              <a:ext cx="4002404" cy="3243580"/>
            </a:xfrm>
            <a:custGeom>
              <a:avLst/>
              <a:gdLst/>
              <a:ahLst/>
              <a:cxnLst/>
              <a:rect l="l" t="t" r="r" b="b"/>
              <a:pathLst>
                <a:path w="4002404" h="3243579">
                  <a:moveTo>
                    <a:pt x="3108960" y="755903"/>
                  </a:moveTo>
                  <a:lnTo>
                    <a:pt x="3108960" y="2945511"/>
                  </a:lnTo>
                  <a:lnTo>
                    <a:pt x="3486912" y="2945511"/>
                  </a:lnTo>
                </a:path>
                <a:path w="4002404" h="3243579">
                  <a:moveTo>
                    <a:pt x="3108960" y="755903"/>
                  </a:moveTo>
                  <a:lnTo>
                    <a:pt x="3108960" y="2418207"/>
                  </a:lnTo>
                  <a:lnTo>
                    <a:pt x="3459099" y="2418207"/>
                  </a:lnTo>
                </a:path>
                <a:path w="4002404" h="3243579">
                  <a:moveTo>
                    <a:pt x="3108960" y="755903"/>
                  </a:moveTo>
                  <a:lnTo>
                    <a:pt x="3108960" y="1845564"/>
                  </a:lnTo>
                  <a:lnTo>
                    <a:pt x="3416554" y="1845564"/>
                  </a:lnTo>
                </a:path>
                <a:path w="4002404" h="3243579">
                  <a:moveTo>
                    <a:pt x="3108960" y="755903"/>
                  </a:moveTo>
                  <a:lnTo>
                    <a:pt x="3108960" y="1264539"/>
                  </a:lnTo>
                  <a:lnTo>
                    <a:pt x="3388487" y="1264539"/>
                  </a:lnTo>
                </a:path>
                <a:path w="4002404" h="3243579">
                  <a:moveTo>
                    <a:pt x="2318004" y="0"/>
                  </a:moveTo>
                  <a:lnTo>
                    <a:pt x="2318004" y="191769"/>
                  </a:lnTo>
                  <a:lnTo>
                    <a:pt x="4002278" y="191769"/>
                  </a:lnTo>
                  <a:lnTo>
                    <a:pt x="4002278" y="419988"/>
                  </a:lnTo>
                </a:path>
                <a:path w="4002404" h="3243579">
                  <a:moveTo>
                    <a:pt x="0" y="810767"/>
                  </a:moveTo>
                  <a:lnTo>
                    <a:pt x="0" y="3243579"/>
                  </a:lnTo>
                  <a:lnTo>
                    <a:pt x="205917" y="3243579"/>
                  </a:lnTo>
                </a:path>
                <a:path w="4002404" h="3243579">
                  <a:moveTo>
                    <a:pt x="0" y="810767"/>
                  </a:moveTo>
                  <a:lnTo>
                    <a:pt x="0" y="2665984"/>
                  </a:lnTo>
                  <a:lnTo>
                    <a:pt x="194411" y="2665984"/>
                  </a:lnTo>
                </a:path>
                <a:path w="4002404" h="3243579">
                  <a:moveTo>
                    <a:pt x="0" y="810767"/>
                  </a:moveTo>
                  <a:lnTo>
                    <a:pt x="0" y="1999869"/>
                  </a:lnTo>
                  <a:lnTo>
                    <a:pt x="180352" y="1999869"/>
                  </a:lnTo>
                </a:path>
                <a:path w="4002404" h="3243579">
                  <a:moveTo>
                    <a:pt x="0" y="810767"/>
                  </a:moveTo>
                  <a:lnTo>
                    <a:pt x="0" y="1243711"/>
                  </a:lnTo>
                  <a:lnTo>
                    <a:pt x="166281" y="1243711"/>
                  </a:lnTo>
                </a:path>
                <a:path w="4002404" h="3243579">
                  <a:moveTo>
                    <a:pt x="2318258" y="0"/>
                  </a:moveTo>
                  <a:lnTo>
                    <a:pt x="2318258" y="206248"/>
                  </a:lnTo>
                  <a:lnTo>
                    <a:pt x="839724" y="206248"/>
                  </a:lnTo>
                  <a:lnTo>
                    <a:pt x="839724" y="434466"/>
                  </a:lnTo>
                </a:path>
              </a:pathLst>
            </a:custGeom>
            <a:ln w="25908">
              <a:solidFill>
                <a:srgbClr val="4674A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596133" y="1354074"/>
              <a:ext cx="2127250" cy="403860"/>
            </a:xfrm>
            <a:custGeom>
              <a:avLst/>
              <a:gdLst/>
              <a:ahLst/>
              <a:cxnLst/>
              <a:rect l="l" t="t" r="r" b="b"/>
              <a:pathLst>
                <a:path w="2127250" h="403860">
                  <a:moveTo>
                    <a:pt x="2126996" y="0"/>
                  </a:moveTo>
                  <a:lnTo>
                    <a:pt x="2126996" y="175005"/>
                  </a:lnTo>
                  <a:lnTo>
                    <a:pt x="0" y="175005"/>
                  </a:lnTo>
                  <a:lnTo>
                    <a:pt x="0" y="403351"/>
                  </a:lnTo>
                </a:path>
              </a:pathLst>
            </a:custGeom>
            <a:ln w="25908">
              <a:solidFill>
                <a:srgbClr val="3C66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826002" y="933450"/>
              <a:ext cx="1795780" cy="421005"/>
            </a:xfrm>
            <a:custGeom>
              <a:avLst/>
              <a:gdLst/>
              <a:ahLst/>
              <a:cxnLst/>
              <a:rect l="l" t="t" r="r" b="b"/>
              <a:pathLst>
                <a:path w="1795779" h="421005">
                  <a:moveTo>
                    <a:pt x="1795272" y="0"/>
                  </a:moveTo>
                  <a:lnTo>
                    <a:pt x="0" y="0"/>
                  </a:lnTo>
                  <a:lnTo>
                    <a:pt x="0" y="420624"/>
                  </a:lnTo>
                  <a:lnTo>
                    <a:pt x="1795272" y="420624"/>
                  </a:lnTo>
                  <a:lnTo>
                    <a:pt x="1795272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26002" y="933450"/>
              <a:ext cx="1795780" cy="421005"/>
            </a:xfrm>
            <a:custGeom>
              <a:avLst/>
              <a:gdLst/>
              <a:ahLst/>
              <a:cxnLst/>
              <a:rect l="l" t="t" r="r" b="b"/>
              <a:pathLst>
                <a:path w="1795779" h="421005">
                  <a:moveTo>
                    <a:pt x="0" y="420624"/>
                  </a:moveTo>
                  <a:lnTo>
                    <a:pt x="1795272" y="420624"/>
                  </a:lnTo>
                  <a:lnTo>
                    <a:pt x="1795272" y="0"/>
                  </a:lnTo>
                  <a:lnTo>
                    <a:pt x="0" y="0"/>
                  </a:lnTo>
                  <a:lnTo>
                    <a:pt x="0" y="420624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106417" y="966596"/>
            <a:ext cx="12344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Requirement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702244" y="1743392"/>
            <a:ext cx="1789430" cy="579755"/>
            <a:chOff x="1702244" y="1743392"/>
            <a:chExt cx="1789430" cy="579755"/>
          </a:xfrm>
        </p:grpSpPr>
        <p:sp>
          <p:nvSpPr>
            <p:cNvPr id="16" name="object 16"/>
            <p:cNvSpPr/>
            <p:nvPr/>
          </p:nvSpPr>
          <p:spPr>
            <a:xfrm>
              <a:off x="1715262" y="1756409"/>
              <a:ext cx="1763395" cy="553720"/>
            </a:xfrm>
            <a:custGeom>
              <a:avLst/>
              <a:gdLst/>
              <a:ahLst/>
              <a:cxnLst/>
              <a:rect l="l" t="t" r="r" b="b"/>
              <a:pathLst>
                <a:path w="1763395" h="553719">
                  <a:moveTo>
                    <a:pt x="1763267" y="0"/>
                  </a:moveTo>
                  <a:lnTo>
                    <a:pt x="0" y="0"/>
                  </a:lnTo>
                  <a:lnTo>
                    <a:pt x="0" y="553212"/>
                  </a:lnTo>
                  <a:lnTo>
                    <a:pt x="1763267" y="553212"/>
                  </a:lnTo>
                  <a:lnTo>
                    <a:pt x="1763267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715262" y="1756409"/>
              <a:ext cx="1763395" cy="553720"/>
            </a:xfrm>
            <a:custGeom>
              <a:avLst/>
              <a:gdLst/>
              <a:ahLst/>
              <a:cxnLst/>
              <a:rect l="l" t="t" r="r" b="b"/>
              <a:pathLst>
                <a:path w="1763395" h="553719">
                  <a:moveTo>
                    <a:pt x="0" y="553212"/>
                  </a:moveTo>
                  <a:lnTo>
                    <a:pt x="1763267" y="553212"/>
                  </a:lnTo>
                  <a:lnTo>
                    <a:pt x="1763267" y="0"/>
                  </a:lnTo>
                  <a:lnTo>
                    <a:pt x="0" y="0"/>
                  </a:lnTo>
                  <a:lnTo>
                    <a:pt x="0" y="553212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989582" y="1794510"/>
            <a:ext cx="1212850" cy="43497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 indent="301625">
              <a:lnSpc>
                <a:spcPts val="1540"/>
              </a:lnSpc>
              <a:spcBef>
                <a:spcPts val="270"/>
              </a:spcBef>
            </a:pP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SYSTEM REQUIREMENTS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56323" y="2730944"/>
            <a:ext cx="2458267" cy="348677"/>
            <a:chOff x="56324" y="2730944"/>
            <a:chExt cx="2124710" cy="402590"/>
          </a:xfrm>
        </p:grpSpPr>
        <p:sp>
          <p:nvSpPr>
            <p:cNvPr id="20" name="object 20"/>
            <p:cNvSpPr/>
            <p:nvPr/>
          </p:nvSpPr>
          <p:spPr>
            <a:xfrm>
              <a:off x="69341" y="2743962"/>
              <a:ext cx="2098675" cy="376555"/>
            </a:xfrm>
            <a:custGeom>
              <a:avLst/>
              <a:gdLst/>
              <a:ahLst/>
              <a:cxnLst/>
              <a:rect l="l" t="t" r="r" b="b"/>
              <a:pathLst>
                <a:path w="2098675" h="376555">
                  <a:moveTo>
                    <a:pt x="2098548" y="0"/>
                  </a:moveTo>
                  <a:lnTo>
                    <a:pt x="0" y="0"/>
                  </a:lnTo>
                  <a:lnTo>
                    <a:pt x="0" y="376427"/>
                  </a:lnTo>
                  <a:lnTo>
                    <a:pt x="2098548" y="376427"/>
                  </a:lnTo>
                  <a:lnTo>
                    <a:pt x="2098548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1" name="object 21"/>
            <p:cNvSpPr/>
            <p:nvPr/>
          </p:nvSpPr>
          <p:spPr>
            <a:xfrm>
              <a:off x="69341" y="2743962"/>
              <a:ext cx="2098675" cy="376555"/>
            </a:xfrm>
            <a:custGeom>
              <a:avLst/>
              <a:gdLst/>
              <a:ahLst/>
              <a:cxnLst/>
              <a:rect l="l" t="t" r="r" b="b"/>
              <a:pathLst>
                <a:path w="2098675" h="376555">
                  <a:moveTo>
                    <a:pt x="0" y="376427"/>
                  </a:moveTo>
                  <a:lnTo>
                    <a:pt x="2098548" y="376427"/>
                  </a:lnTo>
                  <a:lnTo>
                    <a:pt x="2098548" y="0"/>
                  </a:lnTo>
                  <a:lnTo>
                    <a:pt x="0" y="0"/>
                  </a:lnTo>
                  <a:lnTo>
                    <a:pt x="0" y="376427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232054" y="2791460"/>
            <a:ext cx="204946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1400" b="1" spc="-10" dirty="0">
                <a:solidFill>
                  <a:srgbClr val="FFFFFF"/>
                </a:solidFill>
                <a:latin typeface="Calibri"/>
                <a:cs typeface="Calibri"/>
              </a:rPr>
              <a:t>Hardware 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Requirements</a:t>
            </a:r>
            <a:endParaRPr sz="1400" dirty="0">
              <a:latin typeface="Calibri"/>
              <a:cs typeface="Calibri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431228" y="3380168"/>
            <a:ext cx="2200910" cy="347980"/>
            <a:chOff x="431228" y="3380168"/>
            <a:chExt cx="2200910" cy="347980"/>
          </a:xfrm>
        </p:grpSpPr>
        <p:sp>
          <p:nvSpPr>
            <p:cNvPr id="24" name="object 24"/>
            <p:cNvSpPr/>
            <p:nvPr/>
          </p:nvSpPr>
          <p:spPr>
            <a:xfrm>
              <a:off x="444246" y="3393185"/>
              <a:ext cx="2174875" cy="321945"/>
            </a:xfrm>
            <a:custGeom>
              <a:avLst/>
              <a:gdLst/>
              <a:ahLst/>
              <a:cxnLst/>
              <a:rect l="l" t="t" r="r" b="b"/>
              <a:pathLst>
                <a:path w="2174875" h="321945">
                  <a:moveTo>
                    <a:pt x="2174748" y="0"/>
                  </a:moveTo>
                  <a:lnTo>
                    <a:pt x="0" y="0"/>
                  </a:lnTo>
                  <a:lnTo>
                    <a:pt x="0" y="321563"/>
                  </a:lnTo>
                  <a:lnTo>
                    <a:pt x="2174748" y="321563"/>
                  </a:lnTo>
                  <a:lnTo>
                    <a:pt x="2174748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44246" y="3393185"/>
              <a:ext cx="2174875" cy="321945"/>
            </a:xfrm>
            <a:custGeom>
              <a:avLst/>
              <a:gdLst/>
              <a:ahLst/>
              <a:cxnLst/>
              <a:rect l="l" t="t" r="r" b="b"/>
              <a:pathLst>
                <a:path w="2174875" h="321945">
                  <a:moveTo>
                    <a:pt x="0" y="321563"/>
                  </a:moveTo>
                  <a:lnTo>
                    <a:pt x="2174748" y="321563"/>
                  </a:lnTo>
                  <a:lnTo>
                    <a:pt x="2174748" y="0"/>
                  </a:lnTo>
                  <a:lnTo>
                    <a:pt x="0" y="0"/>
                  </a:lnTo>
                  <a:lnTo>
                    <a:pt x="0" y="321563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925169" y="3412997"/>
            <a:ext cx="121158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CCTV</a:t>
            </a:r>
            <a:r>
              <a:rPr sz="14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Times New Roman"/>
                <a:cs typeface="Times New Roman"/>
              </a:rPr>
              <a:t>Cameras: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446468" y="4015676"/>
            <a:ext cx="2199640" cy="588645"/>
            <a:chOff x="446468" y="4015676"/>
            <a:chExt cx="2199640" cy="588645"/>
          </a:xfrm>
        </p:grpSpPr>
        <p:sp>
          <p:nvSpPr>
            <p:cNvPr id="28" name="object 28"/>
            <p:cNvSpPr/>
            <p:nvPr/>
          </p:nvSpPr>
          <p:spPr>
            <a:xfrm>
              <a:off x="459485" y="4028694"/>
              <a:ext cx="2173605" cy="562610"/>
            </a:xfrm>
            <a:custGeom>
              <a:avLst/>
              <a:gdLst/>
              <a:ahLst/>
              <a:cxnLst/>
              <a:rect l="l" t="t" r="r" b="b"/>
              <a:pathLst>
                <a:path w="2173605" h="562610">
                  <a:moveTo>
                    <a:pt x="2173224" y="0"/>
                  </a:moveTo>
                  <a:lnTo>
                    <a:pt x="0" y="0"/>
                  </a:lnTo>
                  <a:lnTo>
                    <a:pt x="0" y="562355"/>
                  </a:lnTo>
                  <a:lnTo>
                    <a:pt x="2173224" y="562355"/>
                  </a:lnTo>
                  <a:lnTo>
                    <a:pt x="2173224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59485" y="4028694"/>
              <a:ext cx="2173605" cy="562610"/>
            </a:xfrm>
            <a:custGeom>
              <a:avLst/>
              <a:gdLst/>
              <a:ahLst/>
              <a:cxnLst/>
              <a:rect l="l" t="t" r="r" b="b"/>
              <a:pathLst>
                <a:path w="2173605" h="562610">
                  <a:moveTo>
                    <a:pt x="0" y="562355"/>
                  </a:moveTo>
                  <a:lnTo>
                    <a:pt x="2173224" y="562355"/>
                  </a:lnTo>
                  <a:lnTo>
                    <a:pt x="2173224" y="0"/>
                  </a:lnTo>
                  <a:lnTo>
                    <a:pt x="0" y="0"/>
                  </a:lnTo>
                  <a:lnTo>
                    <a:pt x="0" y="562355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681634" y="4081398"/>
            <a:ext cx="1724025" cy="42227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584200" marR="5080" indent="-571500">
              <a:lnSpc>
                <a:spcPts val="1440"/>
              </a:lnSpc>
              <a:spcBef>
                <a:spcPts val="350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Central</a:t>
            </a:r>
            <a:r>
              <a:rPr sz="14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Processing</a:t>
            </a:r>
            <a:r>
              <a:rPr sz="1400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Times New Roman"/>
                <a:cs typeface="Times New Roman"/>
              </a:rPr>
              <a:t>Unit </a:t>
            </a:r>
            <a:r>
              <a:rPr sz="1400" spc="-10" dirty="0">
                <a:solidFill>
                  <a:srgbClr val="FFFFFF"/>
                </a:solidFill>
                <a:latin typeface="Times New Roman"/>
                <a:cs typeface="Times New Roman"/>
              </a:rPr>
              <a:t>(CPU):.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460184" y="4797488"/>
            <a:ext cx="2199640" cy="356870"/>
            <a:chOff x="460184" y="4797488"/>
            <a:chExt cx="2199640" cy="356870"/>
          </a:xfrm>
        </p:grpSpPr>
        <p:sp>
          <p:nvSpPr>
            <p:cNvPr id="32" name="object 32"/>
            <p:cNvSpPr/>
            <p:nvPr/>
          </p:nvSpPr>
          <p:spPr>
            <a:xfrm>
              <a:off x="473202" y="4810506"/>
              <a:ext cx="2173605" cy="330835"/>
            </a:xfrm>
            <a:custGeom>
              <a:avLst/>
              <a:gdLst/>
              <a:ahLst/>
              <a:cxnLst/>
              <a:rect l="l" t="t" r="r" b="b"/>
              <a:pathLst>
                <a:path w="2173605" h="330835">
                  <a:moveTo>
                    <a:pt x="2173224" y="0"/>
                  </a:moveTo>
                  <a:lnTo>
                    <a:pt x="0" y="0"/>
                  </a:lnTo>
                  <a:lnTo>
                    <a:pt x="0" y="330708"/>
                  </a:lnTo>
                  <a:lnTo>
                    <a:pt x="2173224" y="330708"/>
                  </a:lnTo>
                  <a:lnTo>
                    <a:pt x="2173224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73202" y="4810506"/>
              <a:ext cx="2173605" cy="330835"/>
            </a:xfrm>
            <a:custGeom>
              <a:avLst/>
              <a:gdLst/>
              <a:ahLst/>
              <a:cxnLst/>
              <a:rect l="l" t="t" r="r" b="b"/>
              <a:pathLst>
                <a:path w="2173605" h="330835">
                  <a:moveTo>
                    <a:pt x="0" y="330708"/>
                  </a:moveTo>
                  <a:lnTo>
                    <a:pt x="2173224" y="330708"/>
                  </a:lnTo>
                  <a:lnTo>
                    <a:pt x="2173224" y="0"/>
                  </a:lnTo>
                  <a:lnTo>
                    <a:pt x="0" y="0"/>
                  </a:lnTo>
                  <a:lnTo>
                    <a:pt x="0" y="330708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1247343" y="4839715"/>
            <a:ext cx="62166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FFFFFF"/>
                </a:solidFill>
                <a:latin typeface="Times New Roman"/>
                <a:cs typeface="Times New Roman"/>
              </a:rPr>
              <a:t>Storage: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470852" y="5340032"/>
            <a:ext cx="2200910" cy="427355"/>
            <a:chOff x="470852" y="5340032"/>
            <a:chExt cx="2200910" cy="427355"/>
          </a:xfrm>
        </p:grpSpPr>
        <p:sp>
          <p:nvSpPr>
            <p:cNvPr id="36" name="object 36"/>
            <p:cNvSpPr/>
            <p:nvPr/>
          </p:nvSpPr>
          <p:spPr>
            <a:xfrm>
              <a:off x="483870" y="5353050"/>
              <a:ext cx="2174875" cy="401320"/>
            </a:xfrm>
            <a:custGeom>
              <a:avLst/>
              <a:gdLst/>
              <a:ahLst/>
              <a:cxnLst/>
              <a:rect l="l" t="t" r="r" b="b"/>
              <a:pathLst>
                <a:path w="2174875" h="401320">
                  <a:moveTo>
                    <a:pt x="2174748" y="0"/>
                  </a:moveTo>
                  <a:lnTo>
                    <a:pt x="0" y="0"/>
                  </a:lnTo>
                  <a:lnTo>
                    <a:pt x="0" y="400812"/>
                  </a:lnTo>
                  <a:lnTo>
                    <a:pt x="2174748" y="400812"/>
                  </a:lnTo>
                  <a:lnTo>
                    <a:pt x="2174748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83870" y="5353050"/>
              <a:ext cx="2174875" cy="401320"/>
            </a:xfrm>
            <a:custGeom>
              <a:avLst/>
              <a:gdLst/>
              <a:ahLst/>
              <a:cxnLst/>
              <a:rect l="l" t="t" r="r" b="b"/>
              <a:pathLst>
                <a:path w="2174875" h="401320">
                  <a:moveTo>
                    <a:pt x="0" y="400812"/>
                  </a:moveTo>
                  <a:lnTo>
                    <a:pt x="2174748" y="400812"/>
                  </a:lnTo>
                  <a:lnTo>
                    <a:pt x="2174748" y="0"/>
                  </a:lnTo>
                  <a:lnTo>
                    <a:pt x="0" y="0"/>
                  </a:lnTo>
                  <a:lnTo>
                    <a:pt x="0" y="400812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1031849" y="5413349"/>
            <a:ext cx="10775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Power</a:t>
            </a:r>
            <a:r>
              <a:rPr sz="14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Times New Roman"/>
                <a:cs typeface="Times New Roman"/>
              </a:rPr>
              <a:t>Supply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: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3150044" y="2715704"/>
            <a:ext cx="2261870" cy="363220"/>
            <a:chOff x="3150044" y="2715704"/>
            <a:chExt cx="2261870" cy="363220"/>
          </a:xfrm>
        </p:grpSpPr>
        <p:sp>
          <p:nvSpPr>
            <p:cNvPr id="40" name="object 40"/>
            <p:cNvSpPr/>
            <p:nvPr/>
          </p:nvSpPr>
          <p:spPr>
            <a:xfrm>
              <a:off x="3163062" y="2728722"/>
              <a:ext cx="2235835" cy="337185"/>
            </a:xfrm>
            <a:custGeom>
              <a:avLst/>
              <a:gdLst/>
              <a:ahLst/>
              <a:cxnLst/>
              <a:rect l="l" t="t" r="r" b="b"/>
              <a:pathLst>
                <a:path w="2235835" h="337185">
                  <a:moveTo>
                    <a:pt x="2235708" y="0"/>
                  </a:moveTo>
                  <a:lnTo>
                    <a:pt x="0" y="0"/>
                  </a:lnTo>
                  <a:lnTo>
                    <a:pt x="0" y="336803"/>
                  </a:lnTo>
                  <a:lnTo>
                    <a:pt x="2235708" y="336803"/>
                  </a:lnTo>
                  <a:lnTo>
                    <a:pt x="2235708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163062" y="2728722"/>
              <a:ext cx="2235835" cy="337185"/>
            </a:xfrm>
            <a:custGeom>
              <a:avLst/>
              <a:gdLst/>
              <a:ahLst/>
              <a:cxnLst/>
              <a:rect l="l" t="t" r="r" b="b"/>
              <a:pathLst>
                <a:path w="2235835" h="337185">
                  <a:moveTo>
                    <a:pt x="0" y="336803"/>
                  </a:moveTo>
                  <a:lnTo>
                    <a:pt x="2235708" y="336803"/>
                  </a:lnTo>
                  <a:lnTo>
                    <a:pt x="2235708" y="0"/>
                  </a:lnTo>
                  <a:lnTo>
                    <a:pt x="0" y="0"/>
                  </a:lnTo>
                  <a:lnTo>
                    <a:pt x="0" y="336803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3366008" y="2756154"/>
            <a:ext cx="1829435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1400" b="1" spc="-10">
                <a:solidFill>
                  <a:srgbClr val="FFFFFF"/>
                </a:solidFill>
                <a:latin typeface="Calibri"/>
                <a:cs typeface="Calibri"/>
              </a:rPr>
              <a:t>Software</a:t>
            </a:r>
            <a:r>
              <a:rPr sz="1400" b="1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Requirements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3652964" y="3395408"/>
            <a:ext cx="3046730" cy="356870"/>
            <a:chOff x="3652964" y="3395408"/>
            <a:chExt cx="3046730" cy="356870"/>
          </a:xfrm>
        </p:grpSpPr>
        <p:sp>
          <p:nvSpPr>
            <p:cNvPr id="44" name="object 44"/>
            <p:cNvSpPr/>
            <p:nvPr/>
          </p:nvSpPr>
          <p:spPr>
            <a:xfrm>
              <a:off x="3665982" y="3408426"/>
              <a:ext cx="3020695" cy="330835"/>
            </a:xfrm>
            <a:custGeom>
              <a:avLst/>
              <a:gdLst/>
              <a:ahLst/>
              <a:cxnLst/>
              <a:rect l="l" t="t" r="r" b="b"/>
              <a:pathLst>
                <a:path w="3020695" h="330835">
                  <a:moveTo>
                    <a:pt x="3020567" y="0"/>
                  </a:moveTo>
                  <a:lnTo>
                    <a:pt x="0" y="0"/>
                  </a:lnTo>
                  <a:lnTo>
                    <a:pt x="0" y="330707"/>
                  </a:lnTo>
                  <a:lnTo>
                    <a:pt x="3020567" y="330707"/>
                  </a:lnTo>
                  <a:lnTo>
                    <a:pt x="3020567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665982" y="3408426"/>
              <a:ext cx="3020695" cy="330835"/>
            </a:xfrm>
            <a:custGeom>
              <a:avLst/>
              <a:gdLst/>
              <a:ahLst/>
              <a:cxnLst/>
              <a:rect l="l" t="t" r="r" b="b"/>
              <a:pathLst>
                <a:path w="3020695" h="330835">
                  <a:moveTo>
                    <a:pt x="0" y="330707"/>
                  </a:moveTo>
                  <a:lnTo>
                    <a:pt x="3020567" y="330707"/>
                  </a:lnTo>
                  <a:lnTo>
                    <a:pt x="3020567" y="0"/>
                  </a:lnTo>
                  <a:lnTo>
                    <a:pt x="0" y="0"/>
                  </a:lnTo>
                  <a:lnTo>
                    <a:pt x="0" y="330707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3881373" y="3432809"/>
            <a:ext cx="258635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10" dirty="0">
                <a:solidFill>
                  <a:srgbClr val="FFFFFF"/>
                </a:solidFill>
                <a:latin typeface="Times New Roman"/>
                <a:cs typeface="Times New Roman"/>
              </a:rPr>
              <a:t>Video</a:t>
            </a:r>
            <a:r>
              <a:rPr sz="1400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Management</a:t>
            </a:r>
            <a:r>
              <a:rPr sz="14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System</a:t>
            </a:r>
            <a:r>
              <a:rPr sz="14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Times New Roman"/>
                <a:cs typeface="Times New Roman"/>
              </a:rPr>
              <a:t>(VMS):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3680396" y="3959288"/>
            <a:ext cx="2660015" cy="390525"/>
            <a:chOff x="3680396" y="3959288"/>
            <a:chExt cx="2660015" cy="390525"/>
          </a:xfrm>
        </p:grpSpPr>
        <p:sp>
          <p:nvSpPr>
            <p:cNvPr id="48" name="object 48"/>
            <p:cNvSpPr/>
            <p:nvPr/>
          </p:nvSpPr>
          <p:spPr>
            <a:xfrm>
              <a:off x="3693414" y="3972306"/>
              <a:ext cx="2633980" cy="364490"/>
            </a:xfrm>
            <a:custGeom>
              <a:avLst/>
              <a:gdLst/>
              <a:ahLst/>
              <a:cxnLst/>
              <a:rect l="l" t="t" r="r" b="b"/>
              <a:pathLst>
                <a:path w="2633979" h="364489">
                  <a:moveTo>
                    <a:pt x="2633472" y="0"/>
                  </a:moveTo>
                  <a:lnTo>
                    <a:pt x="0" y="0"/>
                  </a:lnTo>
                  <a:lnTo>
                    <a:pt x="0" y="364236"/>
                  </a:lnTo>
                  <a:lnTo>
                    <a:pt x="2633472" y="364236"/>
                  </a:lnTo>
                  <a:lnTo>
                    <a:pt x="2633472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3693414" y="3972306"/>
              <a:ext cx="2633980" cy="364490"/>
            </a:xfrm>
            <a:custGeom>
              <a:avLst/>
              <a:gdLst/>
              <a:ahLst/>
              <a:cxnLst/>
              <a:rect l="l" t="t" r="r" b="b"/>
              <a:pathLst>
                <a:path w="2633979" h="364489">
                  <a:moveTo>
                    <a:pt x="0" y="364236"/>
                  </a:moveTo>
                  <a:lnTo>
                    <a:pt x="2633472" y="364236"/>
                  </a:lnTo>
                  <a:lnTo>
                    <a:pt x="2633472" y="0"/>
                  </a:lnTo>
                  <a:lnTo>
                    <a:pt x="0" y="0"/>
                  </a:lnTo>
                  <a:lnTo>
                    <a:pt x="0" y="364236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4325492" y="4013961"/>
            <a:ext cx="136779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FFFFFF"/>
                </a:solidFill>
                <a:latin typeface="Times New Roman"/>
                <a:cs typeface="Times New Roman"/>
              </a:rPr>
              <a:t>AI/ML</a:t>
            </a:r>
            <a:r>
              <a:rPr sz="1400" spc="-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Times New Roman"/>
                <a:cs typeface="Times New Roman"/>
              </a:rPr>
              <a:t>Algorithms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3723068" y="4541456"/>
            <a:ext cx="2574290" cy="372110"/>
            <a:chOff x="3723068" y="4541456"/>
            <a:chExt cx="2574290" cy="372110"/>
          </a:xfrm>
        </p:grpSpPr>
        <p:sp>
          <p:nvSpPr>
            <p:cNvPr id="52" name="object 52"/>
            <p:cNvSpPr/>
            <p:nvPr/>
          </p:nvSpPr>
          <p:spPr>
            <a:xfrm>
              <a:off x="3736085" y="4554474"/>
              <a:ext cx="2548255" cy="346075"/>
            </a:xfrm>
            <a:custGeom>
              <a:avLst/>
              <a:gdLst/>
              <a:ahLst/>
              <a:cxnLst/>
              <a:rect l="l" t="t" r="r" b="b"/>
              <a:pathLst>
                <a:path w="2548254" h="346075">
                  <a:moveTo>
                    <a:pt x="2548128" y="0"/>
                  </a:moveTo>
                  <a:lnTo>
                    <a:pt x="0" y="0"/>
                  </a:lnTo>
                  <a:lnTo>
                    <a:pt x="0" y="345948"/>
                  </a:lnTo>
                  <a:lnTo>
                    <a:pt x="2548128" y="345948"/>
                  </a:lnTo>
                  <a:lnTo>
                    <a:pt x="2548128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736085" y="4554474"/>
              <a:ext cx="2548255" cy="346075"/>
            </a:xfrm>
            <a:custGeom>
              <a:avLst/>
              <a:gdLst/>
              <a:ahLst/>
              <a:cxnLst/>
              <a:rect l="l" t="t" r="r" b="b"/>
              <a:pathLst>
                <a:path w="2548254" h="346075">
                  <a:moveTo>
                    <a:pt x="0" y="345948"/>
                  </a:moveTo>
                  <a:lnTo>
                    <a:pt x="2548128" y="345948"/>
                  </a:lnTo>
                  <a:lnTo>
                    <a:pt x="2548128" y="0"/>
                  </a:lnTo>
                  <a:lnTo>
                    <a:pt x="0" y="0"/>
                  </a:lnTo>
                  <a:lnTo>
                    <a:pt x="0" y="345948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4246245" y="4586732"/>
            <a:ext cx="152400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Analytics</a:t>
            </a:r>
            <a:r>
              <a:rPr sz="1400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Times New Roman"/>
                <a:cs typeface="Times New Roman"/>
              </a:rPr>
              <a:t>Dashboard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3752024" y="5080952"/>
            <a:ext cx="1464945" cy="347980"/>
            <a:chOff x="3752024" y="5080952"/>
            <a:chExt cx="1464945" cy="347980"/>
          </a:xfrm>
        </p:grpSpPr>
        <p:sp>
          <p:nvSpPr>
            <p:cNvPr id="56" name="object 56"/>
            <p:cNvSpPr/>
            <p:nvPr/>
          </p:nvSpPr>
          <p:spPr>
            <a:xfrm>
              <a:off x="3765041" y="5093970"/>
              <a:ext cx="1438910" cy="321945"/>
            </a:xfrm>
            <a:custGeom>
              <a:avLst/>
              <a:gdLst/>
              <a:ahLst/>
              <a:cxnLst/>
              <a:rect l="l" t="t" r="r" b="b"/>
              <a:pathLst>
                <a:path w="1438910" h="321945">
                  <a:moveTo>
                    <a:pt x="1438656" y="0"/>
                  </a:moveTo>
                  <a:lnTo>
                    <a:pt x="0" y="0"/>
                  </a:lnTo>
                  <a:lnTo>
                    <a:pt x="0" y="321563"/>
                  </a:lnTo>
                  <a:lnTo>
                    <a:pt x="1438656" y="321563"/>
                  </a:lnTo>
                  <a:lnTo>
                    <a:pt x="1438656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3765041" y="5093970"/>
              <a:ext cx="1438910" cy="321945"/>
            </a:xfrm>
            <a:custGeom>
              <a:avLst/>
              <a:gdLst/>
              <a:ahLst/>
              <a:cxnLst/>
              <a:rect l="l" t="t" r="r" b="b"/>
              <a:pathLst>
                <a:path w="1438910" h="321945">
                  <a:moveTo>
                    <a:pt x="0" y="321563"/>
                  </a:moveTo>
                  <a:lnTo>
                    <a:pt x="1438656" y="321563"/>
                  </a:lnTo>
                  <a:lnTo>
                    <a:pt x="1438656" y="0"/>
                  </a:lnTo>
                  <a:lnTo>
                    <a:pt x="0" y="0"/>
                  </a:lnTo>
                  <a:lnTo>
                    <a:pt x="0" y="321563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58"/>
          <p:cNvSpPr txBox="1"/>
          <p:nvPr/>
        </p:nvSpPr>
        <p:spPr>
          <a:xfrm>
            <a:off x="4117085" y="5114035"/>
            <a:ext cx="731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Cloud</a:t>
            </a:r>
            <a:r>
              <a:rPr sz="1400" spc="-1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Times New Roman"/>
                <a:cs typeface="Times New Roman"/>
              </a:rPr>
              <a:t>AI: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59" name="object 59"/>
          <p:cNvGrpSpPr/>
          <p:nvPr/>
        </p:nvGrpSpPr>
        <p:grpSpPr>
          <a:xfrm>
            <a:off x="6696392" y="1714436"/>
            <a:ext cx="1553210" cy="681355"/>
            <a:chOff x="6696392" y="1714436"/>
            <a:chExt cx="1553210" cy="681355"/>
          </a:xfrm>
        </p:grpSpPr>
        <p:sp>
          <p:nvSpPr>
            <p:cNvPr id="60" name="object 60"/>
            <p:cNvSpPr/>
            <p:nvPr/>
          </p:nvSpPr>
          <p:spPr>
            <a:xfrm>
              <a:off x="6709410" y="1727453"/>
              <a:ext cx="1527175" cy="655320"/>
            </a:xfrm>
            <a:custGeom>
              <a:avLst/>
              <a:gdLst/>
              <a:ahLst/>
              <a:cxnLst/>
              <a:rect l="l" t="t" r="r" b="b"/>
              <a:pathLst>
                <a:path w="1527175" h="655319">
                  <a:moveTo>
                    <a:pt x="1527048" y="0"/>
                  </a:moveTo>
                  <a:lnTo>
                    <a:pt x="0" y="0"/>
                  </a:lnTo>
                  <a:lnTo>
                    <a:pt x="0" y="655320"/>
                  </a:lnTo>
                  <a:lnTo>
                    <a:pt x="1527048" y="655320"/>
                  </a:lnTo>
                  <a:lnTo>
                    <a:pt x="1527048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6709410" y="1727453"/>
              <a:ext cx="1527175" cy="655320"/>
            </a:xfrm>
            <a:custGeom>
              <a:avLst/>
              <a:gdLst/>
              <a:ahLst/>
              <a:cxnLst/>
              <a:rect l="l" t="t" r="r" b="b"/>
              <a:pathLst>
                <a:path w="1527175" h="655319">
                  <a:moveTo>
                    <a:pt x="0" y="655320"/>
                  </a:moveTo>
                  <a:lnTo>
                    <a:pt x="1527048" y="655320"/>
                  </a:lnTo>
                  <a:lnTo>
                    <a:pt x="1527048" y="0"/>
                  </a:lnTo>
                  <a:lnTo>
                    <a:pt x="0" y="0"/>
                  </a:lnTo>
                  <a:lnTo>
                    <a:pt x="0" y="655320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2" name="object 62"/>
          <p:cNvSpPr txBox="1"/>
          <p:nvPr/>
        </p:nvSpPr>
        <p:spPr>
          <a:xfrm>
            <a:off x="6805421" y="1913636"/>
            <a:ext cx="133794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User</a:t>
            </a:r>
            <a:r>
              <a:rPr sz="14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requirement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6915848" y="3546284"/>
            <a:ext cx="2199640" cy="465455"/>
            <a:chOff x="6915848" y="3546284"/>
            <a:chExt cx="2199640" cy="465455"/>
          </a:xfrm>
        </p:grpSpPr>
        <p:sp>
          <p:nvSpPr>
            <p:cNvPr id="64" name="object 64"/>
            <p:cNvSpPr/>
            <p:nvPr/>
          </p:nvSpPr>
          <p:spPr>
            <a:xfrm>
              <a:off x="6928865" y="3559301"/>
              <a:ext cx="2173605" cy="439420"/>
            </a:xfrm>
            <a:custGeom>
              <a:avLst/>
              <a:gdLst/>
              <a:ahLst/>
              <a:cxnLst/>
              <a:rect l="l" t="t" r="r" b="b"/>
              <a:pathLst>
                <a:path w="2173604" h="439420">
                  <a:moveTo>
                    <a:pt x="2173224" y="0"/>
                  </a:moveTo>
                  <a:lnTo>
                    <a:pt x="0" y="0"/>
                  </a:lnTo>
                  <a:lnTo>
                    <a:pt x="0" y="438912"/>
                  </a:lnTo>
                  <a:lnTo>
                    <a:pt x="2173224" y="438912"/>
                  </a:lnTo>
                  <a:lnTo>
                    <a:pt x="2173224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6928865" y="3559301"/>
              <a:ext cx="2173605" cy="439420"/>
            </a:xfrm>
            <a:custGeom>
              <a:avLst/>
              <a:gdLst/>
              <a:ahLst/>
              <a:cxnLst/>
              <a:rect l="l" t="t" r="r" b="b"/>
              <a:pathLst>
                <a:path w="2173604" h="439420">
                  <a:moveTo>
                    <a:pt x="0" y="438912"/>
                  </a:moveTo>
                  <a:lnTo>
                    <a:pt x="2173224" y="438912"/>
                  </a:lnTo>
                  <a:lnTo>
                    <a:pt x="2173224" y="0"/>
                  </a:lnTo>
                  <a:lnTo>
                    <a:pt x="0" y="0"/>
                  </a:lnTo>
                  <a:lnTo>
                    <a:pt x="0" y="438912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6" name="object 66"/>
          <p:cNvSpPr txBox="1"/>
          <p:nvPr/>
        </p:nvSpPr>
        <p:spPr>
          <a:xfrm>
            <a:off x="7004431" y="3637915"/>
            <a:ext cx="202247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Student</a:t>
            </a:r>
            <a:r>
              <a:rPr sz="1400" b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/</a:t>
            </a:r>
            <a:r>
              <a:rPr sz="14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Employee</a:t>
            </a:r>
            <a:r>
              <a:rPr sz="14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details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67" name="object 67"/>
          <p:cNvGrpSpPr/>
          <p:nvPr/>
        </p:nvGrpSpPr>
        <p:grpSpPr>
          <a:xfrm>
            <a:off x="7019543" y="2610611"/>
            <a:ext cx="1967864" cy="596265"/>
            <a:chOff x="7019543" y="2610611"/>
            <a:chExt cx="1967864" cy="596265"/>
          </a:xfrm>
        </p:grpSpPr>
        <p:sp>
          <p:nvSpPr>
            <p:cNvPr id="68" name="object 68"/>
            <p:cNvSpPr/>
            <p:nvPr/>
          </p:nvSpPr>
          <p:spPr>
            <a:xfrm>
              <a:off x="7032497" y="2623565"/>
              <a:ext cx="1941830" cy="570230"/>
            </a:xfrm>
            <a:custGeom>
              <a:avLst/>
              <a:gdLst/>
              <a:ahLst/>
              <a:cxnLst/>
              <a:rect l="l" t="t" r="r" b="b"/>
              <a:pathLst>
                <a:path w="1941829" h="570230">
                  <a:moveTo>
                    <a:pt x="1941576" y="0"/>
                  </a:moveTo>
                  <a:lnTo>
                    <a:pt x="0" y="0"/>
                  </a:lnTo>
                  <a:lnTo>
                    <a:pt x="0" y="569976"/>
                  </a:lnTo>
                  <a:lnTo>
                    <a:pt x="1941576" y="569976"/>
                  </a:lnTo>
                  <a:lnTo>
                    <a:pt x="1941576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7032497" y="2623565"/>
              <a:ext cx="1941830" cy="570230"/>
            </a:xfrm>
            <a:custGeom>
              <a:avLst/>
              <a:gdLst/>
              <a:ahLst/>
              <a:cxnLst/>
              <a:rect l="l" t="t" r="r" b="b"/>
              <a:pathLst>
                <a:path w="1941829" h="570230">
                  <a:moveTo>
                    <a:pt x="0" y="569976"/>
                  </a:moveTo>
                  <a:lnTo>
                    <a:pt x="1941576" y="569976"/>
                  </a:lnTo>
                  <a:lnTo>
                    <a:pt x="1941576" y="0"/>
                  </a:lnTo>
                  <a:lnTo>
                    <a:pt x="0" y="0"/>
                  </a:lnTo>
                  <a:lnTo>
                    <a:pt x="0" y="569976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0" name="object 70"/>
          <p:cNvSpPr txBox="1"/>
          <p:nvPr/>
        </p:nvSpPr>
        <p:spPr>
          <a:xfrm>
            <a:off x="7180580" y="2767330"/>
            <a:ext cx="164655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Facial</a:t>
            </a:r>
            <a:r>
              <a:rPr sz="14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recognized</a:t>
            </a:r>
            <a:r>
              <a:rPr sz="1400" b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20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1" name="object 7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73025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pc="-50" dirty="0"/>
              <a:t>7</a:t>
            </a:fld>
            <a:endParaRPr spc="-50" dirty="0"/>
          </a:p>
        </p:txBody>
      </p:sp>
      <p:sp>
        <p:nvSpPr>
          <p:cNvPr id="72" name="object 72"/>
          <p:cNvSpPr txBox="1"/>
          <p:nvPr/>
        </p:nvSpPr>
        <p:spPr>
          <a:xfrm>
            <a:off x="2612517" y="6616288"/>
            <a:ext cx="2929255" cy="18669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100" b="1" spc="-120" dirty="0">
                <a:solidFill>
                  <a:srgbClr val="FFFFFF"/>
                </a:solidFill>
                <a:latin typeface="Arial"/>
                <a:cs typeface="Arial"/>
              </a:rPr>
              <a:t>Department</a:t>
            </a:r>
            <a:r>
              <a:rPr sz="11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spc="-2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100" b="1" spc="20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spc="-130" dirty="0">
                <a:solidFill>
                  <a:srgbClr val="FFFFFF"/>
                </a:solidFill>
                <a:latin typeface="Arial"/>
                <a:cs typeface="Arial"/>
              </a:rPr>
              <a:t>AIML</a:t>
            </a:r>
            <a:r>
              <a:rPr sz="11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spc="-110" dirty="0">
                <a:solidFill>
                  <a:srgbClr val="FFFFFF"/>
                </a:solidFill>
                <a:latin typeface="Arial"/>
                <a:cs typeface="Arial"/>
              </a:rPr>
              <a:t>Engineering,</a:t>
            </a:r>
            <a:r>
              <a:rPr sz="11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spc="-130" dirty="0">
                <a:solidFill>
                  <a:srgbClr val="FFFFFF"/>
                </a:solidFill>
                <a:latin typeface="Arial"/>
                <a:cs typeface="Arial"/>
              </a:rPr>
              <a:t>LoGMIEER,</a:t>
            </a:r>
            <a:r>
              <a:rPr sz="11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spc="-75" dirty="0">
                <a:solidFill>
                  <a:srgbClr val="FFFFFF"/>
                </a:solidFill>
                <a:latin typeface="Arial"/>
                <a:cs typeface="Arial"/>
              </a:rPr>
              <a:t>Nashik</a:t>
            </a:r>
            <a:endParaRPr sz="1100">
              <a:latin typeface="Arial"/>
              <a:cs typeface="Arial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7484109" y="6616288"/>
            <a:ext cx="763270" cy="18669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100" b="1" spc="-120" dirty="0">
                <a:solidFill>
                  <a:srgbClr val="FFFFFF"/>
                </a:solidFill>
                <a:latin typeface="Arial"/>
                <a:cs typeface="Arial"/>
              </a:rPr>
              <a:t>Group_Id</a:t>
            </a:r>
            <a:r>
              <a:rPr sz="11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spc="-70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11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spc="-60" dirty="0">
                <a:solidFill>
                  <a:srgbClr val="FFFFFF"/>
                </a:solidFill>
                <a:latin typeface="Arial"/>
                <a:cs typeface="Arial"/>
              </a:rPr>
              <a:t>01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1714" cy="89150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1947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5.</a:t>
            </a:r>
            <a:r>
              <a:rPr sz="3600" spc="-15" dirty="0"/>
              <a:t> </a:t>
            </a:r>
            <a:r>
              <a:rPr sz="3600" spc="-10" dirty="0"/>
              <a:t>Flowchart</a:t>
            </a:r>
            <a:endParaRPr sz="360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73025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pc="-50" dirty="0"/>
              <a:t>8</a:t>
            </a:fld>
            <a:endParaRPr spc="-50" dirty="0"/>
          </a:p>
        </p:txBody>
      </p:sp>
      <p:sp>
        <p:nvSpPr>
          <p:cNvPr id="12" name="object 12"/>
          <p:cNvSpPr txBox="1"/>
          <p:nvPr/>
        </p:nvSpPr>
        <p:spPr>
          <a:xfrm>
            <a:off x="2612517" y="6616288"/>
            <a:ext cx="2929255" cy="18669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100" b="1" spc="-120" dirty="0">
                <a:solidFill>
                  <a:srgbClr val="FFFFFF"/>
                </a:solidFill>
                <a:latin typeface="Arial"/>
                <a:cs typeface="Arial"/>
              </a:rPr>
              <a:t>Department</a:t>
            </a:r>
            <a:r>
              <a:rPr sz="11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spc="-2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100" b="1" spc="20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spc="-130" dirty="0">
                <a:solidFill>
                  <a:srgbClr val="FFFFFF"/>
                </a:solidFill>
                <a:latin typeface="Arial"/>
                <a:cs typeface="Arial"/>
              </a:rPr>
              <a:t>AIML</a:t>
            </a:r>
            <a:r>
              <a:rPr sz="11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spc="-110" dirty="0">
                <a:solidFill>
                  <a:srgbClr val="FFFFFF"/>
                </a:solidFill>
                <a:latin typeface="Arial"/>
                <a:cs typeface="Arial"/>
              </a:rPr>
              <a:t>Engineering,</a:t>
            </a:r>
            <a:r>
              <a:rPr sz="11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spc="-130" dirty="0">
                <a:solidFill>
                  <a:srgbClr val="FFFFFF"/>
                </a:solidFill>
                <a:latin typeface="Arial"/>
                <a:cs typeface="Arial"/>
              </a:rPr>
              <a:t>LoGMIEER,</a:t>
            </a:r>
            <a:r>
              <a:rPr sz="11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spc="-75" dirty="0">
                <a:solidFill>
                  <a:srgbClr val="FFFFFF"/>
                </a:solidFill>
                <a:latin typeface="Arial"/>
                <a:cs typeface="Arial"/>
              </a:rPr>
              <a:t>Nashik</a:t>
            </a:r>
            <a:endParaRPr sz="11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484109" y="6616288"/>
            <a:ext cx="763270" cy="18669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100" b="1" spc="-120" dirty="0">
                <a:solidFill>
                  <a:srgbClr val="FFFFFF"/>
                </a:solidFill>
                <a:latin typeface="Arial"/>
                <a:cs typeface="Arial"/>
              </a:rPr>
              <a:t>Group_Id</a:t>
            </a:r>
            <a:r>
              <a:rPr sz="11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spc="-70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11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spc="-60" dirty="0">
                <a:solidFill>
                  <a:srgbClr val="FFFFFF"/>
                </a:solidFill>
                <a:latin typeface="Arial"/>
                <a:cs typeface="Arial"/>
              </a:rPr>
              <a:t>01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00A2AA1-332C-365F-95BE-08F3F65DAB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158043"/>
            <a:ext cx="7772400" cy="531424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8640" y="6477380"/>
            <a:ext cx="826769" cy="153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16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April</a:t>
            </a: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 2025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39" y="843533"/>
            <a:ext cx="4046854" cy="44469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0" marR="609600">
              <a:lnSpc>
                <a:spcPct val="100000"/>
              </a:lnSpc>
              <a:spcBef>
                <a:spcPts val="105"/>
              </a:spcBef>
            </a:pPr>
            <a:r>
              <a:rPr sz="4400" spc="-10" dirty="0">
                <a:latin typeface="Calibri"/>
                <a:cs typeface="Calibri"/>
              </a:rPr>
              <a:t>Functional </a:t>
            </a:r>
            <a:r>
              <a:rPr sz="4400" spc="-25" dirty="0">
                <a:latin typeface="Calibri"/>
                <a:cs typeface="Calibri"/>
              </a:rPr>
              <a:t>Requirements</a:t>
            </a:r>
            <a:endParaRPr sz="44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354965" algn="l"/>
              </a:tabLst>
            </a:pPr>
            <a:r>
              <a:rPr sz="2800" dirty="0">
                <a:latin typeface="Calibri"/>
                <a:cs typeface="Calibri"/>
              </a:rPr>
              <a:t>User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Management</a:t>
            </a:r>
            <a:endParaRPr sz="28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354965" algn="l"/>
              </a:tabLst>
            </a:pPr>
            <a:r>
              <a:rPr sz="2800" spc="-20" dirty="0">
                <a:latin typeface="Calibri"/>
                <a:cs typeface="Calibri"/>
              </a:rPr>
              <a:t>Attendance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Management</a:t>
            </a:r>
            <a:endParaRPr sz="28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354965" algn="l"/>
              </a:tabLst>
            </a:pPr>
            <a:r>
              <a:rPr sz="2800" dirty="0">
                <a:latin typeface="Calibri"/>
                <a:cs typeface="Calibri"/>
              </a:rPr>
              <a:t>Alerts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&amp;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Notification</a:t>
            </a:r>
            <a:endParaRPr sz="28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670"/>
              </a:spcBef>
              <a:buFont typeface="Arial MT"/>
              <a:buChar char="•"/>
              <a:tabLst>
                <a:tab pos="354965" algn="l"/>
                <a:tab pos="2084070" algn="l"/>
              </a:tabLst>
            </a:pPr>
            <a:r>
              <a:rPr sz="2800" spc="-10" dirty="0">
                <a:latin typeface="Calibri"/>
                <a:cs typeface="Calibri"/>
              </a:rPr>
              <a:t>Dashboard</a:t>
            </a:r>
            <a:r>
              <a:rPr sz="2800" dirty="0">
                <a:latin typeface="Calibri"/>
                <a:cs typeface="Calibri"/>
              </a:rPr>
              <a:t>	&amp;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Reports</a:t>
            </a:r>
            <a:endParaRPr sz="28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670"/>
              </a:spcBef>
              <a:buFont typeface="Arial MT"/>
              <a:buChar char="•"/>
              <a:tabLst>
                <a:tab pos="354965" algn="l"/>
              </a:tabLst>
            </a:pPr>
            <a:r>
              <a:rPr sz="2800" dirty="0">
                <a:latin typeface="Calibri"/>
                <a:cs typeface="Calibri"/>
              </a:rPr>
              <a:t>Database</a:t>
            </a:r>
            <a:r>
              <a:rPr sz="2800" spc="-1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Management</a:t>
            </a:r>
            <a:endParaRPr sz="28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354965" algn="l"/>
              </a:tabLst>
            </a:pPr>
            <a:r>
              <a:rPr sz="2800" dirty="0">
                <a:latin typeface="Calibri"/>
                <a:cs typeface="Calibri"/>
              </a:rPr>
              <a:t>Security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&amp;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Logging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27702" y="843533"/>
            <a:ext cx="3534410" cy="1367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 marR="3048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latin typeface="Calibri"/>
                <a:cs typeface="Calibri"/>
              </a:rPr>
              <a:t>Non</a:t>
            </a:r>
            <a:r>
              <a:rPr sz="4400" spc="-15" dirty="0">
                <a:latin typeface="Calibri"/>
                <a:cs typeface="Calibri"/>
              </a:rPr>
              <a:t> Functio</a:t>
            </a:r>
            <a:r>
              <a:rPr sz="4400" spc="5" dirty="0">
                <a:latin typeface="Calibri"/>
                <a:cs typeface="Calibri"/>
              </a:rPr>
              <a:t>n</a:t>
            </a:r>
            <a:r>
              <a:rPr sz="4400" spc="-55" dirty="0">
                <a:latin typeface="Calibri"/>
                <a:cs typeface="Calibri"/>
              </a:rPr>
              <a:t>a</a:t>
            </a:r>
            <a:r>
              <a:rPr sz="6000" spc="-1470" baseline="19444" dirty="0">
                <a:latin typeface="Calibri"/>
                <a:cs typeface="Calibri"/>
              </a:rPr>
              <a:t>.</a:t>
            </a:r>
            <a:r>
              <a:rPr sz="4400" spc="-5" dirty="0">
                <a:latin typeface="Calibri"/>
                <a:cs typeface="Calibri"/>
              </a:rPr>
              <a:t>l</a:t>
            </a:r>
            <a:r>
              <a:rPr sz="4400" spc="-105" dirty="0">
                <a:latin typeface="Calibri"/>
                <a:cs typeface="Calibri"/>
              </a:rPr>
              <a:t> </a:t>
            </a:r>
            <a:r>
              <a:rPr sz="4400" spc="-10" dirty="0">
                <a:latin typeface="Calibri"/>
                <a:cs typeface="Calibri"/>
              </a:rPr>
              <a:t>Requirements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89475" y="2192931"/>
            <a:ext cx="4406900" cy="258572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4965" algn="l"/>
                <a:tab pos="2376805" algn="l"/>
              </a:tabLst>
            </a:pPr>
            <a:r>
              <a:rPr sz="2800" spc="-10" dirty="0">
                <a:latin typeface="Calibri"/>
                <a:cs typeface="Calibri"/>
              </a:rPr>
              <a:t>Performance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Requirements</a:t>
            </a:r>
            <a:endParaRPr sz="28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670"/>
              </a:spcBef>
              <a:buFont typeface="Arial MT"/>
              <a:buChar char="•"/>
              <a:tabLst>
                <a:tab pos="354965" algn="l"/>
                <a:tab pos="1925955" algn="l"/>
              </a:tabLst>
            </a:pPr>
            <a:r>
              <a:rPr sz="2800" spc="-10" dirty="0">
                <a:latin typeface="Calibri"/>
                <a:cs typeface="Calibri"/>
              </a:rPr>
              <a:t>Reliability</a:t>
            </a:r>
            <a:r>
              <a:rPr sz="2800" dirty="0">
                <a:latin typeface="Calibri"/>
                <a:cs typeface="Calibri"/>
              </a:rPr>
              <a:t>	&amp;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Availabilty</a:t>
            </a:r>
            <a:endParaRPr sz="28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354965" algn="l"/>
              </a:tabLst>
            </a:pPr>
            <a:r>
              <a:rPr sz="2800" spc="-10" dirty="0">
                <a:latin typeface="Calibri"/>
                <a:cs typeface="Calibri"/>
              </a:rPr>
              <a:t>Scalability</a:t>
            </a:r>
            <a:endParaRPr sz="28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670"/>
              </a:spcBef>
              <a:buFont typeface="Arial MT"/>
              <a:buChar char="•"/>
              <a:tabLst>
                <a:tab pos="354965" algn="l"/>
              </a:tabLst>
            </a:pPr>
            <a:r>
              <a:rPr sz="2800" spc="-10" dirty="0">
                <a:latin typeface="Calibri"/>
                <a:cs typeface="Calibri"/>
              </a:rPr>
              <a:t>Maintainability</a:t>
            </a:r>
            <a:endParaRPr sz="28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354965" algn="l"/>
              </a:tabLst>
            </a:pPr>
            <a:r>
              <a:rPr sz="2800" spc="-10" dirty="0">
                <a:latin typeface="Calibri"/>
                <a:cs typeface="Calibri"/>
              </a:rPr>
              <a:t>Upgradability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1714" cy="1015746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5488" rIns="0" bIns="0" rtlCol="0">
            <a:spAutoFit/>
          </a:bodyPr>
          <a:lstStyle/>
          <a:p>
            <a:pPr marL="192405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6.</a:t>
            </a:r>
            <a:r>
              <a:rPr sz="3600" spc="-85" dirty="0"/>
              <a:t> </a:t>
            </a:r>
            <a:r>
              <a:rPr sz="3600" dirty="0"/>
              <a:t>Project</a:t>
            </a:r>
            <a:r>
              <a:rPr sz="3600" spc="-95" dirty="0"/>
              <a:t> </a:t>
            </a:r>
            <a:r>
              <a:rPr sz="3600" spc="-20" dirty="0"/>
              <a:t>Requirement</a:t>
            </a:r>
            <a:r>
              <a:rPr sz="3600" spc="-80" dirty="0"/>
              <a:t> </a:t>
            </a:r>
            <a:r>
              <a:rPr sz="3600" spc="-10" dirty="0"/>
              <a:t>specification</a:t>
            </a:r>
            <a:endParaRPr sz="360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72312" cy="84734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6545353"/>
            <a:ext cx="9141714" cy="31038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2612517" y="6616288"/>
            <a:ext cx="2898775" cy="18669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100" b="1" spc="-120" dirty="0">
                <a:solidFill>
                  <a:srgbClr val="FFFFFF"/>
                </a:solidFill>
                <a:latin typeface="Arial"/>
                <a:cs typeface="Arial"/>
              </a:rPr>
              <a:t>Department</a:t>
            </a:r>
            <a:r>
              <a:rPr sz="11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spc="-1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1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spc="-130" dirty="0">
                <a:solidFill>
                  <a:srgbClr val="FFFFFF"/>
                </a:solidFill>
                <a:latin typeface="Arial"/>
                <a:cs typeface="Arial"/>
              </a:rPr>
              <a:t>AIML</a:t>
            </a:r>
            <a:r>
              <a:rPr sz="11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spc="-110" dirty="0">
                <a:solidFill>
                  <a:srgbClr val="FFFFFF"/>
                </a:solidFill>
                <a:latin typeface="Arial"/>
                <a:cs typeface="Arial"/>
              </a:rPr>
              <a:t>Engineering,</a:t>
            </a:r>
            <a:r>
              <a:rPr sz="11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spc="-130" dirty="0">
                <a:solidFill>
                  <a:srgbClr val="FFFFFF"/>
                </a:solidFill>
                <a:latin typeface="Arial"/>
                <a:cs typeface="Arial"/>
              </a:rPr>
              <a:t>LoGMIEER,</a:t>
            </a:r>
            <a:r>
              <a:rPr sz="11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spc="-75" dirty="0">
                <a:solidFill>
                  <a:srgbClr val="FFFFFF"/>
                </a:solidFill>
                <a:latin typeface="Arial"/>
                <a:cs typeface="Arial"/>
              </a:rPr>
              <a:t>Nashik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452106" y="6616288"/>
            <a:ext cx="795020" cy="18669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100" b="1" spc="-120" dirty="0">
                <a:solidFill>
                  <a:srgbClr val="FFFFFF"/>
                </a:solidFill>
                <a:latin typeface="Arial"/>
                <a:cs typeface="Arial"/>
              </a:rPr>
              <a:t>Group_Id</a:t>
            </a:r>
            <a:r>
              <a:rPr sz="11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1100" b="1" spc="1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spc="-60" dirty="0">
                <a:solidFill>
                  <a:srgbClr val="FFFFFF"/>
                </a:solidFill>
                <a:latin typeface="Arial"/>
                <a:cs typeface="Arial"/>
              </a:rPr>
              <a:t>01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Words>977</Words>
  <Application>Microsoft Office PowerPoint</Application>
  <PresentationFormat>On-screen Show (4:3)</PresentationFormat>
  <Paragraphs>197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Arial MT</vt:lpstr>
      <vt:lpstr>Calibri</vt:lpstr>
      <vt:lpstr>Times New Roman</vt:lpstr>
      <vt:lpstr>Office Theme</vt:lpstr>
      <vt:lpstr>Department of AIML Engineering</vt:lpstr>
      <vt:lpstr>Presentation Outline</vt:lpstr>
      <vt:lpstr>Title</vt:lpstr>
      <vt:lpstr>1. Objectives</vt:lpstr>
      <vt:lpstr>2. Literature Survey</vt:lpstr>
      <vt:lpstr>3. Problem Statement</vt:lpstr>
      <vt:lpstr>4. Software &amp; Hardware Requirement</vt:lpstr>
      <vt:lpstr>5. Flowchart</vt:lpstr>
      <vt:lpstr>6. Project Requirement specification</vt:lpstr>
      <vt:lpstr>7. Proposed System Architecture</vt:lpstr>
      <vt:lpstr>7. High level design of the project (DFD Diagrams).</vt:lpstr>
      <vt:lpstr>PowerPoint Presentation</vt:lpstr>
      <vt:lpstr>8.Algorithms And Techniques</vt:lpstr>
      <vt:lpstr>9. TEST CASES</vt:lpstr>
      <vt:lpstr>10. Proposed GUI</vt:lpstr>
      <vt:lpstr>Dashboard</vt:lpstr>
      <vt:lpstr>12. Sample Results</vt:lpstr>
      <vt:lpstr>Data Sets</vt:lpstr>
      <vt:lpstr>16.Analysis and Conclusions with 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Demo PPT for UG and PG students</dc:title>
  <dc:subject>Presentation Template</dc:subject>
  <dc:creator>Dept of CSE</dc:creator>
  <cp:lastModifiedBy>vishal jadhav</cp:lastModifiedBy>
  <cp:revision>3</cp:revision>
  <dcterms:created xsi:type="dcterms:W3CDTF">2025-04-17T07:54:27Z</dcterms:created>
  <dcterms:modified xsi:type="dcterms:W3CDTF">2025-06-09T02:31:18Z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2025-04-17T00:00:00Z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2025-04-17T00:00:00Z</vt:filetime>
  </property>
  <property fmtid="{D5CDD505-2E9C-101B-9397-08002B2CF9AE}" pid="5" name="Producer">
    <vt:lpwstr>Microsoft® PowerPoint® 2016</vt:lpwstr>
  </property>
</Properties>
</file>