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7" r:id="rId2"/>
    <p:sldId id="289" r:id="rId3"/>
    <p:sldId id="295" r:id="rId4"/>
    <p:sldId id="293" r:id="rId5"/>
    <p:sldId id="290" r:id="rId6"/>
    <p:sldId id="291" r:id="rId7"/>
    <p:sldId id="292" r:id="rId8"/>
    <p:sldId id="294" r:id="rId9"/>
    <p:sldId id="296" r:id="rId10"/>
    <p:sldId id="288" r:id="rId11"/>
    <p:sldId id="273" r:id="rId12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286984" algn="l" rtl="0" fontAlgn="base">
      <a:spcBef>
        <a:spcPct val="0"/>
      </a:spcBef>
      <a:spcAft>
        <a:spcPct val="0"/>
      </a:spcAft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573969" algn="l" rtl="0" fontAlgn="base">
      <a:spcBef>
        <a:spcPct val="0"/>
      </a:spcBef>
      <a:spcAft>
        <a:spcPct val="0"/>
      </a:spcAft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860953" algn="l" rtl="0" fontAlgn="base">
      <a:spcBef>
        <a:spcPct val="0"/>
      </a:spcBef>
      <a:spcAft>
        <a:spcPct val="0"/>
      </a:spcAft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147938" algn="l" rtl="0" fontAlgn="base">
      <a:spcBef>
        <a:spcPct val="0"/>
      </a:spcBef>
      <a:spcAft>
        <a:spcPct val="0"/>
      </a:spcAft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1434922" algn="l" defTabSz="573969" rtl="0" eaLnBrk="1" latinLnBrk="0" hangingPunct="1"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1721907" algn="l" defTabSz="573969" rtl="0" eaLnBrk="1" latinLnBrk="0" hangingPunct="1"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2008891" algn="l" defTabSz="573969" rtl="0" eaLnBrk="1" latinLnBrk="0" hangingPunct="1"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2295876" algn="l" defTabSz="573969" rtl="0" eaLnBrk="1" latinLnBrk="0" hangingPunct="1">
      <a:defRPr sz="900" u="sng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9"/>
    <a:srgbClr val="B9EDFF"/>
    <a:srgbClr val="FFDDDD"/>
    <a:srgbClr val="FFFF8F"/>
    <a:srgbClr val="F3F3FB"/>
    <a:srgbClr val="FFAFAF"/>
    <a:srgbClr val="CC0099"/>
    <a:srgbClr val="C8FF32"/>
    <a:srgbClr val="CC3399"/>
    <a:srgbClr val="0032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5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814" y="-102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981450" y="7620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u="none"/>
            </a:lvl1pPr>
          </a:lstStyle>
          <a:p>
            <a:fld id="{6FE7CEC6-B354-4BA6-A3B6-4ABBFC6B9B4C}" type="datetimeFigureOut">
              <a:rPr lang="es-ES"/>
              <a:pPr/>
              <a:t>23/07/2013</a:t>
            </a:fld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981450" y="95821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u="none"/>
            </a:lvl1pPr>
          </a:lstStyle>
          <a:p>
            <a:fld id="{F493941C-411A-41A2-AC95-3CC2C6969E96}" type="slidenum">
              <a:rPr lang="es-ES"/>
              <a:pPr/>
              <a:t>‹Nº›</a:t>
            </a:fld>
            <a:endParaRPr lang="es-ES"/>
          </a:p>
        </p:txBody>
      </p:sp>
      <p:pic>
        <p:nvPicPr>
          <p:cNvPr id="5125" name="Picture 5" descr="logotiposencillo2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117850" cy="5794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145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u="none"/>
            </a:lvl1pPr>
          </a:lstStyle>
          <a:p>
            <a:fld id="{3974027C-21FD-46D1-BC99-3F81E9D8CE81}" type="datetimeFigureOut">
              <a:rPr lang="es-ES"/>
              <a:pPr/>
              <a:t>23/07/2013</a:t>
            </a:fld>
            <a:endParaRPr lang="es-E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127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s-E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145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u="none"/>
            </a:lvl1pPr>
          </a:lstStyle>
          <a:p>
            <a:fld id="{E18FF4CF-BA01-48A2-9D79-EC06D132F15E}" type="slidenum">
              <a:rPr lang="es-ES"/>
              <a:pPr/>
              <a:t>‹Nº›</a:t>
            </a:fld>
            <a:endParaRPr lang="es-ES"/>
          </a:p>
        </p:txBody>
      </p:sp>
      <p:pic>
        <p:nvPicPr>
          <p:cNvPr id="18440" name="Picture 8" descr="logotiposencillo2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117850" cy="5794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defTabSz="286984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286984" algn="l" defTabSz="286984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573969" algn="l" defTabSz="286984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860953" algn="l" defTabSz="286984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147938" algn="l" defTabSz="286984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1434922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57396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354" y="1598136"/>
            <a:ext cx="7773293" cy="11025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824" y="2914985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86984" indent="0" algn="ctr">
              <a:buNone/>
              <a:defRPr/>
            </a:lvl2pPr>
            <a:lvl3pPr marL="573969" indent="0" algn="ctr">
              <a:buNone/>
              <a:defRPr/>
            </a:lvl3pPr>
            <a:lvl4pPr marL="860953" indent="0" algn="ctr">
              <a:buNone/>
              <a:defRPr/>
            </a:lvl4pPr>
            <a:lvl5pPr marL="1147938" indent="0" algn="ctr">
              <a:buNone/>
              <a:defRPr/>
            </a:lvl5pPr>
            <a:lvl6pPr marL="1434922" indent="0" algn="ctr">
              <a:buNone/>
              <a:defRPr/>
            </a:lvl6pPr>
            <a:lvl7pPr marL="1721907" indent="0" algn="ctr">
              <a:buNone/>
              <a:defRPr/>
            </a:lvl7pPr>
            <a:lvl8pPr marL="2008891" indent="0" algn="ctr">
              <a:buNone/>
              <a:defRPr/>
            </a:lvl8pPr>
            <a:lvl9pPr marL="2295876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647" y="573454"/>
            <a:ext cx="8217545" cy="857250"/>
          </a:xfrm>
        </p:spPr>
        <p:txBody>
          <a:bodyPr/>
          <a:lstStyle>
            <a:lvl1pPr>
              <a:defRPr sz="2500" cap="small" baseline="0">
                <a:solidFill>
                  <a:srgbClr val="0070C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647" y="1653388"/>
            <a:ext cx="8228707" cy="2862244"/>
          </a:xfrm>
        </p:spPr>
        <p:txBody>
          <a:bodyPr/>
          <a:lstStyle>
            <a:lvl1pPr algn="l">
              <a:buFont typeface="Wingdings" pitchFamily="2" charset="2"/>
              <a:buChar char="q"/>
              <a:defRPr>
                <a:solidFill>
                  <a:schemeClr val="tx1"/>
                </a:solidFill>
              </a:defRPr>
            </a:lvl1pPr>
            <a:lvl2pPr marL="394604" indent="-135520" algn="l"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2pPr>
            <a:lvl3pPr algn="l"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3pPr>
            <a:lvl4pPr algn="l"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647" y="573454"/>
            <a:ext cx="821754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749" tIns="36875" rIns="73749" bIns="368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>
                <a:sym typeface="Calibri" pitchFamily="34" charset="0"/>
              </a:rPr>
              <a:t>Haga clic para cambiar el estilo de título	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647" y="1653388"/>
            <a:ext cx="8228707" cy="286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749" tIns="36875" rIns="73749" bIns="36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>
                <a:sym typeface="Calibri" pitchFamily="34" charset="0"/>
              </a:rPr>
              <a:t>Haga clic para modificar el estilo de texto del patrón</a:t>
            </a:r>
          </a:p>
          <a:p>
            <a:pPr lvl="1"/>
            <a:r>
              <a:rPr lang="es-ES" dirty="0" smtClean="0">
                <a:sym typeface="Calibri" pitchFamily="34" charset="0"/>
              </a:rPr>
              <a:t>Segundo nivel</a:t>
            </a:r>
          </a:p>
          <a:p>
            <a:pPr lvl="2"/>
            <a:r>
              <a:rPr lang="es-ES" dirty="0" smtClean="0">
                <a:sym typeface="Calibri" pitchFamily="34" charset="0"/>
              </a:rPr>
              <a:t>Tercer nivel</a:t>
            </a:r>
          </a:p>
          <a:p>
            <a:pPr lvl="3"/>
            <a:r>
              <a:rPr lang="es-ES" dirty="0" smtClean="0">
                <a:sym typeface="Calibri" pitchFamily="34" charset="0"/>
              </a:rPr>
              <a:t>Cuarto nivel</a:t>
            </a:r>
          </a:p>
          <a:p>
            <a:pPr lvl="4"/>
            <a:r>
              <a:rPr lang="es-ES" dirty="0" smtClean="0">
                <a:sym typeface="Calibri" pitchFamily="34" charset="0"/>
              </a:rPr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hf hdr="0" ftr="0" dt="0"/>
  <p:txStyles>
    <p:titleStyle>
      <a:lvl1pPr algn="ctr" defTabSz="518166" rtl="0" eaLnBrk="1" fontAlgn="base" hangingPunct="1">
        <a:spcBef>
          <a:spcPct val="0"/>
        </a:spcBef>
        <a:spcAft>
          <a:spcPct val="0"/>
        </a:spcAft>
        <a:defRPr sz="2500" b="1" cap="small" baseline="0">
          <a:solidFill>
            <a:srgbClr val="0070C0"/>
          </a:solidFill>
          <a:latin typeface="Arial" pitchFamily="34" charset="0"/>
          <a:ea typeface="+mj-ea"/>
          <a:cs typeface="+mj-cs"/>
          <a:sym typeface="Calibri" pitchFamily="34" charset="0"/>
        </a:defRPr>
      </a:lvl1pPr>
      <a:lvl2pPr algn="ctr" defTabSz="518166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Calibri" pitchFamily="34" charset="0"/>
        </a:defRPr>
      </a:lvl2pPr>
      <a:lvl3pPr algn="ctr" defTabSz="518166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Calibri" pitchFamily="34" charset="0"/>
        </a:defRPr>
      </a:lvl3pPr>
      <a:lvl4pPr algn="ctr" defTabSz="518166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Calibri" pitchFamily="34" charset="0"/>
        </a:defRPr>
      </a:lvl4pPr>
      <a:lvl5pPr algn="ctr" defTabSz="518166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ヒラギノ角ゴ ProN W3" charset="0"/>
          <a:cs typeface="ヒラギノ角ゴ ProN W3" charset="0"/>
          <a:sym typeface="Calibri" pitchFamily="34" charset="0"/>
        </a:defRPr>
      </a:lvl5pPr>
      <a:lvl6pPr marL="286984" algn="ctr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573969" algn="ctr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860953" algn="ctr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147938" algn="ctr" rtl="0" eaLnBrk="1" fontAlgn="base" hangingPunct="1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194313" indent="-194313" algn="l" defTabSz="518166" rtl="0" eaLnBrk="1" fontAlgn="base" hangingPunct="1">
        <a:spcBef>
          <a:spcPts val="628"/>
        </a:spcBef>
        <a:spcAft>
          <a:spcPct val="0"/>
        </a:spcAft>
        <a:buFont typeface="Wingdings" pitchFamily="2" charset="2"/>
        <a:buChar char="q"/>
        <a:defRPr sz="2500" b="0">
          <a:solidFill>
            <a:schemeClr val="tx1"/>
          </a:solidFill>
          <a:latin typeface="Arial" pitchFamily="34" charset="0"/>
          <a:ea typeface="+mn-ea"/>
          <a:cs typeface="+mn-cs"/>
          <a:sym typeface="Calibri" pitchFamily="34" charset="0"/>
        </a:defRPr>
      </a:lvl1pPr>
      <a:lvl2pPr marL="454392" indent="-195309" algn="l" defTabSz="518166" rtl="0" eaLnBrk="1" fontAlgn="base" hangingPunct="1">
        <a:spcBef>
          <a:spcPts val="565"/>
        </a:spcBef>
        <a:spcAft>
          <a:spcPct val="0"/>
        </a:spcAft>
        <a:buFont typeface="Courier New" pitchFamily="49" charset="0"/>
        <a:buChar char="o"/>
        <a:defRPr sz="2200" b="0">
          <a:solidFill>
            <a:schemeClr val="tx1"/>
          </a:solidFill>
          <a:latin typeface="Arial" pitchFamily="34" charset="0"/>
          <a:ea typeface="+mn-ea"/>
          <a:cs typeface="+mn-cs"/>
          <a:sym typeface="Calibri" pitchFamily="34" charset="0"/>
        </a:defRPr>
      </a:lvl2pPr>
      <a:lvl3pPr marL="683581" indent="-165415" algn="l" defTabSz="518166" rtl="0" eaLnBrk="1" fontAlgn="base" hangingPunct="1">
        <a:spcBef>
          <a:spcPts val="518"/>
        </a:spcBef>
        <a:spcAft>
          <a:spcPct val="0"/>
        </a:spcAft>
        <a:buFont typeface="Wingdings" pitchFamily="2" charset="2"/>
        <a:buChar char="§"/>
        <a:defRPr sz="1900" b="0">
          <a:solidFill>
            <a:schemeClr val="tx1"/>
          </a:solidFill>
          <a:latin typeface="Arial" pitchFamily="34" charset="0"/>
          <a:ea typeface="+mn-ea"/>
          <a:cs typeface="+mn-cs"/>
          <a:sym typeface="Calibri" pitchFamily="34" charset="0"/>
        </a:defRPr>
      </a:lvl3pPr>
      <a:lvl4pPr marL="956615" indent="-179365" algn="l" defTabSz="518166" rtl="0" eaLnBrk="1" fontAlgn="base" hangingPunct="1">
        <a:spcBef>
          <a:spcPts val="392"/>
        </a:spcBef>
        <a:spcAft>
          <a:spcPct val="0"/>
        </a:spcAft>
        <a:buFont typeface="Arial" pitchFamily="34" charset="0"/>
        <a:buChar char="•"/>
        <a:defRPr sz="1600" b="0">
          <a:solidFill>
            <a:schemeClr val="tx1"/>
          </a:solidFill>
          <a:latin typeface="Arial" pitchFamily="34" charset="0"/>
          <a:ea typeface="+mn-ea"/>
          <a:cs typeface="+mn-cs"/>
          <a:sym typeface="Calibri" pitchFamily="34" charset="0"/>
        </a:defRPr>
      </a:lvl4pPr>
      <a:lvl5pPr marL="1425954" indent="-388625" algn="l" defTabSz="518166" rtl="0" eaLnBrk="1" fontAlgn="base" hangingPunct="1">
        <a:spcBef>
          <a:spcPts val="392"/>
        </a:spcBef>
        <a:spcAft>
          <a:spcPct val="0"/>
        </a:spcAft>
        <a:defRPr sz="1600" b="0">
          <a:solidFill>
            <a:schemeClr val="tx1"/>
          </a:solidFill>
          <a:latin typeface="Arial" pitchFamily="34" charset="0"/>
          <a:ea typeface="+mn-ea"/>
          <a:cs typeface="+mn-cs"/>
          <a:sym typeface="Calibri" pitchFamily="34" charset="0"/>
        </a:defRPr>
      </a:lvl5pPr>
      <a:lvl6pPr marL="1865399" algn="ctr" rtl="0" eaLnBrk="1" fontAlgn="base" hangingPunct="1">
        <a:spcBef>
          <a:spcPts val="439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152383" algn="ctr" rtl="0" eaLnBrk="1" fontAlgn="base" hangingPunct="1">
        <a:spcBef>
          <a:spcPts val="439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439368" algn="ctr" rtl="0" eaLnBrk="1" fontAlgn="base" hangingPunct="1">
        <a:spcBef>
          <a:spcPts val="439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26352" algn="ctr" rtl="0" eaLnBrk="1" fontAlgn="base" hangingPunct="1">
        <a:spcBef>
          <a:spcPts val="439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s-ES"/>
      </a:defPPr>
      <a:lvl1pPr marL="0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6984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3969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0953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7938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4922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1907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8891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5876" algn="l" defTabSz="57396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oper.library.uiuc.edu/archiv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fsf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357304"/>
            <a:ext cx="8228707" cy="2862244"/>
          </a:xfrm>
        </p:spPr>
        <p:txBody>
          <a:bodyPr/>
          <a:lstStyle/>
          <a:p>
            <a:pPr lvl="1" algn="ctr">
              <a:buNone/>
            </a:pPr>
            <a:r>
              <a:rPr lang="es-ES" sz="4000" dirty="0" smtClean="0">
                <a:latin typeface="Myriad Pro" pitchFamily="34" charset="0"/>
              </a:rPr>
              <a:t>Análisis Estadístico con R</a:t>
            </a:r>
          </a:p>
          <a:p>
            <a:pPr lvl="1" algn="ctr">
              <a:buNone/>
            </a:pPr>
            <a:r>
              <a:rPr lang="es-ES" sz="2800" dirty="0" smtClean="0">
                <a:latin typeface="Myriad Pro" pitchFamily="34" charset="0"/>
              </a:rPr>
              <a:t>Uso de programas estadísticos en la investigación</a:t>
            </a:r>
          </a:p>
          <a:p>
            <a:pPr lvl="1" algn="ctr">
              <a:buNone/>
            </a:pPr>
            <a:endParaRPr lang="es-ES" sz="2800" dirty="0" smtClean="0">
              <a:latin typeface="Myriad Pro" pitchFamily="34" charset="0"/>
            </a:endParaRPr>
          </a:p>
          <a:p>
            <a:pPr lvl="1" algn="ctr">
              <a:buNone/>
            </a:pPr>
            <a:r>
              <a:rPr lang="es-ES" sz="2400" dirty="0" smtClean="0">
                <a:latin typeface="Myriad Pro" pitchFamily="34" charset="0"/>
              </a:rPr>
              <a:t>Jorge López Puga</a:t>
            </a:r>
            <a:endParaRPr lang="es-ES" sz="2400" dirty="0">
              <a:latin typeface="Myriad Pro" pitchFamily="34" charset="0"/>
            </a:endParaRPr>
          </a:p>
        </p:txBody>
      </p:sp>
      <p:pic>
        <p:nvPicPr>
          <p:cNvPr id="1026" name="Picture 2" descr="C:\Users\polimedia\Desktop\logo_ucam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929072"/>
            <a:ext cx="3714776" cy="7196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78599" indent="-678599" algn="just">
              <a:buNone/>
            </a:pPr>
            <a:r>
              <a:rPr lang="es-ES" dirty="0" smtClean="0"/>
              <a:t>Bond, M. (2009, Octubre 28). </a:t>
            </a:r>
            <a:r>
              <a:rPr lang="es-ES" dirty="0" err="1" smtClean="0"/>
              <a:t>Decision-making</a:t>
            </a:r>
            <a:r>
              <a:rPr lang="es-ES" dirty="0" smtClean="0"/>
              <a:t>: </a:t>
            </a:r>
            <a:r>
              <a:rPr lang="es-ES" dirty="0" err="1" smtClean="0"/>
              <a:t>risk</a:t>
            </a:r>
            <a:r>
              <a:rPr lang="es-ES" dirty="0" smtClean="0"/>
              <a:t> </a:t>
            </a:r>
            <a:r>
              <a:rPr lang="es-ES" dirty="0" err="1" smtClean="0"/>
              <a:t>school</a:t>
            </a:r>
            <a:r>
              <a:rPr lang="es-ES" dirty="0" smtClean="0"/>
              <a:t>. </a:t>
            </a:r>
            <a:r>
              <a:rPr lang="es-ES" i="1" dirty="0" err="1" smtClean="0"/>
              <a:t>Nature</a:t>
            </a:r>
            <a:r>
              <a:rPr lang="es-ES" i="1" dirty="0" smtClean="0"/>
              <a:t>, 461</a:t>
            </a:r>
            <a:r>
              <a:rPr lang="es-ES" dirty="0" smtClean="0"/>
              <a:t>, 1189-1192. </a:t>
            </a:r>
            <a:r>
              <a:rPr lang="es-ES" dirty="0" err="1" smtClean="0"/>
              <a:t>doi</a:t>
            </a:r>
            <a:r>
              <a:rPr lang="es-ES" smtClean="0"/>
              <a:t>: 10.1038/4611189a</a:t>
            </a:r>
            <a:endParaRPr lang="es-ES" dirty="0" smtClean="0"/>
          </a:p>
          <a:p>
            <a:pPr marL="678599" indent="-678599" algn="just">
              <a:buNone/>
            </a:pPr>
            <a:r>
              <a:rPr lang="es-ES" dirty="0" err="1" smtClean="0"/>
              <a:t>Bryson</a:t>
            </a:r>
            <a:r>
              <a:rPr lang="es-ES" dirty="0" smtClean="0"/>
              <a:t>, B. (2003). </a:t>
            </a:r>
            <a:r>
              <a:rPr lang="es-ES" i="1" dirty="0" smtClean="0"/>
              <a:t>A short </a:t>
            </a:r>
            <a:r>
              <a:rPr lang="es-ES" i="1" dirty="0" err="1" smtClean="0"/>
              <a:t>history</a:t>
            </a:r>
            <a:r>
              <a:rPr lang="es-ES" i="1" dirty="0" smtClean="0"/>
              <a:t> of </a:t>
            </a:r>
            <a:r>
              <a:rPr lang="es-ES" i="1" dirty="0" err="1" smtClean="0"/>
              <a:t>nearly</a:t>
            </a:r>
            <a:r>
              <a:rPr lang="es-ES" i="1" dirty="0" smtClean="0"/>
              <a:t> </a:t>
            </a:r>
            <a:r>
              <a:rPr lang="es-ES" i="1" dirty="0" err="1" smtClean="0"/>
              <a:t>everything</a:t>
            </a:r>
            <a:r>
              <a:rPr lang="es-ES" i="1" dirty="0" smtClean="0"/>
              <a:t>. </a:t>
            </a:r>
            <a:r>
              <a:rPr lang="es-ES" dirty="0" smtClean="0"/>
              <a:t>New York: Broadway </a:t>
            </a:r>
            <a:r>
              <a:rPr lang="es-ES" dirty="0" err="1" smtClean="0"/>
              <a:t>Books</a:t>
            </a:r>
            <a:r>
              <a:rPr lang="es-ES" dirty="0" smtClean="0"/>
              <a:t>.</a:t>
            </a:r>
          </a:p>
          <a:p>
            <a:pPr marL="678599" indent="-678599" algn="just">
              <a:buNone/>
            </a:pPr>
            <a:r>
              <a:rPr lang="es-ES" dirty="0" err="1" smtClean="0"/>
              <a:t>University</a:t>
            </a:r>
            <a:r>
              <a:rPr lang="es-ES" dirty="0" smtClean="0"/>
              <a:t> of Illinois Archives (1952). </a:t>
            </a:r>
            <a:r>
              <a:rPr lang="es-ES" i="1" dirty="0" err="1" smtClean="0"/>
              <a:t>Illiac</a:t>
            </a:r>
            <a:r>
              <a:rPr lang="es-ES" i="1" dirty="0" smtClean="0"/>
              <a:t> I (1) </a:t>
            </a:r>
            <a:r>
              <a:rPr lang="es-ES" dirty="0" smtClean="0">
                <a:hlinkClick r:id="rId2"/>
              </a:rPr>
              <a:t>http://cooper.library.uiuc.edu/archives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" y="1752473"/>
            <a:ext cx="9143999" cy="857250"/>
          </a:xfrm>
        </p:spPr>
        <p:txBody>
          <a:bodyPr/>
          <a:lstStyle/>
          <a:p>
            <a:r>
              <a:rPr lang="es-ES" sz="3400" dirty="0" smtClean="0"/>
              <a:t>¡Muchas gracias por vuestra atención!</a:t>
            </a:r>
            <a:endParaRPr lang="es-ES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 de la presentación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647" y="1964183"/>
            <a:ext cx="8228707" cy="2047727"/>
          </a:xfrm>
        </p:spPr>
        <p:txBody>
          <a:bodyPr/>
          <a:lstStyle/>
          <a:p>
            <a:r>
              <a:rPr lang="es-ES" dirty="0" smtClean="0"/>
              <a:t>El papel de la estadística en nuestros días</a:t>
            </a:r>
          </a:p>
          <a:p>
            <a:r>
              <a:rPr lang="es-ES" dirty="0" smtClean="0"/>
              <a:t>Evolución de los ordenadores</a:t>
            </a:r>
            <a:r>
              <a:rPr lang="es-ES" dirty="0"/>
              <a:t> </a:t>
            </a:r>
            <a:r>
              <a:rPr lang="es-ES" dirty="0" smtClean="0"/>
              <a:t>personales</a:t>
            </a:r>
          </a:p>
          <a:p>
            <a:r>
              <a:rPr lang="es-ES" dirty="0" smtClean="0"/>
              <a:t>Programas de estadística comerciales y libres</a:t>
            </a:r>
          </a:p>
          <a:p>
            <a:r>
              <a:rPr lang="es-ES" dirty="0" smtClean="0"/>
              <a:t>Objetivo de este curso </a:t>
            </a:r>
          </a:p>
          <a:p>
            <a:endParaRPr lang="es-E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papel de la estadística en nuestros días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647" y="1491630"/>
            <a:ext cx="8228707" cy="3222284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Estadística o </a:t>
            </a:r>
            <a:r>
              <a:rPr lang="es-ES" i="1" dirty="0" smtClean="0"/>
              <a:t>ciencia del estado (en su origen)</a:t>
            </a:r>
          </a:p>
          <a:p>
            <a:pPr lvl="1"/>
            <a:r>
              <a:rPr lang="es-ES" i="1" dirty="0" smtClean="0"/>
              <a:t>Recolección – Análisis – Interpretación de datos</a:t>
            </a:r>
            <a:endParaRPr lang="es-ES" dirty="0" smtClean="0"/>
          </a:p>
          <a:p>
            <a:r>
              <a:rPr lang="es-ES" dirty="0" smtClean="0"/>
              <a:t>Su papel hoy en día en</a:t>
            </a:r>
          </a:p>
          <a:p>
            <a:pPr lvl="1"/>
            <a:r>
              <a:rPr lang="es-ES" dirty="0" smtClean="0"/>
              <a:t>Salud</a:t>
            </a:r>
          </a:p>
          <a:p>
            <a:pPr lvl="1"/>
            <a:r>
              <a:rPr lang="es-ES" dirty="0" smtClean="0"/>
              <a:t>Educación</a:t>
            </a:r>
          </a:p>
          <a:p>
            <a:pPr lvl="1"/>
            <a:r>
              <a:rPr lang="es-ES" dirty="0" smtClean="0"/>
              <a:t>Economía, </a:t>
            </a:r>
            <a:r>
              <a:rPr lang="es-ES" dirty="0" err="1" smtClean="0"/>
              <a:t>etc</a:t>
            </a:r>
            <a:r>
              <a:rPr lang="es-ES" dirty="0" smtClean="0"/>
              <a:t>… y, cómo no, en INVESTIGACIÓN</a:t>
            </a:r>
          </a:p>
          <a:p>
            <a:r>
              <a:rPr lang="es-ES" dirty="0" smtClean="0"/>
              <a:t>Utilidad en el entorno global en el que nos encontramos a nivel individual (Bond, 2009)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Evolución de los ordenadores personales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647" y="1927335"/>
            <a:ext cx="8228707" cy="2012567"/>
          </a:xfrm>
        </p:spPr>
        <p:txBody>
          <a:bodyPr/>
          <a:lstStyle/>
          <a:p>
            <a:r>
              <a:rPr lang="es-ES" dirty="0" smtClean="0"/>
              <a:t>Evolución del computador </a:t>
            </a:r>
            <a:r>
              <a:rPr lang="es-ES" dirty="0" smtClean="0">
                <a:sym typeface="Symbol"/>
              </a:rPr>
              <a:t> acceso a estadística</a:t>
            </a:r>
            <a:endParaRPr lang="es-ES" dirty="0" smtClean="0"/>
          </a:p>
          <a:p>
            <a:r>
              <a:rPr lang="es-ES" dirty="0" smtClean="0"/>
              <a:t>De la computadora al ordenador personal</a:t>
            </a:r>
          </a:p>
          <a:p>
            <a:pPr lvl="1"/>
            <a:r>
              <a:rPr lang="es-ES" dirty="0" smtClean="0"/>
              <a:t>Avances en desarrollo de componentes electrónicos</a:t>
            </a:r>
          </a:p>
          <a:p>
            <a:pPr lvl="1"/>
            <a:r>
              <a:rPr lang="es-ES" dirty="0" smtClean="0"/>
              <a:t>Década de 1960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19028" y="4758564"/>
            <a:ext cx="4303603" cy="288789"/>
          </a:xfrm>
          <a:prstGeom prst="rect">
            <a:avLst/>
          </a:prstGeom>
          <a:noFill/>
        </p:spPr>
        <p:txBody>
          <a:bodyPr wrap="square" lIns="57397" tIns="28698" rIns="57397" bIns="28698" rtlCol="0">
            <a:spAutoFit/>
          </a:bodyPr>
          <a:lstStyle/>
          <a:p>
            <a:r>
              <a:rPr lang="es-ES" sz="1500" u="none" dirty="0" smtClean="0"/>
              <a:t>Archivos de la Universidad de Illinois (1952)</a:t>
            </a:r>
            <a:endParaRPr lang="es-ES" sz="1500" u="none" dirty="0"/>
          </a:p>
        </p:txBody>
      </p:sp>
      <p:pic>
        <p:nvPicPr>
          <p:cNvPr id="6" name="5 Imagen" descr="illia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11510"/>
            <a:ext cx="5019820" cy="4104000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19028" y="4758564"/>
            <a:ext cx="4303603" cy="288789"/>
          </a:xfrm>
          <a:prstGeom prst="rect">
            <a:avLst/>
          </a:prstGeom>
          <a:noFill/>
        </p:spPr>
        <p:txBody>
          <a:bodyPr wrap="square" lIns="57397" tIns="28698" rIns="57397" bIns="28698" rtlCol="0">
            <a:spAutoFit/>
          </a:bodyPr>
          <a:lstStyle/>
          <a:p>
            <a:r>
              <a:rPr lang="es-ES" sz="1500" u="none" dirty="0" err="1" smtClean="0"/>
              <a:t>www</a:t>
            </a:r>
            <a:r>
              <a:rPr lang="es-ES" sz="1500" u="none" dirty="0" smtClean="0"/>
              <a:t>. apple.com (2013)</a:t>
            </a:r>
            <a:endParaRPr lang="es-ES" sz="1500" u="none" dirty="0"/>
          </a:p>
        </p:txBody>
      </p:sp>
      <p:pic>
        <p:nvPicPr>
          <p:cNvPr id="6" name="5 Imagen" descr="ip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6118" y="447966"/>
            <a:ext cx="6186242" cy="406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Programas de cálculo estadístico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647" y="1653388"/>
            <a:ext cx="8228707" cy="2854984"/>
          </a:xfrm>
        </p:spPr>
        <p:txBody>
          <a:bodyPr/>
          <a:lstStyle/>
          <a:p>
            <a:pPr>
              <a:buNone/>
            </a:pPr>
            <a:r>
              <a:rPr lang="es-ES" b="1" dirty="0" smtClean="0"/>
              <a:t>Programas comerciales</a:t>
            </a:r>
            <a:endParaRPr lang="es-ES" dirty="0" smtClean="0"/>
          </a:p>
          <a:p>
            <a:r>
              <a:rPr lang="es-ES" dirty="0" smtClean="0"/>
              <a:t>Gran variedad</a:t>
            </a:r>
          </a:p>
          <a:p>
            <a:pPr lvl="1"/>
            <a:r>
              <a:rPr lang="es-ES" dirty="0" smtClean="0"/>
              <a:t>IBM SPSS </a:t>
            </a:r>
            <a:r>
              <a:rPr lang="en-US" dirty="0" smtClean="0"/>
              <a:t>Statistics</a:t>
            </a:r>
          </a:p>
          <a:p>
            <a:pPr lvl="2"/>
            <a:r>
              <a:rPr lang="en-US" i="1" dirty="0" smtClean="0"/>
              <a:t>Statistical Software for Social Sciences </a:t>
            </a:r>
            <a:r>
              <a:rPr lang="es-ES" dirty="0" smtClean="0"/>
              <a:t>(SPSS Inc.)</a:t>
            </a:r>
          </a:p>
          <a:p>
            <a:pPr lvl="2"/>
            <a:r>
              <a:rPr lang="es-ES" dirty="0" smtClean="0"/>
              <a:t>PASW </a:t>
            </a:r>
            <a:r>
              <a:rPr lang="es-ES" i="1" dirty="0" smtClean="0"/>
              <a:t>(</a:t>
            </a:r>
            <a:r>
              <a:rPr lang="en-US" i="1" dirty="0" smtClean="0"/>
              <a:t>Predictive Analytic </a:t>
            </a:r>
            <a:r>
              <a:rPr lang="es-ES" i="1" dirty="0" smtClean="0"/>
              <a:t>Software)</a:t>
            </a:r>
          </a:p>
          <a:p>
            <a:pPr lvl="2"/>
            <a:r>
              <a:rPr lang="es-ES" dirty="0" smtClean="0"/>
              <a:t>Desarrollo de una versión libre llamada PSPP</a:t>
            </a:r>
          </a:p>
          <a:p>
            <a:pPr lvl="1"/>
            <a:r>
              <a:rPr lang="es-ES" dirty="0" smtClean="0"/>
              <a:t>SAS, MATLAB, </a:t>
            </a:r>
            <a:r>
              <a:rPr lang="es-ES" dirty="0" err="1" smtClean="0"/>
              <a:t>Statistica</a:t>
            </a:r>
            <a:r>
              <a:rPr lang="es-ES" dirty="0" smtClean="0"/>
              <a:t>, </a:t>
            </a:r>
            <a:r>
              <a:rPr lang="es-ES" dirty="0" err="1" smtClean="0"/>
              <a:t>Stata</a:t>
            </a:r>
            <a:r>
              <a:rPr lang="es-ES" dirty="0" smtClean="0"/>
              <a:t>, </a:t>
            </a:r>
            <a:r>
              <a:rPr lang="es-ES" dirty="0" err="1" smtClean="0"/>
              <a:t>Stat</a:t>
            </a:r>
            <a:r>
              <a:rPr lang="es-ES" dirty="0" smtClean="0"/>
              <a:t>…</a:t>
            </a:r>
          </a:p>
        </p:txBody>
      </p:sp>
      <p:pic>
        <p:nvPicPr>
          <p:cNvPr id="16386" name="Picture 2" descr="PSP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536" y="2639240"/>
            <a:ext cx="879848" cy="935057"/>
          </a:xfrm>
          <a:prstGeom prst="rect">
            <a:avLst/>
          </a:prstGeom>
          <a:noFill/>
        </p:spPr>
      </p:pic>
      <p:pic>
        <p:nvPicPr>
          <p:cNvPr id="6" name="5 Imagen" descr="sp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923678"/>
            <a:ext cx="941090" cy="9410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Programas de cálculo estadístico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smtClean="0"/>
              <a:t>Programas libres:</a:t>
            </a:r>
            <a:endParaRPr lang="es-ES" dirty="0" smtClean="0"/>
          </a:p>
          <a:p>
            <a:r>
              <a:rPr lang="es-ES" dirty="0" smtClean="0"/>
              <a:t>GNU GPL (</a:t>
            </a:r>
            <a:r>
              <a:rPr lang="es-ES" i="1" dirty="0" smtClean="0"/>
              <a:t>General </a:t>
            </a:r>
            <a:r>
              <a:rPr lang="es-ES" i="1" dirty="0" err="1" smtClean="0"/>
              <a:t>Public</a:t>
            </a:r>
            <a:r>
              <a:rPr lang="es-ES" i="1" dirty="0" smtClean="0"/>
              <a:t> </a:t>
            </a:r>
            <a:r>
              <a:rPr lang="es-ES" i="1" dirty="0" err="1" smtClean="0"/>
              <a:t>License</a:t>
            </a:r>
            <a:r>
              <a:rPr lang="es-ES" dirty="0" smtClean="0"/>
              <a:t>) cuyo propósito es proteger los derechos y libertades de los usuarios finales (</a:t>
            </a:r>
            <a:r>
              <a:rPr lang="es-ES" dirty="0" smtClean="0">
                <a:hlinkClick r:id="rId2"/>
              </a:rPr>
              <a:t>http://www.fsf.org</a:t>
            </a:r>
            <a:r>
              <a:rPr lang="es-ES" dirty="0" smtClean="0"/>
              <a:t>)</a:t>
            </a:r>
          </a:p>
          <a:p>
            <a:r>
              <a:rPr lang="es-ES" dirty="0" smtClean="0"/>
              <a:t> Usar, compartir, estudiar, modificar</a:t>
            </a:r>
          </a:p>
          <a:p>
            <a:r>
              <a:rPr lang="es-ES" b="1" dirty="0" smtClean="0"/>
              <a:t>R</a:t>
            </a:r>
            <a:r>
              <a:rPr lang="es-ES" dirty="0" smtClean="0"/>
              <a:t> es uno de estos programas libres</a:t>
            </a:r>
            <a:endParaRPr lang="es-ES" dirty="0"/>
          </a:p>
        </p:txBody>
      </p:sp>
      <p:pic>
        <p:nvPicPr>
          <p:cNvPr id="4" name="Picture 2" descr="Heckert GNU white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1885" y="3003798"/>
            <a:ext cx="1452563" cy="14192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de este curso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647" y="1653388"/>
            <a:ext cx="5770537" cy="2862244"/>
          </a:xfrm>
        </p:spPr>
        <p:txBody>
          <a:bodyPr/>
          <a:lstStyle/>
          <a:p>
            <a:r>
              <a:rPr lang="es-ES" dirty="0" smtClean="0"/>
              <a:t>Proporcionar información útil para que tu primer contacto con R sea lo más satisfactoria posible</a:t>
            </a:r>
          </a:p>
          <a:p>
            <a:r>
              <a:rPr lang="es-ES" dirty="0" smtClean="0"/>
              <a:t>Analogía de </a:t>
            </a:r>
            <a:r>
              <a:rPr lang="es-ES" b="1" dirty="0" smtClean="0">
                <a:solidFill>
                  <a:srgbClr val="FF0000"/>
                </a:solidFill>
              </a:rPr>
              <a:t>la manzana y el estudio de la Tierra </a:t>
            </a:r>
            <a:r>
              <a:rPr lang="es-ES" dirty="0" smtClean="0"/>
              <a:t>(</a:t>
            </a:r>
            <a:r>
              <a:rPr lang="es-ES" dirty="0" err="1" smtClean="0"/>
              <a:t>Bryson</a:t>
            </a:r>
            <a:r>
              <a:rPr lang="es-ES" dirty="0" smtClean="0"/>
              <a:t>, 2003)</a:t>
            </a:r>
            <a:endParaRPr lang="es-ES" dirty="0"/>
          </a:p>
        </p:txBody>
      </p:sp>
      <p:pic>
        <p:nvPicPr>
          <p:cNvPr id="1027" name="Picture 3" descr="C:\Documents and Settings\78037850\Configuración local\Archivos temporales de Internet\Content.IE5\UNNA12P7\MC90043763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944" y="1362422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lantill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8A1C"/>
      </a:accent1>
      <a:accent2>
        <a:srgbClr val="333399"/>
      </a:accent2>
      <a:accent3>
        <a:srgbClr val="FFFFFF"/>
      </a:accent3>
      <a:accent4>
        <a:srgbClr val="000000"/>
      </a:accent4>
      <a:accent5>
        <a:srgbClr val="F6C4AB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Diapositiva de título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F8A1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F8A1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Diapositiva de títul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</Template>
  <TotalTime>1435</TotalTime>
  <Pages>0</Pages>
  <Words>335</Words>
  <Characters>0</Characters>
  <Application>Microsoft Office PowerPoint</Application>
  <PresentationFormat>Presentación en pantalla (16:9)</PresentationFormat>
  <Lines>0</Lines>
  <Paragraphs>45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Plantilla</vt:lpstr>
      <vt:lpstr>Diapositiva 1</vt:lpstr>
      <vt:lpstr>Contenido de la presentación</vt:lpstr>
      <vt:lpstr>El papel de la estadística en nuestros días</vt:lpstr>
      <vt:lpstr>Evolución de los ordenadores personales</vt:lpstr>
      <vt:lpstr>Diapositiva 5</vt:lpstr>
      <vt:lpstr>Diapositiva 6</vt:lpstr>
      <vt:lpstr>Programas de cálculo estadístico</vt:lpstr>
      <vt:lpstr>Programas de cálculo estadístico</vt:lpstr>
      <vt:lpstr>Objetivo de este curso</vt:lpstr>
      <vt:lpstr>Referencias</vt:lpstr>
      <vt:lpstr>¡Muchas gracias por vuestra atención!</vt:lpstr>
    </vt:vector>
  </TitlesOfParts>
  <Company>UCAM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Jorge</dc:creator>
  <cp:keywords/>
  <dc:description/>
  <cp:lastModifiedBy>polimedia</cp:lastModifiedBy>
  <cp:revision>408</cp:revision>
  <dcterms:created xsi:type="dcterms:W3CDTF">2012-10-02T16:09:14Z</dcterms:created>
  <dcterms:modified xsi:type="dcterms:W3CDTF">2013-07-23T10:11:11Z</dcterms:modified>
</cp:coreProperties>
</file>