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3" r:id="rId2"/>
    <p:sldId id="289" r:id="rId3"/>
    <p:sldId id="290" r:id="rId4"/>
    <p:sldId id="291" r:id="rId5"/>
    <p:sldId id="292" r:id="rId6"/>
    <p:sldId id="273" r:id="rId7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286984" algn="l" rtl="0" fontAlgn="base">
      <a:spcBef>
        <a:spcPct val="0"/>
      </a:spcBef>
      <a:spcAft>
        <a:spcPct val="0"/>
      </a:spcAft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573969" algn="l" rtl="0" fontAlgn="base">
      <a:spcBef>
        <a:spcPct val="0"/>
      </a:spcBef>
      <a:spcAft>
        <a:spcPct val="0"/>
      </a:spcAft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860953" algn="l" rtl="0" fontAlgn="base">
      <a:spcBef>
        <a:spcPct val="0"/>
      </a:spcBef>
      <a:spcAft>
        <a:spcPct val="0"/>
      </a:spcAft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147938" algn="l" rtl="0" fontAlgn="base">
      <a:spcBef>
        <a:spcPct val="0"/>
      </a:spcBef>
      <a:spcAft>
        <a:spcPct val="0"/>
      </a:spcAft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1434922" algn="l" defTabSz="573969" rtl="0" eaLnBrk="1" latinLnBrk="0" hangingPunct="1"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1721907" algn="l" defTabSz="573969" rtl="0" eaLnBrk="1" latinLnBrk="0" hangingPunct="1"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2008891" algn="l" defTabSz="573969" rtl="0" eaLnBrk="1" latinLnBrk="0" hangingPunct="1"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2295876" algn="l" defTabSz="573969" rtl="0" eaLnBrk="1" latinLnBrk="0" hangingPunct="1"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E389"/>
    <a:srgbClr val="B9EDFF"/>
    <a:srgbClr val="FFDDDD"/>
    <a:srgbClr val="FFFF8F"/>
    <a:srgbClr val="F3F3FB"/>
    <a:srgbClr val="FFAFAF"/>
    <a:srgbClr val="CC0099"/>
    <a:srgbClr val="C8FF32"/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5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981450" y="7620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u="none"/>
            </a:lvl1pPr>
          </a:lstStyle>
          <a:p>
            <a:fld id="{6FE7CEC6-B354-4BA6-A3B6-4ABBFC6B9B4C}" type="datetimeFigureOut">
              <a:rPr lang="es-ES"/>
              <a:pPr/>
              <a:t>23/07/2013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981450" y="95821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u="none"/>
            </a:lvl1pPr>
          </a:lstStyle>
          <a:p>
            <a:fld id="{F493941C-411A-41A2-AC95-3CC2C6969E96}" type="slidenum">
              <a:rPr lang="es-ES"/>
              <a:pPr/>
              <a:t>‹Nº›</a:t>
            </a:fld>
            <a:endParaRPr lang="es-ES"/>
          </a:p>
        </p:txBody>
      </p:sp>
      <p:pic>
        <p:nvPicPr>
          <p:cNvPr id="5125" name="Picture 5" descr="logotiposencillo2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117850" cy="5794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145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u="none"/>
            </a:lvl1pPr>
          </a:lstStyle>
          <a:p>
            <a:fld id="{3974027C-21FD-46D1-BC99-3F81E9D8CE81}" type="datetimeFigureOut">
              <a:rPr lang="es-ES"/>
              <a:pPr/>
              <a:t>23/07/2013</a:t>
            </a:fld>
            <a:endParaRPr lang="es-E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127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s-E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145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u="none"/>
            </a:lvl1pPr>
          </a:lstStyle>
          <a:p>
            <a:fld id="{E18FF4CF-BA01-48A2-9D79-EC06D132F15E}" type="slidenum">
              <a:rPr lang="es-ES"/>
              <a:pPr/>
              <a:t>‹Nº›</a:t>
            </a:fld>
            <a:endParaRPr lang="es-ES"/>
          </a:p>
        </p:txBody>
      </p:sp>
      <p:pic>
        <p:nvPicPr>
          <p:cNvPr id="18440" name="Picture 8" descr="logotiposencillo2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17850" cy="5794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defTabSz="286984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286984" algn="l" defTabSz="286984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573969" algn="l" defTabSz="286984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860953" algn="l" defTabSz="286984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147938" algn="l" defTabSz="286984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1434922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647" y="573454"/>
            <a:ext cx="8217545" cy="857250"/>
          </a:xfrm>
        </p:spPr>
        <p:txBody>
          <a:bodyPr/>
          <a:lstStyle>
            <a:lvl1pPr>
              <a:defRPr sz="2500" cap="small" baseline="0">
                <a:solidFill>
                  <a:srgbClr val="0070C0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647" y="1653388"/>
            <a:ext cx="8228707" cy="2862244"/>
          </a:xfrm>
        </p:spPr>
        <p:txBody>
          <a:bodyPr/>
          <a:lstStyle>
            <a:lvl1pPr algn="l"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 marL="394604" indent="-135520" algn="l"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2pPr>
            <a:lvl3pPr algn="l"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3pPr>
            <a:lvl4pPr algn="l"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647" y="573454"/>
            <a:ext cx="821754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749" tIns="36875" rIns="73749" bIns="368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>
                <a:sym typeface="Calibri" pitchFamily="34" charset="0"/>
              </a:rPr>
              <a:t>Haga clic para cambiar el estilo de título	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647" y="1653388"/>
            <a:ext cx="8228707" cy="286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749" tIns="36875" rIns="73749" bIns="36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>
                <a:sym typeface="Calibri" pitchFamily="34" charset="0"/>
              </a:rPr>
              <a:t>Haga clic para modificar el estilo de texto del patrón</a:t>
            </a:r>
          </a:p>
          <a:p>
            <a:pPr lvl="1"/>
            <a:r>
              <a:rPr lang="es-ES" dirty="0" smtClean="0">
                <a:sym typeface="Calibri" pitchFamily="34" charset="0"/>
              </a:rPr>
              <a:t>Segundo nivel</a:t>
            </a:r>
          </a:p>
          <a:p>
            <a:pPr lvl="2"/>
            <a:r>
              <a:rPr lang="es-ES" dirty="0" smtClean="0">
                <a:sym typeface="Calibri" pitchFamily="34" charset="0"/>
              </a:rPr>
              <a:t>Tercer nivel</a:t>
            </a:r>
          </a:p>
          <a:p>
            <a:pPr lvl="3"/>
            <a:r>
              <a:rPr lang="es-ES" dirty="0" smtClean="0">
                <a:sym typeface="Calibri" pitchFamily="34" charset="0"/>
              </a:rPr>
              <a:t>Cuarto nivel</a:t>
            </a:r>
          </a:p>
          <a:p>
            <a:pPr lvl="4"/>
            <a:r>
              <a:rPr lang="es-ES" dirty="0" smtClean="0">
                <a:sym typeface="Calibri" pitchFamily="34" charset="0"/>
              </a:rPr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hf hdr="0" ftr="0" dt="0"/>
  <p:txStyles>
    <p:titleStyle>
      <a:lvl1pPr algn="ctr" defTabSz="518166" rtl="0" eaLnBrk="1" fontAlgn="base" hangingPunct="1">
        <a:spcBef>
          <a:spcPct val="0"/>
        </a:spcBef>
        <a:spcAft>
          <a:spcPct val="0"/>
        </a:spcAft>
        <a:defRPr sz="2500" b="1" cap="small" baseline="0">
          <a:solidFill>
            <a:srgbClr val="0070C0"/>
          </a:solidFill>
          <a:latin typeface="Arial" pitchFamily="34" charset="0"/>
          <a:ea typeface="+mj-ea"/>
          <a:cs typeface="+mj-cs"/>
          <a:sym typeface="Calibri" pitchFamily="34" charset="0"/>
        </a:defRPr>
      </a:lvl1pPr>
      <a:lvl2pPr algn="ctr" defTabSz="518166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Calibri" pitchFamily="34" charset="0"/>
        </a:defRPr>
      </a:lvl2pPr>
      <a:lvl3pPr algn="ctr" defTabSz="518166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Calibri" pitchFamily="34" charset="0"/>
        </a:defRPr>
      </a:lvl3pPr>
      <a:lvl4pPr algn="ctr" defTabSz="518166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Calibri" pitchFamily="34" charset="0"/>
        </a:defRPr>
      </a:lvl4pPr>
      <a:lvl5pPr algn="ctr" defTabSz="518166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Calibri" pitchFamily="34" charset="0"/>
        </a:defRPr>
      </a:lvl5pPr>
      <a:lvl6pPr marL="286984" algn="ctr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573969" algn="ctr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860953" algn="ctr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147938" algn="ctr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194313" indent="-194313" algn="l" defTabSz="518166" rtl="0" eaLnBrk="1" fontAlgn="base" hangingPunct="1">
        <a:spcBef>
          <a:spcPts val="628"/>
        </a:spcBef>
        <a:spcAft>
          <a:spcPct val="0"/>
        </a:spcAft>
        <a:buFont typeface="Wingdings" pitchFamily="2" charset="2"/>
        <a:buChar char="q"/>
        <a:defRPr sz="2500" b="0">
          <a:solidFill>
            <a:schemeClr val="tx1"/>
          </a:solidFill>
          <a:latin typeface="Arial" pitchFamily="34" charset="0"/>
          <a:ea typeface="+mn-ea"/>
          <a:cs typeface="+mn-cs"/>
          <a:sym typeface="Calibri" pitchFamily="34" charset="0"/>
        </a:defRPr>
      </a:lvl1pPr>
      <a:lvl2pPr marL="454392" indent="-195309" algn="l" defTabSz="518166" rtl="0" eaLnBrk="1" fontAlgn="base" hangingPunct="1">
        <a:spcBef>
          <a:spcPts val="565"/>
        </a:spcBef>
        <a:spcAft>
          <a:spcPct val="0"/>
        </a:spcAft>
        <a:buFont typeface="Courier New" pitchFamily="49" charset="0"/>
        <a:buChar char="o"/>
        <a:defRPr sz="2200" b="0">
          <a:solidFill>
            <a:schemeClr val="tx1"/>
          </a:solidFill>
          <a:latin typeface="Arial" pitchFamily="34" charset="0"/>
          <a:ea typeface="+mn-ea"/>
          <a:cs typeface="+mn-cs"/>
          <a:sym typeface="Calibri" pitchFamily="34" charset="0"/>
        </a:defRPr>
      </a:lvl2pPr>
      <a:lvl3pPr marL="683581" indent="-165415" algn="l" defTabSz="518166" rtl="0" eaLnBrk="1" fontAlgn="base" hangingPunct="1">
        <a:spcBef>
          <a:spcPts val="518"/>
        </a:spcBef>
        <a:spcAft>
          <a:spcPct val="0"/>
        </a:spcAft>
        <a:buFont typeface="Wingdings" pitchFamily="2" charset="2"/>
        <a:buChar char="§"/>
        <a:defRPr sz="1900" b="0">
          <a:solidFill>
            <a:schemeClr val="tx1"/>
          </a:solidFill>
          <a:latin typeface="Arial" pitchFamily="34" charset="0"/>
          <a:ea typeface="+mn-ea"/>
          <a:cs typeface="+mn-cs"/>
          <a:sym typeface="Calibri" pitchFamily="34" charset="0"/>
        </a:defRPr>
      </a:lvl3pPr>
      <a:lvl4pPr marL="956615" indent="-179365" algn="l" defTabSz="518166" rtl="0" eaLnBrk="1" fontAlgn="base" hangingPunct="1">
        <a:spcBef>
          <a:spcPts val="392"/>
        </a:spcBef>
        <a:spcAft>
          <a:spcPct val="0"/>
        </a:spcAft>
        <a:buFont typeface="Arial" pitchFamily="34" charset="0"/>
        <a:buChar char="•"/>
        <a:defRPr sz="1600" b="0">
          <a:solidFill>
            <a:schemeClr val="tx1"/>
          </a:solidFill>
          <a:latin typeface="Arial" pitchFamily="34" charset="0"/>
          <a:ea typeface="+mn-ea"/>
          <a:cs typeface="+mn-cs"/>
          <a:sym typeface="Calibri" pitchFamily="34" charset="0"/>
        </a:defRPr>
      </a:lvl4pPr>
      <a:lvl5pPr marL="1425954" indent="-388625" algn="l" defTabSz="518166" rtl="0" eaLnBrk="1" fontAlgn="base" hangingPunct="1">
        <a:spcBef>
          <a:spcPts val="392"/>
        </a:spcBef>
        <a:spcAft>
          <a:spcPct val="0"/>
        </a:spcAft>
        <a:defRPr sz="1600" b="0">
          <a:solidFill>
            <a:schemeClr val="tx1"/>
          </a:solidFill>
          <a:latin typeface="Arial" pitchFamily="34" charset="0"/>
          <a:ea typeface="+mn-ea"/>
          <a:cs typeface="+mn-cs"/>
          <a:sym typeface="Calibri" pitchFamily="34" charset="0"/>
        </a:defRPr>
      </a:lvl5pPr>
      <a:lvl6pPr marL="1865399" algn="ctr" rtl="0" eaLnBrk="1" fontAlgn="base" hangingPunct="1">
        <a:spcBef>
          <a:spcPts val="439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152383" algn="ctr" rtl="0" eaLnBrk="1" fontAlgn="base" hangingPunct="1">
        <a:spcBef>
          <a:spcPts val="439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439368" algn="ctr" rtl="0" eaLnBrk="1" fontAlgn="base" hangingPunct="1">
        <a:spcBef>
          <a:spcPts val="439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26352" algn="ctr" rtl="0" eaLnBrk="1" fontAlgn="base" hangingPunct="1">
        <a:spcBef>
          <a:spcPts val="439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s-ES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sciviews.org/Tinn-R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rkward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rstudio.com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gnu.org/software/emacs" TargetMode="Externa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57304"/>
            <a:ext cx="8228707" cy="2862244"/>
          </a:xfrm>
        </p:spPr>
        <p:txBody>
          <a:bodyPr/>
          <a:lstStyle/>
          <a:p>
            <a:pPr lvl="1" algn="ctr">
              <a:buNone/>
            </a:pPr>
            <a:r>
              <a:rPr lang="es-ES" sz="4000" dirty="0" smtClean="0">
                <a:latin typeface="Myriad Pro" pitchFamily="34" charset="0"/>
              </a:rPr>
              <a:t>Análisis Estadístico con R</a:t>
            </a:r>
          </a:p>
          <a:p>
            <a:pPr lvl="1" algn="ctr">
              <a:buNone/>
            </a:pPr>
            <a:r>
              <a:rPr lang="es-ES" sz="2800" dirty="0" smtClean="0">
                <a:latin typeface="Myriad Pro" pitchFamily="34" charset="0"/>
              </a:rPr>
              <a:t>Primeros pasos con R</a:t>
            </a:r>
          </a:p>
          <a:p>
            <a:pPr lvl="1" algn="ctr">
              <a:buNone/>
            </a:pPr>
            <a:endParaRPr lang="es-ES" sz="2800" dirty="0" smtClean="0">
              <a:latin typeface="Myriad Pro" pitchFamily="34" charset="0"/>
            </a:endParaRPr>
          </a:p>
          <a:p>
            <a:pPr lvl="1" algn="ctr">
              <a:buNone/>
            </a:pPr>
            <a:r>
              <a:rPr lang="es-ES" sz="2400" dirty="0" smtClean="0">
                <a:latin typeface="Myriad Pro" pitchFamily="34" charset="0"/>
              </a:rPr>
              <a:t>Jorge López Puga</a:t>
            </a:r>
            <a:endParaRPr lang="es-ES" sz="2400" dirty="0">
              <a:latin typeface="Myriad Pro" pitchFamily="34" charset="0"/>
            </a:endParaRPr>
          </a:p>
        </p:txBody>
      </p:sp>
      <p:pic>
        <p:nvPicPr>
          <p:cNvPr id="1026" name="Picture 2" descr="C:\Users\polimedia\Desktop\logo_ucam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643320"/>
            <a:ext cx="4138617" cy="8017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 de la presentación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647" y="1779662"/>
            <a:ext cx="8228707" cy="2047727"/>
          </a:xfrm>
        </p:spPr>
        <p:txBody>
          <a:bodyPr/>
          <a:lstStyle/>
          <a:p>
            <a:r>
              <a:rPr lang="es-ES" dirty="0" smtClean="0"/>
              <a:t>Definiciones básicas</a:t>
            </a:r>
          </a:p>
          <a:p>
            <a:r>
              <a:rPr lang="es-ES" dirty="0" smtClean="0"/>
              <a:t>Interfaz gráfica de R en perspectiva</a:t>
            </a:r>
          </a:p>
          <a:p>
            <a:r>
              <a:rPr lang="es-ES" dirty="0" smtClean="0"/>
              <a:t>Otras interfaces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Definiciones Básicas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647" y="1491630"/>
            <a:ext cx="8228707" cy="3096344"/>
          </a:xfrm>
        </p:spPr>
        <p:txBody>
          <a:bodyPr/>
          <a:lstStyle/>
          <a:p>
            <a:r>
              <a:rPr lang="es-ES" dirty="0" smtClean="0"/>
              <a:t>Objetos</a:t>
            </a:r>
          </a:p>
          <a:p>
            <a:pPr lvl="1"/>
            <a:r>
              <a:rPr lang="es-ES" dirty="0" smtClean="0"/>
              <a:t>Funciones </a:t>
            </a:r>
          </a:p>
          <a:p>
            <a:pPr lvl="2"/>
            <a:r>
              <a:rPr lang="es-ES" i="1" dirty="0" err="1" smtClean="0">
                <a:solidFill>
                  <a:srgbClr val="0000FF"/>
                </a:solidFill>
                <a:latin typeface="Consolas" pitchFamily="49" charset="0"/>
              </a:rPr>
              <a:t>nombre.de.la.función</a:t>
            </a:r>
            <a:r>
              <a:rPr lang="es-ES" i="1" dirty="0" smtClean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s-ES" i="1" dirty="0" smtClean="0">
                <a:latin typeface="Consolas" pitchFamily="49" charset="0"/>
              </a:rPr>
              <a:t>argumento/s=, opción/es=</a:t>
            </a:r>
            <a:r>
              <a:rPr lang="es-ES" i="1" dirty="0" smtClean="0">
                <a:solidFill>
                  <a:srgbClr val="0000FF"/>
                </a:solidFill>
                <a:latin typeface="Consolas" pitchFamily="49" charset="0"/>
              </a:rPr>
              <a:t>)</a:t>
            </a:r>
            <a:endParaRPr lang="es-ES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s-ES" dirty="0" smtClean="0"/>
              <a:t>Espacio o área de trabajo</a:t>
            </a:r>
          </a:p>
          <a:p>
            <a:r>
              <a:rPr lang="es-ES" dirty="0" smtClean="0"/>
              <a:t>Directorio de trabajo</a:t>
            </a:r>
          </a:p>
          <a:p>
            <a:r>
              <a:rPr lang="es-ES" dirty="0" smtClean="0"/>
              <a:t>Paquetes</a:t>
            </a:r>
          </a:p>
          <a:p>
            <a:r>
              <a:rPr lang="es-ES" dirty="0" smtClean="0"/>
              <a:t>Archivos de comandos o </a:t>
            </a:r>
            <a:r>
              <a:rPr lang="es-ES" i="1" dirty="0" smtClean="0"/>
              <a:t>scripts</a:t>
            </a:r>
            <a:endParaRPr lang="es-ES" dirty="0"/>
          </a:p>
        </p:txBody>
      </p:sp>
      <p:pic>
        <p:nvPicPr>
          <p:cNvPr id="2056" name="Picture 8" descr="C:\Documents and Settings\78037850\Configuración local\Archivos temporales de Internet\Content.IE5\WRVZXU7Y\MC90034876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3038423"/>
            <a:ext cx="1673820" cy="1405535"/>
          </a:xfrm>
          <a:prstGeom prst="rect">
            <a:avLst/>
          </a:prstGeom>
          <a:noFill/>
        </p:spPr>
      </p:pic>
      <p:pic>
        <p:nvPicPr>
          <p:cNvPr id="2051" name="Picture 3" descr="C:\Documents and Settings\78037850\Configuración local\Archivos temporales de Internet\Content.IE5\2IFAIFYX\MC90037975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2139702"/>
            <a:ext cx="1152128" cy="1333231"/>
          </a:xfrm>
          <a:prstGeom prst="rect">
            <a:avLst/>
          </a:prstGeom>
          <a:noFill/>
        </p:spPr>
      </p:pic>
      <p:pic>
        <p:nvPicPr>
          <p:cNvPr id="2052" name="Picture 4" descr="C:\Documents and Settings\78037850\Configuración local\Archivos temporales de Internet\Content.IE5\V9R0XWSP\MP900400521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472" y="123478"/>
            <a:ext cx="1620000" cy="1296000"/>
          </a:xfrm>
          <a:prstGeom prst="rect">
            <a:avLst/>
          </a:prstGeom>
          <a:noFill/>
        </p:spPr>
      </p:pic>
      <p:pic>
        <p:nvPicPr>
          <p:cNvPr id="2054" name="Picture 6" descr="C:\Documents and Settings\78037850\Configuración local\Archivos temporales de Internet\Content.IE5\V9R0XWSP\MP900390132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2787774"/>
            <a:ext cx="1766358" cy="1260000"/>
          </a:xfrm>
          <a:prstGeom prst="rect">
            <a:avLst/>
          </a:prstGeom>
          <a:noFill/>
        </p:spPr>
      </p:pic>
      <p:cxnSp>
        <p:nvCxnSpPr>
          <p:cNvPr id="13" name="12 Forma"/>
          <p:cNvCxnSpPr>
            <a:stCxn id="2054" idx="3"/>
            <a:endCxn id="2051" idx="2"/>
          </p:cNvCxnSpPr>
          <p:nvPr/>
        </p:nvCxnSpPr>
        <p:spPr bwMode="auto">
          <a:xfrm>
            <a:off x="6842414" y="3417774"/>
            <a:ext cx="1474002" cy="55159"/>
          </a:xfrm>
          <a:prstGeom prst="bentConnector4">
            <a:avLst>
              <a:gd name="adj1" fmla="val 30459"/>
              <a:gd name="adj2" fmla="val 1267962"/>
            </a:avLst>
          </a:prstGeom>
          <a:solidFill>
            <a:srgbClr val="EF8A1C"/>
          </a:soli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15 Forma"/>
          <p:cNvCxnSpPr>
            <a:stCxn id="2052" idx="2"/>
            <a:endCxn id="2051" idx="0"/>
          </p:cNvCxnSpPr>
          <p:nvPr/>
        </p:nvCxnSpPr>
        <p:spPr bwMode="auto">
          <a:xfrm rot="16200000" flipH="1">
            <a:off x="7803332" y="1626618"/>
            <a:ext cx="720224" cy="305944"/>
          </a:xfrm>
          <a:prstGeom prst="bentConnector3">
            <a:avLst>
              <a:gd name="adj1" fmla="val 50000"/>
            </a:avLst>
          </a:prstGeom>
          <a:solidFill>
            <a:srgbClr val="EF8A1C"/>
          </a:soli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3" presetClass="exit" presetSubtype="3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3" presetClass="exit" presetSubtype="3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3" presetClass="exit" presetSubtype="3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la interfaz gráfica de usuario en 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647" y="1653388"/>
            <a:ext cx="3754313" cy="2862244"/>
          </a:xfrm>
        </p:spPr>
        <p:txBody>
          <a:bodyPr/>
          <a:lstStyle/>
          <a:p>
            <a:r>
              <a:rPr lang="es-ES" dirty="0" smtClean="0"/>
              <a:t>Ejecutar el programa o el acceso directo del escritorio</a:t>
            </a:r>
          </a:p>
          <a:p>
            <a:endParaRPr lang="es-ES" dirty="0" smtClean="0"/>
          </a:p>
          <a:p>
            <a:r>
              <a:rPr lang="es-ES" dirty="0" smtClean="0"/>
              <a:t>Apertura de la </a:t>
            </a:r>
            <a:r>
              <a:rPr lang="es-ES" b="1" i="1" dirty="0" smtClean="0"/>
              <a:t>consola</a:t>
            </a:r>
            <a:r>
              <a:rPr lang="es-ES" i="1" dirty="0" smtClean="0"/>
              <a:t> de comandos</a:t>
            </a:r>
            <a:endParaRPr lang="es-E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55776" y="2499742"/>
          <a:ext cx="683568" cy="871550"/>
        </p:xfrm>
        <a:graphic>
          <a:graphicData uri="http://schemas.openxmlformats.org/presentationml/2006/ole">
            <p:oleObj spid="_x0000_s1026" name="Paquete" r:id="rId3" imgW="380880" imgH="485640" progId="Package">
              <p:embed/>
            </p:oleObj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5138" y="1296144"/>
            <a:ext cx="4065294" cy="322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Rectángulo"/>
          <p:cNvSpPr/>
          <p:nvPr/>
        </p:nvSpPr>
        <p:spPr bwMode="auto">
          <a:xfrm>
            <a:off x="4427984" y="1419622"/>
            <a:ext cx="2016224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4427984" y="1851670"/>
            <a:ext cx="3744416" cy="20882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4427984" y="4011910"/>
            <a:ext cx="216024" cy="1440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Otras Interfaces Interesantes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647" y="1635646"/>
            <a:ext cx="8228707" cy="2862244"/>
          </a:xfrm>
        </p:spPr>
        <p:txBody>
          <a:bodyPr/>
          <a:lstStyle/>
          <a:p>
            <a:r>
              <a:rPr lang="es-ES" dirty="0" smtClean="0"/>
              <a:t>Hay variedad de interfaces para R (Valero-Mora y Ledesma, 2012):</a:t>
            </a:r>
          </a:p>
          <a:p>
            <a:pPr lvl="1"/>
            <a:r>
              <a:rPr lang="es-ES" i="1" dirty="0" smtClean="0"/>
              <a:t>R </a:t>
            </a:r>
            <a:r>
              <a:rPr lang="es-ES" i="1" dirty="0" err="1" smtClean="0"/>
              <a:t>Commander</a:t>
            </a:r>
            <a:r>
              <a:rPr lang="es-ES" i="1" dirty="0" smtClean="0"/>
              <a:t> </a:t>
            </a:r>
            <a:r>
              <a:rPr lang="es-ES" dirty="0" smtClean="0"/>
              <a:t>– es un paquete de R</a:t>
            </a:r>
          </a:p>
          <a:p>
            <a:pPr lvl="1"/>
            <a:r>
              <a:rPr lang="es-ES" i="1" dirty="0" err="1" smtClean="0"/>
              <a:t>RKWard</a:t>
            </a:r>
            <a:r>
              <a:rPr lang="es-ES" dirty="0" smtClean="0"/>
              <a:t> – </a:t>
            </a:r>
            <a:r>
              <a:rPr lang="es-ES" dirty="0" smtClean="0">
                <a:hlinkClick r:id="rId2"/>
              </a:rPr>
              <a:t>http://rkward.sourceforge.net</a:t>
            </a:r>
            <a:endParaRPr lang="es-ES" dirty="0" smtClean="0"/>
          </a:p>
          <a:p>
            <a:pPr lvl="1"/>
            <a:r>
              <a:rPr lang="es-ES" i="1" dirty="0" err="1" smtClean="0"/>
              <a:t>Tinn</a:t>
            </a:r>
            <a:r>
              <a:rPr lang="es-ES" i="1" dirty="0" smtClean="0"/>
              <a:t>-R</a:t>
            </a:r>
            <a:r>
              <a:rPr lang="es-ES" dirty="0" smtClean="0"/>
              <a:t> – </a:t>
            </a:r>
            <a:r>
              <a:rPr lang="es-ES" dirty="0" smtClean="0">
                <a:hlinkClick r:id="rId3"/>
              </a:rPr>
              <a:t>http://www.sciviews.org/Tinn-R</a:t>
            </a:r>
            <a:r>
              <a:rPr lang="es-ES" dirty="0" smtClean="0"/>
              <a:t>  </a:t>
            </a:r>
          </a:p>
          <a:p>
            <a:pPr lvl="1"/>
            <a:r>
              <a:rPr lang="es-ES" i="1" dirty="0" err="1" smtClean="0"/>
              <a:t>Emacs</a:t>
            </a:r>
            <a:r>
              <a:rPr lang="es-ES" i="1" dirty="0" smtClean="0"/>
              <a:t> – </a:t>
            </a:r>
            <a:r>
              <a:rPr lang="es-ES" dirty="0" smtClean="0">
                <a:hlinkClick r:id="rId4"/>
              </a:rPr>
              <a:t>http://www.gnu.org/software/emacs</a:t>
            </a:r>
            <a:r>
              <a:rPr lang="es-ES" dirty="0" smtClean="0"/>
              <a:t> </a:t>
            </a:r>
          </a:p>
          <a:p>
            <a:pPr lvl="1"/>
            <a:r>
              <a:rPr lang="es-ES" i="1" dirty="0" err="1" smtClean="0"/>
              <a:t>RStudio</a:t>
            </a:r>
            <a:r>
              <a:rPr lang="es-ES" i="1" dirty="0" smtClean="0"/>
              <a:t> </a:t>
            </a:r>
            <a:r>
              <a:rPr lang="es-ES" dirty="0" smtClean="0"/>
              <a:t>– </a:t>
            </a:r>
            <a:r>
              <a:rPr lang="es-ES" dirty="0" smtClean="0">
                <a:hlinkClick r:id="rId5"/>
              </a:rPr>
              <a:t>http://www.rstudio.com</a:t>
            </a:r>
            <a:r>
              <a:rPr lang="es-ES" dirty="0" smtClean="0"/>
              <a:t> </a:t>
            </a:r>
            <a:endParaRPr lang="es-E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2499742"/>
            <a:ext cx="432048" cy="40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 descr="http://mib.pianetalinux.org/blog/images/stories/r/RKWard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48217" y="2859782"/>
            <a:ext cx="467999" cy="468000"/>
          </a:xfrm>
          <a:prstGeom prst="rect">
            <a:avLst/>
          </a:prstGeom>
          <a:noFill/>
        </p:spPr>
      </p:pic>
      <p:pic>
        <p:nvPicPr>
          <p:cNvPr id="4102" name="Picture 6" descr="http://img.informer.com/icons/png/32/1241/124181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4168" y="3291830"/>
            <a:ext cx="432047" cy="432048"/>
          </a:xfrm>
          <a:prstGeom prst="rect">
            <a:avLst/>
          </a:prstGeom>
          <a:noFill/>
        </p:spPr>
      </p:pic>
      <p:pic>
        <p:nvPicPr>
          <p:cNvPr id="4106" name="Picture 10" descr="http://ergoemacs.org/emacs/emacs_logo/emacs_logo_no_bord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9529" y="3723926"/>
            <a:ext cx="586543" cy="504000"/>
          </a:xfrm>
          <a:prstGeom prst="rect">
            <a:avLst/>
          </a:prstGeom>
          <a:noFill/>
        </p:spPr>
      </p:pic>
      <p:pic>
        <p:nvPicPr>
          <p:cNvPr id="4110" name="Picture 14" descr="http://www.lapk.org/images/buttons/Rstudi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0120" y="4138184"/>
            <a:ext cx="432000" cy="43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" y="1752473"/>
            <a:ext cx="9143999" cy="857250"/>
          </a:xfrm>
        </p:spPr>
        <p:txBody>
          <a:bodyPr/>
          <a:lstStyle/>
          <a:p>
            <a:r>
              <a:rPr lang="es-ES" sz="3400" dirty="0" smtClean="0"/>
              <a:t>¡Muchas gracias por vuestra atención!</a:t>
            </a:r>
            <a:endParaRPr lang="es-ES" sz="3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lantill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8A1C"/>
      </a:accent1>
      <a:accent2>
        <a:srgbClr val="333399"/>
      </a:accent2>
      <a:accent3>
        <a:srgbClr val="FFFFFF"/>
      </a:accent3>
      <a:accent4>
        <a:srgbClr val="000000"/>
      </a:accent4>
      <a:accent5>
        <a:srgbClr val="F6C4AB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Diapositiva de título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F8A1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F8A1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Diapositiva de 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1437</TotalTime>
  <Pages>0</Pages>
  <Words>122</Words>
  <Characters>0</Characters>
  <Application>Microsoft Office PowerPoint</Application>
  <PresentationFormat>Presentación en pantalla (16:9)</PresentationFormat>
  <Lines>0</Lines>
  <Paragraphs>28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Plantilla</vt:lpstr>
      <vt:lpstr>Paquete</vt:lpstr>
      <vt:lpstr>Diapositiva 1</vt:lpstr>
      <vt:lpstr>Contenido de la presentación</vt:lpstr>
      <vt:lpstr>Definiciones Básicas</vt:lpstr>
      <vt:lpstr>Descripción de la interfaz gráfica de usuario en R</vt:lpstr>
      <vt:lpstr>Otras Interfaces Interesantes</vt:lpstr>
      <vt:lpstr>¡Muchas gracias por vuestra atención!</vt:lpstr>
    </vt:vector>
  </TitlesOfParts>
  <Company>UCAM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Jorge</dc:creator>
  <cp:keywords/>
  <dc:description/>
  <cp:lastModifiedBy>polimedia</cp:lastModifiedBy>
  <cp:revision>407</cp:revision>
  <dcterms:created xsi:type="dcterms:W3CDTF">2012-10-02T16:09:14Z</dcterms:created>
  <dcterms:modified xsi:type="dcterms:W3CDTF">2013-07-23T10:11:14Z</dcterms:modified>
</cp:coreProperties>
</file>