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earchnetworking.techtarget.com/definition/coaxial-cable-illustrated" TargetMode="External"/><Relationship Id="rId2" Type="http://schemas.openxmlformats.org/officeDocument/2006/relationships/hyperlink" Target="https://techterms.com/definition/rj45"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cyclopedia2.thefreedictionary.com/Long-Distance+Communications" TargetMode="External"/><Relationship Id="rId2" Type="http://schemas.openxmlformats.org/officeDocument/2006/relationships/hyperlink" Target="https://computernetworktopology.com/what-is-bus-topolo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a:t>
            </a:r>
            <a:endParaRPr lang="en-US" dirty="0"/>
          </a:p>
        </p:txBody>
      </p:sp>
      <p:sp>
        <p:nvSpPr>
          <p:cNvPr id="3" name="Content Placeholder 2"/>
          <p:cNvSpPr>
            <a:spLocks noGrp="1"/>
          </p:cNvSpPr>
          <p:nvPr>
            <p:ph idx="1"/>
          </p:nvPr>
        </p:nvSpPr>
        <p:spPr/>
        <p:txBody>
          <a:bodyPr/>
          <a:lstStyle/>
          <a:p>
            <a:r>
              <a:rPr lang="en-US" dirty="0" smtClean="0"/>
              <a:t>Bus</a:t>
            </a:r>
          </a:p>
          <a:p>
            <a:r>
              <a:rPr lang="en-US" dirty="0" smtClean="0"/>
              <a:t>Ring</a:t>
            </a:r>
          </a:p>
          <a:p>
            <a:r>
              <a:rPr lang="en-US" dirty="0" smtClean="0"/>
              <a:t>Star</a:t>
            </a:r>
          </a:p>
          <a:p>
            <a:r>
              <a:rPr lang="en-US" dirty="0" smtClean="0"/>
              <a:t>Mesh</a:t>
            </a:r>
          </a:p>
          <a:p>
            <a:r>
              <a:rPr lang="en-US" dirty="0" smtClean="0"/>
              <a:t>Tree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Bus Topology</a:t>
            </a:r>
            <a:endParaRPr lang="en-US" dirty="0"/>
          </a:p>
        </p:txBody>
      </p:sp>
      <p:sp>
        <p:nvSpPr>
          <p:cNvPr id="3" name="Content Placeholder 2"/>
          <p:cNvSpPr>
            <a:spLocks noGrp="1"/>
          </p:cNvSpPr>
          <p:nvPr>
            <p:ph idx="1"/>
          </p:nvPr>
        </p:nvSpPr>
        <p:spPr/>
        <p:txBody>
          <a:bodyPr>
            <a:normAutofit/>
          </a:bodyPr>
          <a:lstStyle/>
          <a:p>
            <a:pPr>
              <a:buNone/>
            </a:pPr>
            <a:r>
              <a:rPr lang="en-US" sz="2000" dirty="0" smtClean="0"/>
              <a:t>A bus topology is a multiple data communication circuit, that makes it relatively simple to control data flow.</a:t>
            </a:r>
          </a:p>
          <a:p>
            <a:pPr>
              <a:buNone/>
            </a:pPr>
            <a:r>
              <a:rPr lang="en-US" sz="2000" dirty="0" smtClean="0"/>
              <a:t>A </a:t>
            </a:r>
            <a:r>
              <a:rPr lang="en-US" sz="2000" b="1" dirty="0" smtClean="0"/>
              <a:t>bus topology</a:t>
            </a:r>
            <a:r>
              <a:rPr lang="en-US" sz="2000" dirty="0" smtClean="0"/>
              <a:t> consists of a single cable with the terminator at each end.</a:t>
            </a:r>
          </a:p>
          <a:p>
            <a:pPr>
              <a:buNone/>
            </a:pPr>
            <a:r>
              <a:rPr lang="en-US" sz="2000" dirty="0" smtClean="0"/>
              <a:t>In a </a:t>
            </a:r>
            <a:r>
              <a:rPr lang="en-US" sz="2000" u="sng" dirty="0" smtClean="0"/>
              <a:t>bus topology,</a:t>
            </a:r>
            <a:r>
              <a:rPr lang="en-US" sz="2000" dirty="0" smtClean="0"/>
              <a:t> one of the nodes acts as the server and transmits the data from one end to the other in a single direction.</a:t>
            </a:r>
          </a:p>
          <a:p>
            <a:pPr>
              <a:buNone/>
            </a:pPr>
            <a:r>
              <a:rPr lang="en-US" sz="2000" dirty="0" smtClean="0"/>
              <a:t>The Backbone cable in the bus topology depends on the type of network card used in each computer, an </a:t>
            </a:r>
            <a:r>
              <a:rPr lang="en-US" sz="2000" dirty="0" smtClean="0">
                <a:hlinkClick r:id="rId2"/>
              </a:rPr>
              <a:t>RJ-45 network cable</a:t>
            </a:r>
            <a:r>
              <a:rPr lang="en-US" sz="2000" dirty="0" smtClean="0"/>
              <a:t> or </a:t>
            </a:r>
            <a:r>
              <a:rPr lang="en-US" sz="2000" dirty="0" smtClean="0">
                <a:hlinkClick r:id="rId3"/>
              </a:rPr>
              <a:t>coaxial cable</a:t>
            </a:r>
            <a:r>
              <a:rPr lang="en-US" sz="2000" dirty="0" smtClean="0"/>
              <a:t> is used to connect them together.</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1026" name="Picture 2"/>
          <p:cNvPicPr>
            <a:picLocks noChangeAspect="1" noChangeArrowheads="1"/>
          </p:cNvPicPr>
          <p:nvPr/>
        </p:nvPicPr>
        <p:blipFill>
          <a:blip r:embed="rId4"/>
          <a:srcRect/>
          <a:stretch>
            <a:fillRect/>
          </a:stretch>
        </p:blipFill>
        <p:spPr bwMode="auto">
          <a:xfrm>
            <a:off x="2895600" y="4343400"/>
            <a:ext cx="3519487" cy="1633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dirty="0" smtClean="0"/>
              <a:t>Advantages:-</a:t>
            </a:r>
          </a:p>
          <a:p>
            <a:r>
              <a:rPr lang="en-US" dirty="0" smtClean="0"/>
              <a:t>The cable cost is low.</a:t>
            </a:r>
          </a:p>
          <a:p>
            <a:r>
              <a:rPr lang="en-US" dirty="0" smtClean="0"/>
              <a:t>Easy to expand.</a:t>
            </a:r>
          </a:p>
          <a:p>
            <a:r>
              <a:rPr lang="en-US" dirty="0" smtClean="0"/>
              <a:t>Repeater can be used to boost the signal.</a:t>
            </a:r>
          </a:p>
          <a:p>
            <a:r>
              <a:rPr lang="en-US" dirty="0" smtClean="0"/>
              <a:t>Easy to connect or remove devices in a network without affecting any other device.</a:t>
            </a:r>
          </a:p>
          <a:p>
            <a:pPr>
              <a:buNone/>
            </a:pPr>
            <a:r>
              <a:rPr lang="en-US" b="1" dirty="0" smtClean="0"/>
              <a:t>Disadvantage:-</a:t>
            </a:r>
          </a:p>
          <a:p>
            <a:r>
              <a:rPr lang="en-US" dirty="0" smtClean="0"/>
              <a:t>Heavy network traffic slows down the bus speed.</a:t>
            </a:r>
          </a:p>
          <a:p>
            <a:r>
              <a:rPr lang="en-US" dirty="0" smtClean="0"/>
              <a:t>In the case of any device failure, it is difficult to find faults in a network.</a:t>
            </a:r>
          </a:p>
          <a:p>
            <a:r>
              <a:rPr lang="en-US" dirty="0" smtClean="0"/>
              <a:t>It is slower because one computer transmits at a time.</a:t>
            </a:r>
          </a:p>
          <a:p>
            <a:r>
              <a:rPr lang="en-US" dirty="0" smtClean="0"/>
              <a:t>It provides very low security because all the computers receive the sent signal from the source.</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Ring Topology</a:t>
            </a:r>
            <a:endParaRPr lang="en-US" dirty="0"/>
          </a:p>
        </p:txBody>
      </p:sp>
      <p:sp>
        <p:nvSpPr>
          <p:cNvPr id="3" name="Content Placeholder 2"/>
          <p:cNvSpPr>
            <a:spLocks noGrp="1"/>
          </p:cNvSpPr>
          <p:nvPr>
            <p:ph idx="1"/>
          </p:nvPr>
        </p:nvSpPr>
        <p:spPr>
          <a:xfrm>
            <a:off x="457200" y="1219200"/>
            <a:ext cx="8229600" cy="4525963"/>
          </a:xfrm>
        </p:spPr>
        <p:txBody>
          <a:bodyPr>
            <a:normAutofit/>
          </a:bodyPr>
          <a:lstStyle/>
          <a:p>
            <a:pPr>
              <a:buNone/>
            </a:pPr>
            <a:r>
              <a:rPr lang="en-US" sz="1800" dirty="0" smtClean="0"/>
              <a:t>In </a:t>
            </a:r>
            <a:r>
              <a:rPr lang="en-US" sz="1800" b="1" dirty="0" smtClean="0"/>
              <a:t>Ring Topology</a:t>
            </a:r>
            <a:r>
              <a:rPr lang="en-US" sz="1800" dirty="0" smtClean="0"/>
              <a:t>, each device/node is connected with its neighboring node forming the shape of ring hence it is known as Ring Topology.</a:t>
            </a:r>
          </a:p>
          <a:p>
            <a:pPr>
              <a:buNone/>
            </a:pPr>
            <a:r>
              <a:rPr lang="en-US" sz="1800" dirty="0" smtClean="0"/>
              <a:t>There are two types of the Ring Topology based on the data flow:</a:t>
            </a:r>
          </a:p>
          <a:p>
            <a:r>
              <a:rPr lang="en-US" sz="1800" dirty="0" smtClean="0"/>
              <a:t>Unidirectional and,</a:t>
            </a:r>
          </a:p>
          <a:p>
            <a:r>
              <a:rPr lang="en-US" sz="1800" dirty="0" smtClean="0"/>
              <a:t>Bidirectional</a:t>
            </a:r>
          </a:p>
          <a:p>
            <a:pPr algn="just">
              <a:buNone/>
            </a:pPr>
            <a:endParaRPr lang="en-US" sz="1800" dirty="0" smtClean="0"/>
          </a:p>
          <a:p>
            <a:pPr algn="just">
              <a:buNone/>
            </a:pPr>
            <a:r>
              <a:rPr lang="en-US" sz="1800" dirty="0" smtClean="0"/>
              <a:t>A Unidirectional ring topology handles data traffic in either </a:t>
            </a:r>
          </a:p>
          <a:p>
            <a:pPr algn="just">
              <a:buNone/>
            </a:pPr>
            <a:r>
              <a:rPr lang="en-US" sz="1800" dirty="0" smtClean="0"/>
              <a:t>clockwise or anticlockwise direction. This data network, </a:t>
            </a:r>
          </a:p>
          <a:p>
            <a:pPr algn="just">
              <a:buNone/>
            </a:pPr>
            <a:r>
              <a:rPr lang="en-US" sz="1800" dirty="0" smtClean="0"/>
              <a:t>thus, can also be called as a half-duplex network. </a:t>
            </a:r>
          </a:p>
          <a:p>
            <a:pPr algn="just">
              <a:buNone/>
            </a:pPr>
            <a:r>
              <a:rPr lang="en-US" sz="1800" dirty="0" smtClean="0"/>
              <a:t>A Unidirectional ring topology is thus easy to maintain</a:t>
            </a:r>
          </a:p>
          <a:p>
            <a:pPr algn="just">
              <a:buNone/>
            </a:pPr>
            <a:r>
              <a:rPr lang="en-US" sz="1800" dirty="0" smtClean="0"/>
              <a:t> compared to the bidirectional ring topology.</a:t>
            </a:r>
          </a:p>
          <a:p>
            <a:pPr>
              <a:buNone/>
            </a:pPr>
            <a:r>
              <a:rPr lang="en-US" sz="1800" dirty="0" smtClean="0"/>
              <a:t>The data flow in the ring topology is based on the Token Passing principal, The token is passed from one computer to the next, only the computer with the token can transmit.</a:t>
            </a:r>
          </a:p>
          <a:p>
            <a:pPr>
              <a:buNone/>
            </a:pPr>
            <a:endParaRPr lang="en-US" sz="2000" dirty="0" smtClean="0"/>
          </a:p>
          <a:p>
            <a:pPr>
              <a:buNone/>
            </a:pPr>
            <a:endParaRPr lang="en-US" sz="2000" dirty="0" smtClean="0"/>
          </a:p>
          <a:p>
            <a:pPr>
              <a:buNone/>
            </a:pPr>
            <a:endParaRPr lang="en-US" sz="2000" dirty="0" smtClean="0"/>
          </a:p>
          <a:p>
            <a:pPr>
              <a:buNone/>
            </a:pPr>
            <a:endParaRPr lang="en-US" dirty="0" smtClean="0"/>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5972175" y="2133600"/>
            <a:ext cx="3171825" cy="223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buNone/>
            </a:pPr>
            <a:r>
              <a:rPr lang="en-US" sz="1800" b="1" dirty="0" smtClean="0"/>
              <a:t>Advantages:-</a:t>
            </a:r>
          </a:p>
          <a:p>
            <a:pPr algn="just"/>
            <a:r>
              <a:rPr lang="en-US" sz="1800" dirty="0" smtClean="0"/>
              <a:t>The </a:t>
            </a:r>
            <a:r>
              <a:rPr lang="en-US" sz="1800" dirty="0" err="1" smtClean="0"/>
              <a:t>uni</a:t>
            </a:r>
            <a:r>
              <a:rPr lang="en-US" sz="1800" dirty="0" smtClean="0"/>
              <a:t>-directional ring topology provides very high speed.</a:t>
            </a:r>
          </a:p>
          <a:p>
            <a:pPr algn="just"/>
            <a:r>
              <a:rPr lang="en-US" sz="1800" dirty="0" smtClean="0"/>
              <a:t>It has better performance than </a:t>
            </a:r>
            <a:r>
              <a:rPr lang="en-US" sz="1800" dirty="0" smtClean="0">
                <a:hlinkClick r:id="rId2"/>
              </a:rPr>
              <a:t>bus topology</a:t>
            </a:r>
            <a:r>
              <a:rPr lang="en-US" sz="1800" dirty="0" smtClean="0"/>
              <a:t>, even when the nodes are increased.</a:t>
            </a:r>
          </a:p>
          <a:p>
            <a:pPr algn="just"/>
            <a:r>
              <a:rPr lang="en-US" sz="1800" dirty="0" smtClean="0"/>
              <a:t>Ring network can handle high volume of nodes in a network (Robust)</a:t>
            </a:r>
          </a:p>
          <a:p>
            <a:pPr algn="just"/>
            <a:r>
              <a:rPr lang="en-US" sz="1800" dirty="0" smtClean="0"/>
              <a:t>It can handle heavy traffic as compared to bus topology due to Token passing.</a:t>
            </a:r>
          </a:p>
          <a:p>
            <a:pPr algn="just"/>
            <a:r>
              <a:rPr lang="en-US" sz="1800" dirty="0" smtClean="0"/>
              <a:t>provides good </a:t>
            </a:r>
            <a:r>
              <a:rPr lang="en-US" sz="1800" dirty="0" smtClean="0">
                <a:hlinkClick r:id="rId3"/>
              </a:rPr>
              <a:t>communication over a long distance</a:t>
            </a:r>
            <a:r>
              <a:rPr lang="en-US" sz="1800" dirty="0" smtClean="0"/>
              <a:t>.</a:t>
            </a:r>
          </a:p>
          <a:p>
            <a:pPr algn="just"/>
            <a:r>
              <a:rPr lang="en-US" sz="1800" dirty="0" smtClean="0"/>
              <a:t>maintenance of ring network is much easier than bus.</a:t>
            </a:r>
          </a:p>
          <a:p>
            <a:pPr algn="just"/>
            <a:r>
              <a:rPr lang="en-US" sz="1800" dirty="0" smtClean="0"/>
              <a:t>no need of network server to control the flow of data.</a:t>
            </a:r>
          </a:p>
          <a:p>
            <a:pPr algn="just">
              <a:buNone/>
            </a:pPr>
            <a:r>
              <a:rPr lang="en-US" sz="1800" b="1" dirty="0" smtClean="0"/>
              <a:t>Disadvantages:-</a:t>
            </a:r>
          </a:p>
          <a:p>
            <a:pPr algn="just"/>
            <a:r>
              <a:rPr lang="en-US" sz="1800" dirty="0" smtClean="0"/>
              <a:t>Addition and removal of any node in a network is difficult and can cause issue in network activity.</a:t>
            </a:r>
          </a:p>
          <a:p>
            <a:pPr algn="just"/>
            <a:r>
              <a:rPr lang="en-US" sz="1800" dirty="0" smtClean="0"/>
              <a:t>The entire network will be impacted if one workstation shuts down.</a:t>
            </a:r>
          </a:p>
          <a:p>
            <a:pPr algn="just"/>
            <a:r>
              <a:rPr lang="en-US" sz="1800" dirty="0" smtClean="0"/>
              <a:t>The hardware needed to connect each workstation to the network is more expensive than Ethernet cards and hubs/switches.</a:t>
            </a:r>
            <a:endParaRPr lang="en-US" sz="1800" b="1" dirty="0" smtClean="0"/>
          </a:p>
          <a:p>
            <a:pPr algn="just">
              <a:buNone/>
            </a:pPr>
            <a:endParaRPr lang="en-US" sz="1800" dirty="0" smtClean="0"/>
          </a:p>
          <a:p>
            <a:pPr algn="just"/>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Words>
  <Application>Microsoft Office PowerPoint</Application>
  <PresentationFormat>On-screen Show (4:3)</PresentationFormat>
  <Paragraphs>52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Topologies</vt:lpstr>
      <vt:lpstr>Bus Topology</vt:lpstr>
      <vt:lpstr>Slide 3</vt:lpstr>
      <vt:lpstr>Ring Topology</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Topologies</dc:title>
  <dc:creator>bhawnesh</dc:creator>
  <cp:lastModifiedBy>bhawnesh</cp:lastModifiedBy>
  <cp:revision>1</cp:revision>
  <dcterms:created xsi:type="dcterms:W3CDTF">2006-08-16T00:00:00Z</dcterms:created>
  <dcterms:modified xsi:type="dcterms:W3CDTF">2020-07-16T06:50:01Z</dcterms:modified>
</cp:coreProperties>
</file>