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C8D5B-8C36-448B-9EBA-760DAC619139}" type="datetimeFigureOut">
              <a:rPr lang="en-US" smtClean="0"/>
              <a:t>30-Jul-20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C8D5B-8C36-448B-9EBA-760DAC619139}" type="datetimeFigureOut">
              <a:rPr lang="en-US" smtClean="0"/>
              <a:t>30-Jul-20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C8D5B-8C36-448B-9EBA-760DAC619139}" type="datetimeFigureOut">
              <a:rPr lang="en-US" smtClean="0"/>
              <a:t>30-Jul-20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C8D5B-8C36-448B-9EBA-760DAC619139}" type="datetimeFigureOut">
              <a:rPr lang="en-US" smtClean="0"/>
              <a:t>30-Jul-20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C8D5B-8C36-448B-9EBA-760DAC619139}" type="datetimeFigureOut">
              <a:rPr lang="en-US" smtClean="0"/>
              <a:t>30-Jul-20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C8D5B-8C36-448B-9EBA-760DAC619139}" type="datetimeFigureOut">
              <a:rPr lang="en-US" smtClean="0"/>
              <a:t>30-Jul-20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C8D5B-8C36-448B-9EBA-760DAC619139}" type="datetimeFigureOut">
              <a:rPr lang="en-US" smtClean="0"/>
              <a:t>30-Jul-20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C8D5B-8C36-448B-9EBA-760DAC619139}" type="datetimeFigureOut">
              <a:rPr lang="en-US" smtClean="0"/>
              <a:t>30-Jul-20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C8D5B-8C36-448B-9EBA-760DAC619139}" type="datetimeFigureOut">
              <a:rPr lang="en-US" smtClean="0"/>
              <a:t>30-Jul-20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C8D5B-8C36-448B-9EBA-760DAC619139}" type="datetimeFigureOut">
              <a:rPr lang="en-US" smtClean="0"/>
              <a:t>30-Jul-20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C8D5B-8C36-448B-9EBA-760DAC619139}" type="datetimeFigureOut">
              <a:rPr lang="en-US" smtClean="0"/>
              <a:t>30-Jul-20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7189-AC24-438A-92DC-DDFCDD0D9C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C8D5B-8C36-448B-9EBA-760DAC619139}" type="datetimeFigureOut">
              <a:rPr lang="en-US" smtClean="0"/>
              <a:t>30-Jul-20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37189-AC24-438A-92DC-DDFCDD0D9C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and parallel</a:t>
            </a:r>
            <a:endParaRPr lang="en-US" dirty="0"/>
          </a:p>
        </p:txBody>
      </p:sp>
      <p:sp>
        <p:nvSpPr>
          <p:cNvPr id="3" name="Content Placeholder 2"/>
          <p:cNvSpPr>
            <a:spLocks noGrp="1"/>
          </p:cNvSpPr>
          <p:nvPr>
            <p:ph idx="1"/>
          </p:nvPr>
        </p:nvSpPr>
        <p:spPr/>
        <p:txBody>
          <a:bodyPr>
            <a:normAutofit/>
          </a:bodyPr>
          <a:lstStyle/>
          <a:p>
            <a:pPr>
              <a:buNone/>
            </a:pPr>
            <a:r>
              <a:rPr lang="en-US" sz="2000" dirty="0" smtClean="0"/>
              <a:t>What is serial transmission?</a:t>
            </a:r>
          </a:p>
          <a:p>
            <a:pPr algn="just">
              <a:buNone/>
            </a:pPr>
            <a:r>
              <a:rPr lang="en-US" sz="2000" dirty="0" smtClean="0"/>
              <a:t>When data is sent or received using serial data transmission, the data bits are organized in a specific order, since they can only be sent one after another. The order of the data bits is important as it dictates how the transmission is organized when it is received. It is viewed as a reliable data transmission method because a data bit is only sent if the previous data bit has already been received.</a:t>
            </a:r>
          </a:p>
          <a:p>
            <a:pPr algn="just">
              <a:buNone/>
            </a:pPr>
            <a:endParaRPr lang="en-US" dirty="0"/>
          </a:p>
        </p:txBody>
      </p:sp>
      <p:sp>
        <p:nvSpPr>
          <p:cNvPr id="3074" name="AutoShape 2" descr="Serial Data Transmissi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762000" y="3962400"/>
            <a:ext cx="7610475" cy="1933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Serial transmission has two classifications: asynchronous and synchronous.</a:t>
            </a:r>
          </a:p>
          <a:p>
            <a:r>
              <a:rPr lang="en-US" b="1" dirty="0" smtClean="0"/>
              <a:t>Asynchronous Serial Transmission</a:t>
            </a:r>
            <a:r>
              <a:rPr lang="en-US" dirty="0" smtClean="0"/>
              <a:t/>
            </a:r>
            <a:br>
              <a:rPr lang="en-US" dirty="0" smtClean="0"/>
            </a:br>
            <a:r>
              <a:rPr lang="en-US" dirty="0" smtClean="0"/>
              <a:t>Data bits can be sent at any point in time. Stop bits and start bits are used between data bytes to synchronize the transmitter and receiver and to ensure that the data is transmitted correctly. The time between sending and receiving data bits is not constant, so gaps are used to provide time between transmissions.</a:t>
            </a:r>
          </a:p>
          <a:p>
            <a:pPr>
              <a:buNone/>
            </a:pPr>
            <a:r>
              <a:rPr lang="en-US" dirty="0" smtClean="0"/>
              <a:t>The advantage of using the asynchronous method is that no synchronization is required between the transmitter and receiver devices. It is also a more cost effective method. A disadvantage is that data transmission can be slower, but this is not always the case.</a:t>
            </a:r>
          </a:p>
          <a:p>
            <a:pPr>
              <a:buNone/>
            </a:pPr>
            <a:r>
              <a:rPr lang="en-US" b="1" dirty="0" smtClean="0"/>
              <a:t>Synchronous Serial Transmission</a:t>
            </a:r>
            <a:r>
              <a:rPr lang="en-US" dirty="0" smtClean="0"/>
              <a:t/>
            </a:r>
            <a:br>
              <a:rPr lang="en-US" dirty="0" smtClean="0"/>
            </a:br>
            <a:r>
              <a:rPr lang="en-US" dirty="0" smtClean="0"/>
              <a:t>Data bits are transmitted as a continuous stream in time with a master clock. The data transmitter and receiver both operate using a synchronized clock frequency; therefore, start bits, stop bits, and gaps are not used. This means that data moves faster and timing errors are less frequent because the transmitter and receiver time is synced. However, data accuracy is highly dependent on timing being synced correctly between devices. In comparison with asynchronous serial transmission, this method is usually more expensive.</a:t>
            </a:r>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t>Asynchronous transmission </a:t>
            </a:r>
            <a:r>
              <a:rPr lang="en-US" dirty="0" smtClean="0"/>
              <a:t>– an extra bit is added to each byte to alert the receiver to the arrival of new data.  0 is used as a start bit, while 1 used as a stop bit.</a:t>
            </a:r>
          </a:p>
          <a:p>
            <a:pPr algn="just">
              <a:buNone/>
            </a:pPr>
            <a:r>
              <a:rPr lang="en-US" b="1" dirty="0" smtClean="0"/>
              <a:t>Synchronous transmission</a:t>
            </a:r>
            <a:r>
              <a:rPr lang="en-US" dirty="0" smtClean="0"/>
              <a:t> – no extra bit is added to each byte.  Data is transferred in batches, each of which contains multiple bytes.</a:t>
            </a:r>
          </a:p>
          <a:p>
            <a:pPr algn="just">
              <a:buNone/>
            </a:pPr>
            <a:r>
              <a:rPr lang="en-US" b="1" dirty="0" smtClean="0"/>
              <a:t>When is serial transmission used to send data?</a:t>
            </a:r>
          </a:p>
          <a:p>
            <a:pPr algn="just">
              <a:buNone/>
            </a:pPr>
            <a:r>
              <a:rPr lang="en-US" dirty="0" smtClean="0"/>
              <a:t>Serial transmission is normally used for long-distance data transfer. It is also used in cases where the amount of data being sent is relatively small. It ensures that data integrity is maintained as it transmits the data bits in a specific order, one after another. In this way, data bits are received in-sync with one another.</a:t>
            </a:r>
          </a:p>
          <a:p>
            <a:pPr algn="just">
              <a:buNone/>
            </a:pPr>
            <a:endParaRPr lang="en-US" dirty="0" smtClean="0"/>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b="1" dirty="0" smtClean="0"/>
              <a:t>What is parallel transmission?</a:t>
            </a:r>
          </a:p>
          <a:p>
            <a:pPr>
              <a:buNone/>
            </a:pPr>
            <a:r>
              <a:rPr lang="en-US" sz="1800" dirty="0" smtClean="0"/>
              <a:t>When data is sent using parallel data transmission, multiple data bits are transmitted over multiple channels at the same time. This means that data can be sent much faster than using serial transmission methods.</a:t>
            </a:r>
          </a:p>
          <a:p>
            <a:pPr>
              <a:buNone/>
            </a:pPr>
            <a:r>
              <a:rPr lang="en-US" sz="1800" dirty="0" smtClean="0"/>
              <a:t>Given that multiple bits are sent over multiple channels at the same time, the order in which a bit string is received can depend on various conditions, such as proximity to the data source, user location, and bandwidth availability. Two examples of parallel interfaces can be seen below. In the first parallel interface, the data is sent and received in the correct order. In the second parallel interface, the data is sent in the correct order, but some bits were received faster than others.</a:t>
            </a:r>
          </a:p>
          <a:p>
            <a:pPr>
              <a:buNone/>
            </a:pPr>
            <a:endParaRPr lang="en-US" sz="2000" dirty="0"/>
          </a:p>
        </p:txBody>
      </p:sp>
      <p:pic>
        <p:nvPicPr>
          <p:cNvPr id="70658" name="Picture 2"/>
          <p:cNvPicPr>
            <a:picLocks noChangeAspect="1" noChangeArrowheads="1"/>
          </p:cNvPicPr>
          <p:nvPr/>
        </p:nvPicPr>
        <p:blipFill>
          <a:blip r:embed="rId2"/>
          <a:srcRect/>
          <a:stretch>
            <a:fillRect/>
          </a:stretch>
        </p:blipFill>
        <p:spPr bwMode="auto">
          <a:xfrm>
            <a:off x="762000" y="4495800"/>
            <a:ext cx="7658100" cy="19431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Advantages and Disadvantages of Using Parallel Data Transmission</a:t>
            </a:r>
          </a:p>
          <a:p>
            <a:pPr>
              <a:buNone/>
            </a:pPr>
            <a:r>
              <a:rPr lang="en-US" dirty="0" smtClean="0"/>
              <a:t>The main advantages of parallel transmission over serial transmission are:</a:t>
            </a:r>
          </a:p>
          <a:p>
            <a:r>
              <a:rPr lang="en-US" dirty="0" smtClean="0"/>
              <a:t>it is easier to program;</a:t>
            </a:r>
          </a:p>
          <a:p>
            <a:r>
              <a:rPr lang="en-US" dirty="0" smtClean="0"/>
              <a:t>and data is sent faster.</a:t>
            </a:r>
          </a:p>
          <a:p>
            <a:pPr>
              <a:buNone/>
            </a:pPr>
            <a:r>
              <a:rPr lang="en-US" dirty="0" smtClean="0"/>
              <a:t>Although parallel transmission can transfer data faster, it requires more transmission channels than serial transmission. This means that data bits can be out of sync, depending on transfer distance and how fast each bit loads. A simple of example of where this can be seen is with a voice over IP (VOIP) call when distortion or interference is noticeable. It can also be seen when there is skipping or interference on a video stream.</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When is parallel transmission used to send data?</a:t>
            </a:r>
          </a:p>
          <a:p>
            <a:pPr>
              <a:buNone/>
            </a:pPr>
            <a:r>
              <a:rPr lang="en-US" dirty="0" smtClean="0"/>
              <a:t>Parallel transmission is used when:</a:t>
            </a:r>
          </a:p>
          <a:p>
            <a:r>
              <a:rPr lang="en-US" dirty="0" smtClean="0"/>
              <a:t>a large amount of data is being sent;</a:t>
            </a:r>
          </a:p>
          <a:p>
            <a:r>
              <a:rPr lang="en-US" dirty="0" smtClean="0"/>
              <a:t>the data being sent is time-sensitive;</a:t>
            </a:r>
          </a:p>
          <a:p>
            <a:r>
              <a:rPr lang="en-US" dirty="0" smtClean="0"/>
              <a:t>and the data needs to be sent quickly.</a:t>
            </a:r>
          </a:p>
          <a:p>
            <a:pPr algn="just">
              <a:buNone/>
            </a:pPr>
            <a:r>
              <a:rPr lang="en-US" dirty="0" smtClean="0"/>
              <a:t>A scenario where parallel transmission is used to send data is video streaming. When a video is streamed to a viewer, bits need to be received quickly to prevent a video pausing or buffering. Video streaming also requires the transmission of large volumes of data. The data being sent is also time-sensitive as slow data streams result in poor viewer experience.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609600" y="1752599"/>
          <a:ext cx="8077200" cy="4916183"/>
        </p:xfrm>
        <a:graphic>
          <a:graphicData uri="http://schemas.openxmlformats.org/drawingml/2006/table">
            <a:tbl>
              <a:tblPr/>
              <a:tblGrid>
                <a:gridCol w="1930539"/>
                <a:gridCol w="2241202"/>
                <a:gridCol w="3905459"/>
              </a:tblGrid>
              <a:tr h="650701">
                <a:tc>
                  <a:txBody>
                    <a:bodyPr/>
                    <a:lstStyle/>
                    <a:p>
                      <a:pPr algn="l" fontAlgn="b"/>
                      <a:r>
                        <a:rPr lang="en-US" sz="1800" b="1" i="0" u="none" strike="noStrike" dirty="0">
                          <a:solidFill>
                            <a:srgbClr val="3A3A3A"/>
                          </a:solidFill>
                          <a:latin typeface="Arial"/>
                        </a:rPr>
                        <a:t>Basis for Comparison</a:t>
                      </a:r>
                    </a:p>
                  </a:txBody>
                  <a:tcPr marL="8379" marR="8379" marT="83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800" b="1" i="0" u="none" strike="noStrike" dirty="0">
                          <a:solidFill>
                            <a:srgbClr val="3A3A3A"/>
                          </a:solidFill>
                          <a:latin typeface="Arial"/>
                        </a:rPr>
                        <a:t>Serial Transmission</a:t>
                      </a:r>
                    </a:p>
                  </a:txBody>
                  <a:tcPr marL="8379" marR="8379" marT="8379" marB="0" anchor="b">
                    <a:lnL w="6350" cap="flat" cmpd="sng" algn="ctr">
                      <a:solidFill>
                        <a:srgbClr val="000000"/>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1" i="0" u="none" strike="noStrike" dirty="0">
                          <a:solidFill>
                            <a:srgbClr val="3A3A3A"/>
                          </a:solidFill>
                          <a:latin typeface="Arial"/>
                        </a:rPr>
                        <a:t>Parallel Transmission</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r h="650701">
                <a:tc>
                  <a:txBody>
                    <a:bodyPr/>
                    <a:lstStyle/>
                    <a:p>
                      <a:pPr algn="l" fontAlgn="b"/>
                      <a:r>
                        <a:rPr lang="en-US" sz="1800" b="0" i="0" u="none" strike="noStrike">
                          <a:solidFill>
                            <a:srgbClr val="3A3A3A"/>
                          </a:solidFill>
                          <a:latin typeface="Arial"/>
                        </a:rPr>
                        <a:t>Definition</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Data flows in 2 directions, bit by bit</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0" i="0" u="none" strike="noStrike" dirty="0">
                          <a:solidFill>
                            <a:srgbClr val="3A3A3A"/>
                          </a:solidFill>
                          <a:latin typeface="Arial"/>
                        </a:rPr>
                        <a:t>Data flows in multiple directions, 8 bits (1 byte) at a time</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r h="650701">
                <a:tc>
                  <a:txBody>
                    <a:bodyPr/>
                    <a:lstStyle/>
                    <a:p>
                      <a:pPr algn="l" fontAlgn="b"/>
                      <a:r>
                        <a:rPr lang="en-US" sz="1800" b="0" i="0" u="none" strike="noStrike">
                          <a:solidFill>
                            <a:srgbClr val="3A3A3A"/>
                          </a:solidFill>
                          <a:latin typeface="Arial"/>
                        </a:rPr>
                        <a:t>Cost</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A80D32"/>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Economical</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Expensive</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r h="820195">
                <a:tc>
                  <a:txBody>
                    <a:bodyPr/>
                    <a:lstStyle/>
                    <a:p>
                      <a:pPr algn="l" fontAlgn="b"/>
                      <a:r>
                        <a:rPr lang="en-US" sz="1800" b="0" i="0" u="none" strike="noStrike">
                          <a:solidFill>
                            <a:srgbClr val="3A3A3A"/>
                          </a:solidFill>
                          <a:latin typeface="Arial"/>
                        </a:rPr>
                        <a:t>Number of bits transferred per clock pulse</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1 bit</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A80D32"/>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0" i="0" u="none" strike="noStrike" dirty="0">
                          <a:solidFill>
                            <a:srgbClr val="3A3A3A"/>
                          </a:solidFill>
                          <a:latin typeface="Arial"/>
                        </a:rPr>
                        <a:t>8 bits or 1 byte</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r h="650701">
                <a:tc>
                  <a:txBody>
                    <a:bodyPr/>
                    <a:lstStyle/>
                    <a:p>
                      <a:pPr algn="l" fontAlgn="b"/>
                      <a:r>
                        <a:rPr lang="en-US" sz="1800" b="0" i="0" u="none" strike="noStrike">
                          <a:solidFill>
                            <a:srgbClr val="3A3A3A"/>
                          </a:solidFill>
                          <a:latin typeface="Arial"/>
                        </a:rPr>
                        <a:t>Speed</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A80D32"/>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Slow</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Fast</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r h="650701">
                <a:tc>
                  <a:txBody>
                    <a:bodyPr/>
                    <a:lstStyle/>
                    <a:p>
                      <a:pPr algn="l" fontAlgn="b"/>
                      <a:r>
                        <a:rPr lang="en-US" sz="1800" b="0" i="0" u="none" strike="noStrike">
                          <a:solidFill>
                            <a:srgbClr val="3A3A3A"/>
                          </a:solidFill>
                          <a:latin typeface="Arial"/>
                        </a:rPr>
                        <a:t>Applications</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A80D32"/>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Used for long distance communication</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5078D5"/>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5078D5"/>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Used for short distance communication</a:t>
                      </a:r>
                    </a:p>
                  </a:txBody>
                  <a:tcPr marL="8379" marR="8379" marT="8379" marB="0" anchor="b">
                    <a:lnL w="6350" cap="flat" cmpd="sng" algn="ctr">
                      <a:solidFill>
                        <a:srgbClr val="5078D5"/>
                      </a:solidFill>
                      <a:prstDash val="solid"/>
                      <a:round/>
                      <a:headEnd type="none" w="med" len="med"/>
                      <a:tailEnd type="none" w="med" len="med"/>
                    </a:lnL>
                    <a:lnR w="6350" cap="flat" cmpd="sng" algn="ctr">
                      <a:solidFill>
                        <a:srgbClr val="A873D5"/>
                      </a:solidFill>
                      <a:prstDash val="solid"/>
                      <a:round/>
                      <a:headEnd type="none" w="med" len="med"/>
                      <a:tailEnd type="none" w="med" len="med"/>
                    </a:lnR>
                    <a:lnT w="6350" cap="flat" cmpd="sng" algn="ctr">
                      <a:solidFill>
                        <a:srgbClr val="A87DD5"/>
                      </a:solidFill>
                      <a:prstDash val="solid"/>
                      <a:round/>
                      <a:headEnd type="none" w="med" len="med"/>
                      <a:tailEnd type="none" w="med" len="med"/>
                    </a:lnT>
                    <a:lnB w="6350" cap="flat" cmpd="sng" algn="ctr">
                      <a:solidFill>
                        <a:srgbClr val="A873D5"/>
                      </a:solidFill>
                      <a:prstDash val="solid"/>
                      <a:round/>
                      <a:headEnd type="none" w="med" len="med"/>
                      <a:tailEnd type="none" w="med" len="med"/>
                    </a:lnB>
                    <a:solidFill>
                      <a:srgbClr val="FFFFFF"/>
                    </a:solidFill>
                  </a:tcPr>
                </a:tc>
              </a:tr>
              <a:tr h="650701">
                <a:tc>
                  <a:txBody>
                    <a:bodyPr/>
                    <a:lstStyle/>
                    <a:p>
                      <a:pPr algn="l" fontAlgn="b"/>
                      <a:r>
                        <a:rPr lang="en-US" sz="1800" b="0" i="0" u="none" strike="noStrike">
                          <a:solidFill>
                            <a:srgbClr val="3A3A3A"/>
                          </a:solidFill>
                          <a:latin typeface="Arial"/>
                        </a:rPr>
                        <a:t>Example</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0D32"/>
                      </a:solidFill>
                      <a:prstDash val="solid"/>
                      <a:round/>
                      <a:headEnd type="none" w="med" len="med"/>
                      <a:tailEnd type="none" w="med" len="med"/>
                    </a:lnR>
                    <a:lnT w="6350" cap="flat" cmpd="sng" algn="ctr">
                      <a:solidFill>
                        <a:srgbClr val="A80D32"/>
                      </a:solidFill>
                      <a:prstDash val="solid"/>
                      <a:round/>
                      <a:headEnd type="none" w="med" len="med"/>
                      <a:tailEnd type="none" w="med" len="med"/>
                    </a:lnT>
                    <a:lnB w="6350" cap="flat" cmpd="sng" algn="ctr">
                      <a:solidFill>
                        <a:srgbClr val="A80D32"/>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3A3A3A"/>
                          </a:solidFill>
                          <a:latin typeface="Arial"/>
                        </a:rPr>
                        <a:t>Computer to computer</a:t>
                      </a:r>
                    </a:p>
                  </a:txBody>
                  <a:tcPr marL="8379" marR="8379" marT="8379" marB="0" anchor="b">
                    <a:lnL w="6350" cap="flat" cmpd="sng" algn="ctr">
                      <a:solidFill>
                        <a:srgbClr val="A80D32"/>
                      </a:solidFill>
                      <a:prstDash val="solid"/>
                      <a:round/>
                      <a:headEnd type="none" w="med" len="med"/>
                      <a:tailEnd type="none" w="med" len="med"/>
                    </a:lnL>
                    <a:lnR w="6350" cap="flat" cmpd="sng" algn="ctr">
                      <a:solidFill>
                        <a:srgbClr val="A873D5"/>
                      </a:solidFill>
                      <a:prstDash val="solid"/>
                      <a:round/>
                      <a:headEnd type="none" w="med" len="med"/>
                      <a:tailEnd type="none" w="med" len="med"/>
                    </a:lnR>
                    <a:lnT w="6350" cap="flat" cmpd="sng" algn="ctr">
                      <a:solidFill>
                        <a:srgbClr val="5078D5"/>
                      </a:solidFill>
                      <a:prstDash val="solid"/>
                      <a:round/>
                      <a:headEnd type="none" w="med" len="med"/>
                      <a:tailEnd type="none" w="med" len="med"/>
                    </a:lnT>
                    <a:lnB w="6350" cap="flat" cmpd="sng" algn="ctr">
                      <a:solidFill>
                        <a:srgbClr val="A873D5"/>
                      </a:solidFill>
                      <a:prstDash val="solid"/>
                      <a:round/>
                      <a:headEnd type="none" w="med" len="med"/>
                      <a:tailEnd type="none" w="med" len="med"/>
                    </a:lnB>
                    <a:solidFill>
                      <a:srgbClr val="FFFFFF"/>
                    </a:solidFill>
                  </a:tcPr>
                </a:tc>
                <a:tc>
                  <a:txBody>
                    <a:bodyPr/>
                    <a:lstStyle/>
                    <a:p>
                      <a:pPr algn="l" fontAlgn="b"/>
                      <a:r>
                        <a:rPr lang="en-US" sz="1800" b="0" i="0" u="none" strike="noStrike" dirty="0">
                          <a:solidFill>
                            <a:srgbClr val="3A3A3A"/>
                          </a:solidFill>
                          <a:latin typeface="Arial"/>
                        </a:rPr>
                        <a:t>Computer to printer</a:t>
                      </a:r>
                    </a:p>
                  </a:txBody>
                  <a:tcPr marL="8379" marR="8379" marT="8379" marB="0" anchor="b">
                    <a:lnL w="6350" cap="flat" cmpd="sng" algn="ctr">
                      <a:solidFill>
                        <a:srgbClr val="A873D5"/>
                      </a:solidFill>
                      <a:prstDash val="solid"/>
                      <a:round/>
                      <a:headEnd type="none" w="med" len="med"/>
                      <a:tailEnd type="none" w="med" len="med"/>
                    </a:lnL>
                    <a:lnR w="6350" cap="flat" cmpd="sng" algn="ctr">
                      <a:solidFill>
                        <a:srgbClr val="A87DD5"/>
                      </a:solidFill>
                      <a:prstDash val="solid"/>
                      <a:round/>
                      <a:headEnd type="none" w="med" len="med"/>
                      <a:tailEnd type="none" w="med" len="med"/>
                    </a:lnR>
                    <a:lnT w="6350" cap="flat" cmpd="sng" algn="ctr">
                      <a:solidFill>
                        <a:srgbClr val="A873D5"/>
                      </a:solidFill>
                      <a:prstDash val="solid"/>
                      <a:round/>
                      <a:headEnd type="none" w="med" len="med"/>
                      <a:tailEnd type="none" w="med" len="med"/>
                    </a:lnT>
                    <a:lnB w="6350" cap="flat" cmpd="sng" algn="ctr">
                      <a:solidFill>
                        <a:srgbClr val="A87DD5"/>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descr="https://networkencyclopedia.com/wp-content/uploads/2019/09/asynchronous-transmission.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6805" name="Picture 5"/>
          <p:cNvPicPr>
            <a:picLocks noChangeAspect="1" noChangeArrowheads="1"/>
          </p:cNvPicPr>
          <p:nvPr/>
        </p:nvPicPr>
        <p:blipFill>
          <a:blip r:embed="rId2"/>
          <a:srcRect/>
          <a:stretch>
            <a:fillRect/>
          </a:stretch>
        </p:blipFill>
        <p:spPr bwMode="auto">
          <a:xfrm>
            <a:off x="533400" y="-7043"/>
            <a:ext cx="6096000" cy="3386668"/>
          </a:xfrm>
          <a:prstGeom prst="rect">
            <a:avLst/>
          </a:prstGeom>
          <a:noFill/>
          <a:ln w="9525">
            <a:noFill/>
            <a:miter lim="800000"/>
            <a:headEnd/>
            <a:tailEnd/>
          </a:ln>
          <a:effectLst/>
        </p:spPr>
      </p:pic>
      <p:pic>
        <p:nvPicPr>
          <p:cNvPr id="76806" name="Picture 6"/>
          <p:cNvPicPr>
            <a:picLocks noChangeAspect="1" noChangeArrowheads="1"/>
          </p:cNvPicPr>
          <p:nvPr/>
        </p:nvPicPr>
        <p:blipFill>
          <a:blip r:embed="rId3"/>
          <a:srcRect/>
          <a:stretch>
            <a:fillRect/>
          </a:stretch>
        </p:blipFill>
        <p:spPr bwMode="auto">
          <a:xfrm>
            <a:off x="565047" y="2962408"/>
            <a:ext cx="6256342" cy="35145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Serial and parallel</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and parallel</dc:title>
  <dc:creator>bhawnesh</dc:creator>
  <cp:lastModifiedBy>bhawnesh</cp:lastModifiedBy>
  <cp:revision>1</cp:revision>
  <dcterms:created xsi:type="dcterms:W3CDTF">2020-07-30T10:59:21Z</dcterms:created>
  <dcterms:modified xsi:type="dcterms:W3CDTF">2020-07-30T10:59:56Z</dcterms:modified>
</cp:coreProperties>
</file>