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Physical Layer</a:t>
            </a:r>
            <a:endParaRPr lang="en-US" dirty="0"/>
          </a:p>
        </p:txBody>
      </p:sp>
      <p:sp>
        <p:nvSpPr>
          <p:cNvPr id="3" name="Content Placeholder 2"/>
          <p:cNvSpPr>
            <a:spLocks noGrp="1"/>
          </p:cNvSpPr>
          <p:nvPr>
            <p:ph idx="1"/>
          </p:nvPr>
        </p:nvSpPr>
        <p:spPr>
          <a:xfrm>
            <a:off x="304800" y="990600"/>
            <a:ext cx="8610600" cy="5638800"/>
          </a:xfrm>
        </p:spPr>
        <p:txBody>
          <a:bodyPr>
            <a:noAutofit/>
          </a:bodyPr>
          <a:lstStyle/>
          <a:p>
            <a:pPr algn="just">
              <a:buNone/>
            </a:pPr>
            <a:r>
              <a:rPr lang="en-US" sz="1800" dirty="0" smtClean="0"/>
              <a:t>Physical layer in the OSI model plays the role of interacting with actual hardware and signaling mechanism. Physical layer is the only layer of OSI network model which actually deals with the physical connectivity of two different stations. This layer defines the hardware equipment, cabling, wiring, frequencies, pulses used to represent binary signals etc.</a:t>
            </a:r>
          </a:p>
          <a:p>
            <a:pPr algn="just">
              <a:buNone/>
            </a:pPr>
            <a:r>
              <a:rPr lang="en-US" sz="1800" dirty="0" smtClean="0"/>
              <a:t>Physical layer provides its services to Data-link layer. Data-link layer hands over frames to physical layer. Physical layer converts them to electrical pulses, which represent binary data. The binary data is then sent over the wired or wireless media.</a:t>
            </a:r>
          </a:p>
          <a:p>
            <a:pPr>
              <a:buNone/>
            </a:pPr>
            <a:r>
              <a:rPr lang="en-US" sz="1800" b="1" dirty="0" smtClean="0"/>
              <a:t>Signals</a:t>
            </a:r>
          </a:p>
          <a:p>
            <a:pPr algn="just">
              <a:buNone/>
            </a:pPr>
            <a:r>
              <a:rPr lang="en-US" sz="1800" dirty="0" smtClean="0"/>
              <a:t>When data is sent over physical medium, it needs to be first converted into electromagnetic signals. Data itself can be analog such as human voice, or digital such as file on the disk. Both analog and digital data can be represented in digital or analog signals.</a:t>
            </a:r>
          </a:p>
          <a:p>
            <a:pPr>
              <a:buNone/>
            </a:pPr>
            <a:r>
              <a:rPr lang="en-US" sz="1800" b="1" dirty="0" smtClean="0"/>
              <a:t>	Digital Signals</a:t>
            </a:r>
            <a:endParaRPr lang="en-US" sz="1800" dirty="0" smtClean="0"/>
          </a:p>
          <a:p>
            <a:r>
              <a:rPr lang="en-US" sz="1800" dirty="0" smtClean="0"/>
              <a:t>Digital signals are discrete in nature and represent sequence of voltage pulses. Digital signals are used within the circuitry of a computer system.</a:t>
            </a:r>
          </a:p>
          <a:p>
            <a:pPr>
              <a:buNone/>
            </a:pPr>
            <a:r>
              <a:rPr lang="en-US" sz="1800" b="1" dirty="0" smtClean="0"/>
              <a:t>	Analog Signals</a:t>
            </a:r>
            <a:endParaRPr lang="en-US" sz="1800" dirty="0" smtClean="0"/>
          </a:p>
          <a:p>
            <a:r>
              <a:rPr lang="en-US" sz="1800" dirty="0" smtClean="0"/>
              <a:t>Analog signals are in continuous wave form in nature and represented by continuous electromagnetic waves.</a:t>
            </a:r>
          </a:p>
          <a:p>
            <a:pPr algn="just">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55000" lnSpcReduction="20000"/>
          </a:bodyPr>
          <a:lstStyle/>
          <a:p>
            <a:pPr>
              <a:buNone/>
            </a:pPr>
            <a:r>
              <a:rPr lang="en-US" dirty="0" smtClean="0"/>
              <a:t>This layer plays with most of the network’s physical connections—wireless transmission, cabling, cabling standards and types, connectors and types, network interface cards, and more —as per network requirements.</a:t>
            </a:r>
          </a:p>
          <a:p>
            <a:pPr>
              <a:buNone/>
            </a:pPr>
            <a:r>
              <a:rPr lang="en-US" b="1" dirty="0" smtClean="0"/>
              <a:t>Functions of Physical Layer</a:t>
            </a:r>
          </a:p>
          <a:p>
            <a:pPr>
              <a:buNone/>
            </a:pPr>
            <a:r>
              <a:rPr lang="en-US" dirty="0" smtClean="0"/>
              <a:t>Following are the various functions performed by the Physical layer of the OSI model.</a:t>
            </a:r>
          </a:p>
          <a:p>
            <a:r>
              <a:rPr lang="en-US" b="1" dirty="0" smtClean="0"/>
              <a:t>Representation of Bits:</a:t>
            </a:r>
            <a:r>
              <a:rPr lang="en-US" dirty="0" smtClean="0"/>
              <a:t> Data in this layer consists of stream of bits. The bits must be encoded into signals for transmission. It defines the type of encoding i.e. how 0's and 1's are changed to signal.</a:t>
            </a:r>
          </a:p>
          <a:p>
            <a:r>
              <a:rPr lang="en-US" b="1" dirty="0" smtClean="0"/>
              <a:t>Data Rate: </a:t>
            </a:r>
            <a:r>
              <a:rPr lang="en-US" dirty="0" smtClean="0"/>
              <a:t>This layer defines the rate of transmission which is the number of bits per second.</a:t>
            </a:r>
          </a:p>
          <a:p>
            <a:r>
              <a:rPr lang="en-US" b="1" dirty="0" smtClean="0"/>
              <a:t>Synchronization: </a:t>
            </a:r>
            <a:r>
              <a:rPr lang="en-US" dirty="0" smtClean="0"/>
              <a:t>It deals with the synchronization of the transmitter and receiver. The sender and receiver are synchronized at bit level.</a:t>
            </a:r>
          </a:p>
          <a:p>
            <a:r>
              <a:rPr lang="en-US" b="1" dirty="0" smtClean="0"/>
              <a:t>Interface: </a:t>
            </a:r>
            <a:r>
              <a:rPr lang="en-US" dirty="0" smtClean="0"/>
              <a:t>The physical layer defines the transmission interface between devices and transmission medium.</a:t>
            </a:r>
          </a:p>
          <a:p>
            <a:r>
              <a:rPr lang="en-US" b="1" dirty="0" smtClean="0"/>
              <a:t>Line Configuration: </a:t>
            </a:r>
            <a:r>
              <a:rPr lang="en-US" dirty="0" smtClean="0"/>
              <a:t>This layer connects devices with the medium: Point to Point configuration and Multipoint configuration.</a:t>
            </a:r>
          </a:p>
          <a:p>
            <a:r>
              <a:rPr lang="en-US" b="1" dirty="0" smtClean="0"/>
              <a:t>Topologies: </a:t>
            </a:r>
            <a:r>
              <a:rPr lang="en-US" dirty="0" smtClean="0"/>
              <a:t>Devices must be connected using the following topologies: Mesh, Star, Ring and Bus.</a:t>
            </a:r>
          </a:p>
          <a:p>
            <a:r>
              <a:rPr lang="en-US" b="1" dirty="0" smtClean="0"/>
              <a:t>Transmission Modes: </a:t>
            </a:r>
            <a:r>
              <a:rPr lang="en-US" dirty="0" smtClean="0"/>
              <a:t>Physical Layer defines the direction of transmission between two devices: Simplex, Half Duplex, Full Duplex.</a:t>
            </a:r>
          </a:p>
          <a:p>
            <a:r>
              <a:rPr lang="en-US" dirty="0" smtClean="0"/>
              <a:t>Deals with baseband and broadband transmission.</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382000" cy="4247317"/>
          </a:xfrm>
          <a:prstGeom prst="rect">
            <a:avLst/>
          </a:prstGeom>
        </p:spPr>
        <p:txBody>
          <a:bodyPr wrap="square">
            <a:spAutoFit/>
          </a:bodyPr>
          <a:lstStyle/>
          <a:p>
            <a:r>
              <a:rPr lang="en-US" b="1" dirty="0" smtClean="0"/>
              <a:t>Examples of protocols that use physical layers include:</a:t>
            </a:r>
          </a:p>
          <a:p>
            <a:pPr>
              <a:buFont typeface="Arial" pitchFamily="34" charset="0"/>
              <a:buChar char="•"/>
            </a:pPr>
            <a:r>
              <a:rPr lang="en-US" dirty="0" smtClean="0"/>
              <a:t>Digital Subscriber </a:t>
            </a:r>
            <a:r>
              <a:rPr lang="en-US" dirty="0" smtClean="0"/>
              <a:t>Line(</a:t>
            </a:r>
            <a:r>
              <a:rPr lang="en-US" dirty="0" smtClean="0"/>
              <a:t>Users get a high speed bandwidth connection from a phone wall jack on an existing telephone network.</a:t>
            </a:r>
            <a:r>
              <a:rPr lang="en-US" dirty="0" smtClean="0"/>
              <a:t>)</a:t>
            </a:r>
            <a:endParaRPr lang="en-US" dirty="0" smtClean="0"/>
          </a:p>
          <a:p>
            <a:pPr>
              <a:buFont typeface="Arial" pitchFamily="34" charset="0"/>
              <a:buChar char="•"/>
            </a:pPr>
            <a:r>
              <a:rPr lang="en-US" dirty="0" smtClean="0"/>
              <a:t>Integrated Services Digital </a:t>
            </a:r>
            <a:r>
              <a:rPr lang="en-US" dirty="0" smtClean="0"/>
              <a:t>Network(</a:t>
            </a:r>
            <a:r>
              <a:rPr lang="en-US" b="1" dirty="0" smtClean="0"/>
              <a:t>ISDN</a:t>
            </a:r>
            <a:r>
              <a:rPr lang="en-US" dirty="0" smtClean="0"/>
              <a:t>) is a set of communication standards for simultaneous digital transmission of voice, video, data, and other network services over the traditional circuits of the public switched telephone network</a:t>
            </a:r>
            <a:r>
              <a:rPr lang="en-US" dirty="0" smtClean="0"/>
              <a:t>.</a:t>
            </a:r>
            <a:endParaRPr lang="en-US" dirty="0" smtClean="0"/>
          </a:p>
          <a:p>
            <a:pPr>
              <a:buFont typeface="Arial" pitchFamily="34" charset="0"/>
              <a:buChar char="•"/>
            </a:pPr>
            <a:r>
              <a:rPr lang="en-US" dirty="0" smtClean="0"/>
              <a:t>Infrared Data </a:t>
            </a:r>
            <a:r>
              <a:rPr lang="en-US" dirty="0" smtClean="0"/>
              <a:t>Association(</a:t>
            </a:r>
            <a:r>
              <a:rPr lang="en-US" dirty="0" smtClean="0"/>
              <a:t>industry standard for wireless communication with infrared light.</a:t>
            </a:r>
            <a:r>
              <a:rPr lang="en-US" dirty="0" smtClean="0"/>
              <a:t>)</a:t>
            </a:r>
            <a:endParaRPr lang="en-US" dirty="0" smtClean="0"/>
          </a:p>
          <a:p>
            <a:pPr>
              <a:buFont typeface="Arial" pitchFamily="34" charset="0"/>
              <a:buChar char="•"/>
            </a:pPr>
            <a:r>
              <a:rPr lang="en-US" dirty="0" smtClean="0"/>
              <a:t>Universal Serial Bus (USB.)</a:t>
            </a:r>
          </a:p>
          <a:p>
            <a:pPr>
              <a:buFont typeface="Arial" pitchFamily="34" charset="0"/>
              <a:buChar char="•"/>
            </a:pPr>
            <a:r>
              <a:rPr lang="en-US" dirty="0" smtClean="0"/>
              <a:t>Bluetooth.</a:t>
            </a:r>
          </a:p>
          <a:p>
            <a:pPr>
              <a:buFont typeface="Arial" pitchFamily="34" charset="0"/>
              <a:buChar char="•"/>
            </a:pPr>
            <a:r>
              <a:rPr lang="en-US" dirty="0" smtClean="0"/>
              <a:t>Controller Area </a:t>
            </a:r>
            <a:r>
              <a:rPr lang="en-US" dirty="0" smtClean="0"/>
              <a:t>Network(</a:t>
            </a:r>
            <a:r>
              <a:rPr lang="en-US" dirty="0" smtClean="0"/>
              <a:t>Controller </a:t>
            </a:r>
            <a:r>
              <a:rPr lang="en-US" dirty="0" smtClean="0"/>
              <a:t>Area Network (CAN) is a serial network technology that was originally designed for the automotive industry, especially for European cars, but has also become a popular bus in industrial automation as well as other applications.</a:t>
            </a:r>
            <a:r>
              <a:rPr lang="en-US" dirty="0" smtClean="0"/>
              <a:t>)</a:t>
            </a:r>
            <a:endParaRPr lang="en-US" dirty="0" smtClean="0"/>
          </a:p>
          <a:p>
            <a:pPr>
              <a:buFont typeface="Arial" pitchFamily="34" charset="0"/>
              <a:buChar char="•"/>
            </a:pPr>
            <a:r>
              <a:rPr lang="en-US" dirty="0" smtClean="0"/>
              <a:t>Ethernet.</a:t>
            </a:r>
            <a:endParaRPr lang="en-US" dirty="0"/>
          </a:p>
        </p:txBody>
      </p:sp>
      <p:pic>
        <p:nvPicPr>
          <p:cNvPr id="3074" name="Picture 2" descr="Physical Layer in ISO-OSI Model"/>
          <p:cNvPicPr>
            <a:picLocks noChangeAspect="1" noChangeArrowheads="1"/>
          </p:cNvPicPr>
          <p:nvPr/>
        </p:nvPicPr>
        <p:blipFill>
          <a:blip r:embed="rId2"/>
          <a:srcRect/>
          <a:stretch>
            <a:fillRect/>
          </a:stretch>
        </p:blipFill>
        <p:spPr bwMode="auto">
          <a:xfrm>
            <a:off x="3124200" y="4114800"/>
            <a:ext cx="5743575" cy="25336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Basic hardware components used in the OSI physical layer include network interface cards (NICs), connectors and interfaces, and cables that facilitate the transmission of data from source to destination.</a:t>
            </a:r>
          </a:p>
          <a:p>
            <a:pPr algn="just">
              <a:buNone/>
            </a:pPr>
            <a:r>
              <a:rPr lang="en-US" dirty="0" smtClean="0"/>
              <a:t>The Network Interface Card is a component installed in a computer in order to connect it to any available network. Connectors and Interfaces are used to connect cables from one source to another. Depending upon the type of cable used, connectors are chosen accordingly. Cables are physical components that carry electromagnetic or optic signals through them and transmit them from a network source to a network destination.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412</Words>
  <Application>Microsoft Office PowerPoint</Application>
  <PresentationFormat>On-screen Show (4:3)</PresentationFormat>
  <Paragraphs>30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Physical Layer</vt:lpstr>
      <vt:lpstr>Slide 2</vt:lpstr>
      <vt:lpstr>Slide 3</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Layer</dc:title>
  <dc:creator>bhawnesh</dc:creator>
  <cp:lastModifiedBy>bhawnesh</cp:lastModifiedBy>
  <cp:revision>4</cp:revision>
  <dcterms:created xsi:type="dcterms:W3CDTF">2006-08-16T00:00:00Z</dcterms:created>
  <dcterms:modified xsi:type="dcterms:W3CDTF">2020-08-17T08:19:43Z</dcterms:modified>
</cp:coreProperties>
</file>