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07-Aug-20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07-Aug-20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07-Aug-20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07-Aug-20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07-Aug-20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07-Aug-20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Internet Model</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The Internet Model</a:t>
            </a:r>
          </a:p>
          <a:p>
            <a:pPr algn="just"/>
            <a:r>
              <a:rPr lang="en-US" dirty="0" smtClean="0"/>
              <a:t>The </a:t>
            </a:r>
            <a:r>
              <a:rPr lang="en-US" dirty="0" smtClean="0"/>
              <a:t>OSI (Open </a:t>
            </a:r>
            <a:r>
              <a:rPr lang="en-US" dirty="0" smtClean="0"/>
              <a:t>S</a:t>
            </a:r>
            <a:r>
              <a:rPr lang="en-US" dirty="0" smtClean="0"/>
              <a:t>ystem </a:t>
            </a:r>
            <a:r>
              <a:rPr lang="en-US" dirty="0" smtClean="0"/>
              <a:t>I</a:t>
            </a:r>
            <a:r>
              <a:rPr lang="en-US" dirty="0" smtClean="0"/>
              <a:t>nterconnection) </a:t>
            </a:r>
            <a:r>
              <a:rPr lang="en-US" dirty="0" smtClean="0"/>
              <a:t>model was very successful at getting people to concentrate on the specifics of a network implementation. However, implementations based directly on it were not popular, principally because they were complex and quite slow. By sticking too rigidly to the layers and following the principle of insulation between the layers it is difficult to get any real speed from an implementation.</a:t>
            </a:r>
          </a:p>
          <a:p>
            <a:pPr algn="just"/>
            <a:r>
              <a:rPr lang="en-US" dirty="0" smtClean="0"/>
              <a:t>Another model, the </a:t>
            </a:r>
            <a:r>
              <a:rPr lang="en-US" dirty="0" smtClean="0"/>
              <a:t>TCP/IP (Transmission Control Protocol/Internet </a:t>
            </a:r>
            <a:r>
              <a:rPr lang="en-US" dirty="0" smtClean="0"/>
              <a:t>P</a:t>
            </a:r>
            <a:r>
              <a:rPr lang="en-US" dirty="0" smtClean="0"/>
              <a:t>rotocol) </a:t>
            </a:r>
            <a:r>
              <a:rPr lang="en-US" dirty="0" smtClean="0"/>
              <a:t>Reference Model, also called the Internet Reference Model and the Department of Defense Four-Layer Model, was developed by </a:t>
            </a:r>
            <a:r>
              <a:rPr lang="en-US" dirty="0" smtClean="0"/>
              <a:t>DARPA (Defense advance research project agency) </a:t>
            </a:r>
            <a:r>
              <a:rPr lang="en-US" dirty="0" smtClean="0"/>
              <a:t>in the 1970 with the principles of the Internet in mind: namely, resilience to damage and flexibility of application.</a:t>
            </a:r>
          </a:p>
          <a:p>
            <a:pPr algn="just"/>
            <a:r>
              <a:rPr lang="en-US" dirty="0" smtClean="0"/>
              <a:t>This is a four layer model, in contrast to the OSI model's seven (Figure below).</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91138" name="Picture 2" descr="OSI vs. TCP/IP"/>
          <p:cNvPicPr>
            <a:picLocks noChangeAspect="1" noChangeArrowheads="1"/>
          </p:cNvPicPr>
          <p:nvPr/>
        </p:nvPicPr>
        <p:blipFill>
          <a:blip r:embed="rId2"/>
          <a:srcRect/>
          <a:stretch>
            <a:fillRect/>
          </a:stretch>
        </p:blipFill>
        <p:spPr bwMode="auto">
          <a:xfrm>
            <a:off x="2133600" y="2057400"/>
            <a:ext cx="5257800" cy="4472152"/>
          </a:xfrm>
          <a:prstGeom prst="rect">
            <a:avLst/>
          </a:prstGeom>
          <a:noFill/>
        </p:spPr>
      </p:pic>
      <p:sp>
        <p:nvSpPr>
          <p:cNvPr id="5" name="TextBox 4"/>
          <p:cNvSpPr txBox="1"/>
          <p:nvPr/>
        </p:nvSpPr>
        <p:spPr>
          <a:xfrm>
            <a:off x="4724400" y="1524000"/>
            <a:ext cx="2514600" cy="461665"/>
          </a:xfrm>
          <a:prstGeom prst="rect">
            <a:avLst/>
          </a:prstGeom>
          <a:noFill/>
        </p:spPr>
        <p:txBody>
          <a:bodyPr wrap="square" rtlCol="0">
            <a:spAutoFit/>
          </a:bodyPr>
          <a:lstStyle/>
          <a:p>
            <a:r>
              <a:rPr lang="en-US" sz="2400" b="1" dirty="0" smtClean="0"/>
              <a:t>TCP/IP</a:t>
            </a:r>
            <a:endParaRPr lang="en-US" sz="2400" b="1" dirty="0"/>
          </a:p>
        </p:txBody>
      </p:sp>
      <p:sp>
        <p:nvSpPr>
          <p:cNvPr id="6" name="TextBox 5"/>
          <p:cNvSpPr txBox="1"/>
          <p:nvPr/>
        </p:nvSpPr>
        <p:spPr>
          <a:xfrm>
            <a:off x="2209800" y="1524000"/>
            <a:ext cx="2514600" cy="461665"/>
          </a:xfrm>
          <a:prstGeom prst="rect">
            <a:avLst/>
          </a:prstGeom>
          <a:noFill/>
        </p:spPr>
        <p:txBody>
          <a:bodyPr wrap="square" rtlCol="0">
            <a:spAutoFit/>
          </a:bodyPr>
          <a:lstStyle/>
          <a:p>
            <a:r>
              <a:rPr lang="en-US" sz="2400" b="1" dirty="0" smtClean="0"/>
              <a:t>OSI</a:t>
            </a:r>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lgn="just">
              <a:buNone/>
            </a:pPr>
            <a:r>
              <a:rPr lang="en-US" b="1" dirty="0" smtClean="0"/>
              <a:t>Reference Model</a:t>
            </a:r>
          </a:p>
          <a:p>
            <a:pPr algn="just"/>
            <a:r>
              <a:rPr lang="en-US" dirty="0" smtClean="0"/>
              <a:t>Reference Model offers a means of standardization which is acceptable worldwide. Since people using the computer network are located over a wide physical range and their network devices might have heterogeneous architecture. In order to provide communication among heterogeneous devices, we need a standardized model i.e. a reference model, which would provide us way how these devices can communicate regardless their architecture.</a:t>
            </a:r>
          </a:p>
          <a:p>
            <a:pPr algn="just">
              <a:buNone/>
            </a:pPr>
            <a:r>
              <a:rPr lang="en-US" dirty="0" smtClean="0"/>
              <a:t>	We have two reference models such as </a:t>
            </a:r>
            <a:r>
              <a:rPr lang="en-US" b="1" dirty="0" smtClean="0"/>
              <a:t>OSI</a:t>
            </a:r>
            <a:r>
              <a:rPr lang="en-US" dirty="0" smtClean="0"/>
              <a:t> model and </a:t>
            </a:r>
            <a:r>
              <a:rPr lang="en-US" b="1" dirty="0" smtClean="0"/>
              <a:t>TCP/IP</a:t>
            </a:r>
            <a:r>
              <a:rPr lang="en-US" dirty="0" smtClean="0"/>
              <a:t> reference model, however, the OSI model is a hypothetical one but the TCP/IP is absolutely practical model.</a:t>
            </a:r>
          </a:p>
          <a:p>
            <a:pPr algn="just">
              <a:buNone/>
            </a:pPr>
            <a:r>
              <a:rPr lang="en-US" b="1" dirty="0" smtClean="0"/>
              <a:t>OSI Model</a:t>
            </a:r>
          </a:p>
          <a:p>
            <a:pPr algn="just"/>
            <a:r>
              <a:rPr lang="en-US" b="1" dirty="0" smtClean="0"/>
              <a:t>OSI</a:t>
            </a:r>
            <a:r>
              <a:rPr lang="en-US" dirty="0" smtClean="0"/>
              <a:t> is acronym of </a:t>
            </a:r>
            <a:r>
              <a:rPr lang="en-US" b="1" dirty="0" smtClean="0"/>
              <a:t>Open System </a:t>
            </a:r>
            <a:r>
              <a:rPr lang="en-US" b="1" dirty="0" smtClean="0"/>
              <a:t>Interconnection</a:t>
            </a:r>
            <a:r>
              <a:rPr lang="en-US" dirty="0" smtClean="0"/>
              <a:t>. </a:t>
            </a:r>
            <a:r>
              <a:rPr lang="en-US" dirty="0" smtClean="0"/>
              <a:t>This model is developed by the </a:t>
            </a:r>
            <a:r>
              <a:rPr lang="en-US" b="1" dirty="0" smtClean="0"/>
              <a:t>International organization of Standardization (ISO)</a:t>
            </a:r>
            <a:r>
              <a:rPr lang="en-US" dirty="0" smtClean="0"/>
              <a:t> and therefore also referred as </a:t>
            </a:r>
            <a:r>
              <a:rPr lang="en-US" b="1" dirty="0" smtClean="0"/>
              <a:t>ISO-OSI</a:t>
            </a:r>
            <a:r>
              <a:rPr lang="en-US" dirty="0" smtClean="0"/>
              <a:t> Model.</a:t>
            </a:r>
          </a:p>
          <a:p>
            <a:pPr algn="just"/>
            <a:r>
              <a:rPr lang="en-US" dirty="0" smtClean="0"/>
              <a:t>The OSI model consists of seven layers as shown in the following diagram. Each layer has a specific function, however each layer provide services to the layer above.</a:t>
            </a:r>
          </a:p>
          <a:p>
            <a:pPr algn="jus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descr="internet_technologies_tutorial"/>
          <p:cNvPicPr>
            <a:picLocks noChangeAspect="1" noChangeArrowheads="1"/>
          </p:cNvPicPr>
          <p:nvPr/>
        </p:nvPicPr>
        <p:blipFill>
          <a:blip r:embed="rId2"/>
          <a:srcRect/>
          <a:stretch>
            <a:fillRect/>
          </a:stretch>
        </p:blipFill>
        <p:spPr bwMode="auto">
          <a:xfrm>
            <a:off x="304800" y="228600"/>
            <a:ext cx="8305800" cy="655564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smtClean="0"/>
              <a:t>Physical Layer</a:t>
            </a:r>
          </a:p>
          <a:p>
            <a:r>
              <a:rPr lang="en-US" dirty="0" smtClean="0"/>
              <a:t>The Physical layer is responsible for the following activities:</a:t>
            </a:r>
          </a:p>
          <a:p>
            <a:r>
              <a:rPr lang="en-US" dirty="0" smtClean="0"/>
              <a:t>Activating, maintaining and deactivating the physical connection.</a:t>
            </a:r>
          </a:p>
          <a:p>
            <a:r>
              <a:rPr lang="en-US" dirty="0" smtClean="0"/>
              <a:t>Defining voltages and data rates needed for transmission.</a:t>
            </a:r>
          </a:p>
          <a:p>
            <a:r>
              <a:rPr lang="en-US" dirty="0" smtClean="0"/>
              <a:t>Converting digital bits into electrical signal.</a:t>
            </a:r>
          </a:p>
          <a:p>
            <a:r>
              <a:rPr lang="en-US" dirty="0" smtClean="0"/>
              <a:t>Deciding whether the connection is simplex, half duplex or full duplex.</a:t>
            </a:r>
          </a:p>
          <a:p>
            <a:pPr>
              <a:buNone/>
            </a:pPr>
            <a:r>
              <a:rPr lang="en-US" dirty="0" smtClean="0"/>
              <a:t>Data Link Layer</a:t>
            </a:r>
          </a:p>
          <a:p>
            <a:r>
              <a:rPr lang="en-US" dirty="0" smtClean="0"/>
              <a:t>The data link layer performs the following functions:</a:t>
            </a:r>
          </a:p>
          <a:p>
            <a:r>
              <a:rPr lang="en-US" dirty="0" smtClean="0"/>
              <a:t>Performs synchronization and error control for the information which is to be transmitted over the physical link.</a:t>
            </a:r>
          </a:p>
          <a:p>
            <a:r>
              <a:rPr lang="en-US" dirty="0" smtClean="0"/>
              <a:t>Enables error detection, and adds error detection bits to the data which are to be transmitted.</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smtClean="0"/>
              <a:t>Network Layer</a:t>
            </a:r>
          </a:p>
          <a:p>
            <a:r>
              <a:rPr lang="en-US" dirty="0" smtClean="0"/>
              <a:t>Following are the functions of Network Layer:</a:t>
            </a:r>
          </a:p>
          <a:p>
            <a:r>
              <a:rPr lang="en-US" dirty="0" smtClean="0"/>
              <a:t>To route the signals through various channels to the other end.</a:t>
            </a:r>
          </a:p>
          <a:p>
            <a:r>
              <a:rPr lang="en-US" dirty="0" smtClean="0"/>
              <a:t>To act as the network controller by deciding which route data should take.</a:t>
            </a:r>
          </a:p>
          <a:p>
            <a:r>
              <a:rPr lang="en-US" dirty="0" smtClean="0"/>
              <a:t>To divide the outgoing messages into packets and to assemble incoming packets into messages for higher levels.</a:t>
            </a:r>
          </a:p>
          <a:p>
            <a:pPr>
              <a:buNone/>
            </a:pPr>
            <a:r>
              <a:rPr lang="en-US" dirty="0" smtClean="0"/>
              <a:t>Transport Layer</a:t>
            </a:r>
          </a:p>
          <a:p>
            <a:r>
              <a:rPr lang="en-US" dirty="0" smtClean="0"/>
              <a:t>The Transport layer performs the following functions:</a:t>
            </a:r>
          </a:p>
          <a:p>
            <a:r>
              <a:rPr lang="en-US" dirty="0" smtClean="0"/>
              <a:t>It decides if the data transmission should take place on parallel paths or single path.</a:t>
            </a:r>
          </a:p>
          <a:p>
            <a:r>
              <a:rPr lang="en-US" dirty="0" smtClean="0"/>
              <a:t>It performs multiplexing, splitting on the data.</a:t>
            </a:r>
          </a:p>
          <a:p>
            <a:r>
              <a:rPr lang="en-US" dirty="0" smtClean="0"/>
              <a:t>It breaks the data groups into smaller units so that they are handled more efficiently by the network layer.</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dirty="0" smtClean="0"/>
              <a:t>Session Layer</a:t>
            </a:r>
          </a:p>
          <a:p>
            <a:r>
              <a:rPr lang="en-US" dirty="0" smtClean="0"/>
              <a:t>The Session layer performs the following functions:</a:t>
            </a:r>
          </a:p>
          <a:p>
            <a:r>
              <a:rPr lang="en-US" dirty="0" smtClean="0"/>
              <a:t>Manages the messages and synchronizes conversations between two different applications.</a:t>
            </a:r>
          </a:p>
          <a:p>
            <a:r>
              <a:rPr lang="en-US" dirty="0" smtClean="0"/>
              <a:t>It controls logging on and off, user identification, billing and session management.</a:t>
            </a:r>
          </a:p>
          <a:p>
            <a:pPr>
              <a:buNone/>
            </a:pPr>
            <a:r>
              <a:rPr lang="en-US" dirty="0" smtClean="0"/>
              <a:t>Presentation Layer</a:t>
            </a:r>
          </a:p>
          <a:p>
            <a:r>
              <a:rPr lang="en-US" dirty="0" smtClean="0"/>
              <a:t>The Presentation layer performs the following functions:</a:t>
            </a:r>
          </a:p>
          <a:p>
            <a:r>
              <a:rPr lang="en-US" dirty="0" smtClean="0"/>
              <a:t>This layer makes it sure that the information is delivered in such a form that the receiving system will understand and use it.</a:t>
            </a:r>
          </a:p>
          <a:p>
            <a:pPr>
              <a:buNone/>
            </a:pPr>
            <a:r>
              <a:rPr lang="en-US" dirty="0" smtClean="0"/>
              <a:t>Application Layer</a:t>
            </a:r>
          </a:p>
          <a:p>
            <a:r>
              <a:rPr lang="en-US" dirty="0" smtClean="0"/>
              <a:t>The Application layer performs the following functions:</a:t>
            </a:r>
          </a:p>
          <a:p>
            <a:r>
              <a:rPr lang="en-US" dirty="0" smtClean="0"/>
              <a:t>It provides different services such as manipulation of information in several ways, retransferring the files of information, distributing the results etc.</a:t>
            </a:r>
          </a:p>
          <a:p>
            <a:r>
              <a:rPr lang="en-US" dirty="0" smtClean="0"/>
              <a:t>The functions such as LOGIN or password checking are also performed by the application layer.</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556</Words>
  <Application>Microsoft Office PowerPoint</Application>
  <PresentationFormat>On-screen Show (4:3)</PresentationFormat>
  <Paragraphs>44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The Internet Model </vt:lpstr>
      <vt:lpstr>Slide 2</vt:lpstr>
      <vt:lpstr>Slide 3</vt:lpstr>
      <vt:lpstr>Slide 4</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Internet Model </dc:title>
  <dc:creator>bhawnesh</dc:creator>
  <cp:lastModifiedBy>bhawnesh</cp:lastModifiedBy>
  <cp:revision>2</cp:revision>
  <dcterms:created xsi:type="dcterms:W3CDTF">2006-08-16T00:00:00Z</dcterms:created>
  <dcterms:modified xsi:type="dcterms:W3CDTF">2020-08-07T10:36:36Z</dcterms:modified>
</cp:coreProperties>
</file>