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 id="273"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E05F3A-F11C-4ECA-A0DE-B5593563C3D8}" type="datetimeFigureOut">
              <a:rPr lang="en-US" smtClean="0"/>
              <a:pPr/>
              <a:t>10-Jul-20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CD221-C6E9-4EE9-AA36-9F1340578D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05F3A-F11C-4ECA-A0DE-B5593563C3D8}" type="datetimeFigureOut">
              <a:rPr lang="en-US" smtClean="0"/>
              <a:pPr/>
              <a:t>10-Jul-20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CD221-C6E9-4EE9-AA36-9F1340578D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05F3A-F11C-4ECA-A0DE-B5593563C3D8}" type="datetimeFigureOut">
              <a:rPr lang="en-US" smtClean="0"/>
              <a:pPr/>
              <a:t>10-Jul-20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CD221-C6E9-4EE9-AA36-9F1340578D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05F3A-F11C-4ECA-A0DE-B5593563C3D8}" type="datetimeFigureOut">
              <a:rPr lang="en-US" smtClean="0"/>
              <a:pPr/>
              <a:t>10-Jul-20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CD221-C6E9-4EE9-AA36-9F1340578D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E05F3A-F11C-4ECA-A0DE-B5593563C3D8}" type="datetimeFigureOut">
              <a:rPr lang="en-US" smtClean="0"/>
              <a:pPr/>
              <a:t>10-Jul-20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CD221-C6E9-4EE9-AA36-9F1340578D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E05F3A-F11C-4ECA-A0DE-B5593563C3D8}" type="datetimeFigureOut">
              <a:rPr lang="en-US" smtClean="0"/>
              <a:pPr/>
              <a:t>10-Jul-20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CD221-C6E9-4EE9-AA36-9F1340578D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E05F3A-F11C-4ECA-A0DE-B5593563C3D8}" type="datetimeFigureOut">
              <a:rPr lang="en-US" smtClean="0"/>
              <a:pPr/>
              <a:t>10-Jul-20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4CD221-C6E9-4EE9-AA36-9F1340578D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E05F3A-F11C-4ECA-A0DE-B5593563C3D8}" type="datetimeFigureOut">
              <a:rPr lang="en-US" smtClean="0"/>
              <a:pPr/>
              <a:t>10-Jul-20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4CD221-C6E9-4EE9-AA36-9F1340578D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05F3A-F11C-4ECA-A0DE-B5593563C3D8}" type="datetimeFigureOut">
              <a:rPr lang="en-US" smtClean="0"/>
              <a:pPr/>
              <a:t>10-Jul-20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4CD221-C6E9-4EE9-AA36-9F1340578D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05F3A-F11C-4ECA-A0DE-B5593563C3D8}" type="datetimeFigureOut">
              <a:rPr lang="en-US" smtClean="0"/>
              <a:pPr/>
              <a:t>10-Jul-20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CD221-C6E9-4EE9-AA36-9F1340578D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05F3A-F11C-4ECA-A0DE-B5593563C3D8}" type="datetimeFigureOut">
              <a:rPr lang="en-US" smtClean="0"/>
              <a:pPr/>
              <a:t>10-Jul-20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CD221-C6E9-4EE9-AA36-9F1340578D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05F3A-F11C-4ECA-A0DE-B5593563C3D8}" type="datetimeFigureOut">
              <a:rPr lang="en-US" smtClean="0"/>
              <a:pPr/>
              <a:t>10-Jul-20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CD221-C6E9-4EE9-AA36-9F1340578D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TBC-301 Data Communication and Computer Network</a:t>
            </a:r>
            <a:endParaRPr lang="en-US" dirty="0"/>
          </a:p>
        </p:txBody>
      </p:sp>
      <p:sp>
        <p:nvSpPr>
          <p:cNvPr id="3" name="Subtitle 2"/>
          <p:cNvSpPr>
            <a:spLocks noGrp="1"/>
          </p:cNvSpPr>
          <p:nvPr>
            <p:ph type="subTitle" idx="1"/>
          </p:nvPr>
        </p:nvSpPr>
        <p:spPr/>
        <p:txBody>
          <a:bodyPr/>
          <a:lstStyle/>
          <a:p>
            <a:r>
              <a:rPr lang="en-US" dirty="0" smtClean="0"/>
              <a:t>Network Introduction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Computer Network Architecture</a:t>
            </a:r>
            <a:br>
              <a:rPr lang="en-US" b="1" dirty="0"/>
            </a:br>
            <a:endParaRPr lang="en-US" dirty="0"/>
          </a:p>
        </p:txBody>
      </p:sp>
      <p:sp>
        <p:nvSpPr>
          <p:cNvPr id="3" name="Content Placeholder 2"/>
          <p:cNvSpPr>
            <a:spLocks noGrp="1"/>
          </p:cNvSpPr>
          <p:nvPr>
            <p:ph idx="1"/>
          </p:nvPr>
        </p:nvSpPr>
        <p:spPr/>
        <p:txBody>
          <a:bodyPr/>
          <a:lstStyle/>
          <a:p>
            <a:pPr>
              <a:buNone/>
            </a:pPr>
            <a:r>
              <a:rPr lang="en-US" dirty="0"/>
              <a:t>A </a:t>
            </a:r>
            <a:r>
              <a:rPr lang="en-US" b="1" dirty="0"/>
              <a:t>Computer Architecture</a:t>
            </a:r>
            <a:r>
              <a:rPr lang="en-US" dirty="0"/>
              <a:t> is a design in which all computers in a computer network are organized. A architecture defines how the computers should get connected to get the maximum advantages of a computer network such as better response time, security, scalability etc. The two most popular computer architectures are </a:t>
            </a:r>
            <a:r>
              <a:rPr lang="en-US" b="1" dirty="0"/>
              <a:t>P2P (Peer to Peer)</a:t>
            </a:r>
            <a:r>
              <a:rPr lang="en-US" dirty="0"/>
              <a:t> and </a:t>
            </a:r>
            <a:r>
              <a:rPr lang="en-US" b="1" dirty="0"/>
              <a:t>Client-Server architecture</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Peer to Peer Architecture</a:t>
            </a:r>
            <a:br>
              <a:rPr lang="en-US" b="1" dirty="0"/>
            </a:br>
            <a:endParaRPr lang="en-US" dirty="0"/>
          </a:p>
        </p:txBody>
      </p:sp>
      <p:pic>
        <p:nvPicPr>
          <p:cNvPr id="6" name="Picture 2"/>
          <p:cNvPicPr>
            <a:picLocks noChangeAspect="1" noChangeArrowheads="1"/>
          </p:cNvPicPr>
          <p:nvPr/>
        </p:nvPicPr>
        <p:blipFill>
          <a:blip r:embed="rId2"/>
          <a:srcRect/>
          <a:stretch>
            <a:fillRect/>
          </a:stretch>
        </p:blipFill>
        <p:spPr bwMode="auto">
          <a:xfrm>
            <a:off x="1752600" y="2438400"/>
            <a:ext cx="4419600" cy="31146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dirty="0"/>
              <a:t>In peer to peer architecture all the computers in a computer network are connected with every computer in the network. Every computer in the network use the same resources as other computers. There is no central computer that acts as a server rather all computers acts as a server for the data that is stored in them.</a:t>
            </a:r>
          </a:p>
          <a:p>
            <a:pPr>
              <a:buNone/>
            </a:pPr>
            <a:r>
              <a:rPr lang="en-US" b="1" dirty="0"/>
              <a:t>Advantages of a Peer to Peer Architecture</a:t>
            </a:r>
          </a:p>
          <a:p>
            <a:pPr marL="514350" indent="-514350">
              <a:buAutoNum type="arabicPeriod"/>
            </a:pPr>
            <a:r>
              <a:rPr lang="en-US" dirty="0" smtClean="0"/>
              <a:t>Less </a:t>
            </a:r>
            <a:r>
              <a:rPr lang="en-US" dirty="0"/>
              <a:t>costly as there is no central server that has to take the </a:t>
            </a:r>
            <a:r>
              <a:rPr lang="en-US" dirty="0" smtClean="0"/>
              <a:t>backup.</a:t>
            </a:r>
          </a:p>
          <a:p>
            <a:pPr marL="514350" indent="-514350">
              <a:buAutoNum type="arabicPeriod"/>
            </a:pPr>
            <a:r>
              <a:rPr lang="en-US" dirty="0" smtClean="0"/>
              <a:t>In </a:t>
            </a:r>
            <a:r>
              <a:rPr lang="en-US" dirty="0"/>
              <a:t>case of a computer failure all other computers in the network are not affected and they will continue to work as same as before the </a:t>
            </a:r>
            <a:r>
              <a:rPr lang="en-US" dirty="0" smtClean="0"/>
              <a:t>failure.</a:t>
            </a:r>
          </a:p>
          <a:p>
            <a:pPr marL="514350" indent="-514350">
              <a:buAutoNum type="arabicPeriod"/>
            </a:pPr>
            <a:r>
              <a:rPr lang="en-US" dirty="0" smtClean="0"/>
              <a:t>Installation </a:t>
            </a:r>
            <a:r>
              <a:rPr lang="en-US" dirty="0"/>
              <a:t>of peer to peer architecture is quite easy as each computer manages itself.</a:t>
            </a:r>
          </a:p>
          <a:p>
            <a:pPr>
              <a:buNone/>
            </a:pPr>
            <a:r>
              <a:rPr lang="en-US" b="1" dirty="0"/>
              <a:t>Disadvantages of a Peer to Peer Architecture</a:t>
            </a:r>
          </a:p>
          <a:p>
            <a:pPr marL="514350" indent="-514350">
              <a:buAutoNum type="arabicPeriod"/>
            </a:pPr>
            <a:r>
              <a:rPr lang="en-US" dirty="0" smtClean="0"/>
              <a:t>Each </a:t>
            </a:r>
            <a:r>
              <a:rPr lang="en-US" dirty="0"/>
              <a:t>computer has to take the backup rather than a central computer and the security measures are to be taken by all the computers </a:t>
            </a:r>
            <a:r>
              <a:rPr lang="en-US" dirty="0" smtClean="0"/>
              <a:t>separately.</a:t>
            </a:r>
          </a:p>
          <a:p>
            <a:pPr marL="514350" indent="-514350">
              <a:buAutoNum type="arabicPeriod"/>
            </a:pPr>
            <a:r>
              <a:rPr lang="en-US" dirty="0" smtClean="0"/>
              <a:t>Scalability </a:t>
            </a:r>
            <a:r>
              <a:rPr lang="en-US" dirty="0"/>
              <a:t>is a issue in a peer to Peer Architecture as connecting each computer to every computer is a headache on a very large network.</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Client Server Architecture</a:t>
            </a:r>
            <a:br>
              <a:rPr lang="en-US" b="1" dirty="0"/>
            </a:br>
            <a:endParaRPr lang="en-US" dirty="0"/>
          </a:p>
        </p:txBody>
      </p:sp>
      <p:sp>
        <p:nvSpPr>
          <p:cNvPr id="6146" name="AutoShape 2" descr="Client Server Network Architecture ~ I Answer 4 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Client Server Network Architecture ~ I Answer 4 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0" name="AutoShape 6" descr="data:image/jpeg;base64,/9j/4AAQSkZJRgABAQAAAQABAAD/2wCEAAkGBxMSEhUSExMVFhUVFhUaGRUVGBcWGBgXFxcXGRgXFRcaHSghGB0lGxgVITUlJikrMC4uFx8zODMtNygtLisBCgoKDg0OGhAQGC0lHR8tLSs1NS0tMCstLTA1Ly0tLS0tKy83Ly0tLS0tLS0tLS01LS0vLS01LS0tKzcrLS8tLf/AABEIAKkBKgMBIgACEQEDEQH/xAAbAAEAAgMBAQAAAAAAAAAAAAAABAUBAwYCB//EADwQAAIBAgQCBwQIBgIDAAAAAAECAAMRBBIhMQVBBhMiMlFhcRRTgdEjQlJicpGSoQczgrHB8UOTFWPw/8QAGQEBAAMBAQAAAAAAAAAAAAAAAAECBAMF/8QAIxEBAAICAQQCAwEAAAAAAAAAAAECAxESBBMhMSNBFCJRBf/aAAwDAQACEQMRAD8A+4zyzgbkCepzxRWqYhMTSZ1ZhkPVtUVqJpoMoIUhTn6y40Ot4FwMdTJtnW+fJbMO+FzFPxZQTbwEkzj6VWqla1NaoVse4cdW2VqZwZsWYobJ1qoMwIF+c8DE4o0FdqlVXZsIGVMO2amxqAYgaqwK2J2uFy3uQYHZxOSwJrNiaOdq2VGxyG6HKQK1Lqcxyc6d7NfUA2O9+tgIiICIiAiIgIiICIiAiIgIiICIiAiIgIiICIiAiIgIiICIiAiIgIiICIiBi8ZpwHSPplUw+LqUOzlUIQSGv2hfcNbe/KZ6L9J2xlaojhLU1Ug2I72bQlmtyE0T0uSMfcmPHtxjqKTfh9u+BmZA4diE/lhhm1Nudr7jxHmLyfM7sREQEREBERAREQEREBERAREQEREBERATRi8UtNczmw/v6TfKLpUBkQnkT/iB5q9JBeyUyfNjb9hM0+MVW+qn7n/Mq6OFtYkaHYy2wuHgTcPjye8tvMG/5j/cnAypxFbINBrLDAn6NPwr/YQN8REBERAREQEREBERA57i/R+jUqGq1IMzAAtZidNALA6WHlIeG4CKBNSghR2FiQpNwL6WJ0339Z1sp+L8b6qrTooud2zEre1lCsRrspYqbZrCyPrpL9y+uO50rwrvevKv4DjRiEFKvSNNw1SwchXzK5BanlNwed1NxcXteWwarR8a1Px061R5gWFQelm02cmbvZ6VRTojBje4sbsAAGuPrAAajUWE0hKtLu3qp9liOsA+650flo1jv2jtKLJmGxK1FzKwIvbzBG4IOoI8DqJulYqU6xL02KVRYEjsuPBaiMNR5MOdx4z0Mc1PSsAB71b9X/Vzp/G4+9eBYxMAzMBESDxTiaUFVnPeYKBpcmxJtcjZQzHyUwJ0TxSqBgGGxAI9DtPcBERAREQEREBERAREwTAzeUXSvuL6nb4ThP4o9LMZh6/U4HFoHyZmopSSo6BQS1StUclaa2tuL/3m3ohiMXW4dTxONqvUeuzMtwq5aegWwUAa6t8RA6zO2RAVtpob3v8AKTFxS00zNtsPEk7ADmZDLNkQFbC2hve/w5Tl+lvGGo4rDp9U03YA7Fs6g7c8o0/F5zpipztFXPLfhSbLLpN0nOHXO1HQk5QzMuaxAOuQi9je3kdZ0fRfjdLFUVamToqgqRYjS1/TQ6z5tx3EtiF+kJvuBqAPQGZ/hrUFPE01BGZjVW3PJlL2HlcZpuz9Fwx8vt5fS/6FsuTjL6zi+IUqWUVatOnnNlzuq5mtey3OptyE9YTG06oLU6iOoJUlGDAMpsykg7g6ESo6R0KjVcG6U2cUsQXfLbsr1FZLm5F+067XOsg8Q4dVvXelTcHEEHsNkYGnRyKz5WBzMbDfQKpO2WeY9h1WcbXF/n/ozSmNQ1GpBgXRVZl5gNfKTy1yt+U5nDYSsrOxp1i1UYa5znTLTs5K5x9YAWFib72vIeE4bimVgwrpVbB0aa1M3drq1btOwa7ZcytqSCL7mSO5vF5yT0sSalQ5K6q6W7LBsrdeNbFwLZLk5Qpy3UEkXm/h2FxPWKavWKF6sqEYuuXIVdahZ7ntZm1BPcsSRoHTxMCZgIiICRcfw+nWQpUW4II8CLgqSDuDZmHxkqIHN4jB1qdb6IsbqSeyAuhY2PaClnZluQNAh2zXknAdI6b5Q5CFkRgTopLhiVN+4wC3KttnTm1pdESFxDhq1ddnAADb2swcAjmMyqSOeWxgbMTgkex1DDuupsw9D4eR0PMGaOtqUv5gNRPeILt/XTGp5arffugCaeE4StTZlZ70wTl0vcELYkliwYHMDyOh3vLciBV0cOLCphnXKdQl81Jvw27nquniDJGHx4LBHBR/st9a25pts456ajS4E818B2i9Mmm53K6qx/8AYmzbDXRrCwImivXFsmJRQCRZ96RN9Dm/42vbe2uxMCyq1VVSzEKqgksTYADUkk7ACVfEMPQxDKC1qq6ofrLkek5up8+q0IvYjxnqvhnVGQ3rUmBUox+kCkEEBye2LfaIO5zE6SufCs1TraNUsMwDqw7aAKcoZWILBSSbNr9Ix1IWwa24hVwrGm3b7h1bNoQqDUtdM9UqAGB+u2YgHL0GB4hTrKGRgwO1uYvow8VIsQdiGBGhEqsBxoVLJUpkOxyjS4IIZu0N6f0YVyrd3rUW5JtM43gxXt0AAVzEKOwTfKerVxYqhy2INxfKR3QCF7eZnP0eKGlUWi7Fwoy1KpUXNZlzgWU9kBQb2BHbQC1jL6m4IBBBB5jUfCB6iIgIiICIlP0m6S4fAUutrvYE2VF7VSo3Jaabsf2HOBaVqyopZmCqoJLMQAANySdAJ88xvSnFcTc4fhV0ogkVOIMNNNCuGU94/ePgbciddPg2M4ywqY4Nh8EGBTBKe1UtqrYlhueeUaDTne/0PA4KnRQU6aBFUABVAAAHIAQOd4J0DwmHw9TD5M/XAirUc5nqlu8Xbck3P56S9fhdM0lo5bIoAUDTKALC0mxAqa3DGsqqQQvjpKbpN0UOKppbKKtJs1NjqOV1byNh8QJ18S1LzS0Wj3Ct6Res1n1L5rjOHVyuV8O5bwClhf8AENLfGTOgfRZqNZsTWQiplKpfZQe9/UdPQX8Z3szNOTrL3pw9Qx4egx48nc3MyRETI3EREBERAREQEREBERAREQEREBPLKDvPUQK44FqetAgD3TX6v+kjWn8Lj7s1sUqMFYNSrAHKdA1h9htVqLztqNrgS1mrE4dai5XUMNNDrqNj6jxgV1zTbPVQGwI65AdiRfrEGq91dRcdnXKJZ0qgYAgggi4INwQeYPOQerq0h2SaqfYY/SAeCudH9HIO92O000KasWfDvke/bQg5cx95SNipOpzCxOhOYQJeNwK1bBr5dLgWGazKy3O9gVvoRzkmmgUAAAAbAaAeglGnSZBX6h7CoVay0z1vaQ9oAqNvxBSMrXA0kitVq1NNaa+Cm7n1YaL6Lc/ekTOkxC3vEqKVepT3PWIPtWDgeTHRv6rebGWlGqGUMNmAI9CLiInZp7iacVikpI1So6oiAlmYhVUDcknQCfPMVx/F8XY0eHZqGEvZ8aQVqVBzGGB1UW+udfC1tZQtuk/TjqqhweCp+040/UH8ujf62Icd232dz5XE19GuhBFX23H1PacWfrMOxSH2KKbIB+Z18Zd9F+i+HwFPq6KWvqznV3Y7szbky8gYAmYiAiIgImmri6amzOoPgSAYp4pGNlYE2vYHl4wN0ReICIiAiIgIiICIiBErcRpq2VnUHwLAG3jYm/Ka/wDyiE2Rlc8wGBI+AuZwfTXg+KqY3raI7HVIt7qO0Ge+5B2Ikfofga9DFPUxFlQ08oa4ILZhpob3mv8AHp2ufPzr0zd6/c48fH9fTsNVzC5Ftbf/AGk2ypwIeouanVUKTyQMDtqCWkj2et78f9Y+cyNKdEg+z1vfj/rHzj2et78f9Y+cCdEhDDVedc/BFH97x7LV9+f0J8oE2JC9lq+/P6E+Uey1ffn9CfKBNiQvZavvz+hPlHstX35/QnygTSJGxeCWpYkEMNnU2ZfRvDbTY8wZr9lq+/P6E+Uj4o1EsorMztsgRLm25OnZUcyfTcgEIKcRWlWq06v1QrGsQqqQbAZyDZSNtbA8uYFpUrKBca3Fxbb85zPEsIGqKK+dqmawq0QUKZlBsSPqaAEEEG1yPCWv0apTvfKii9lW9ri+VQAPgAPKcZtpeIR+M4hm0J08OUp+N/xEXBYjC4bvKMMHqoql6rsygUaVEA6MTqb3FpY8Qa+s5rEfwppVqvtlevXfrQjXS10GQAKVUBioAAupOm4FiZXDP7Sm/qFthuj2K4q4r8S+jw4IangEPZ01DYg/8jeWw+JE+h4bDrTUIihVAsANAJTdH+CjD4enRw9c9UoOXRX0YlicxuTqTzlj7LV9+f0J8poc02JC9lq+/P6E+Uey1ffn9CfKBNiQvZavvz+hPlHstX35/QnygTYkL2Wr78/oT5QcLV9+f0J8oEXjVTq2p1bgHMUOtrqwNh52cJ6Anxkatj75WFzlZTcAnQmzbb9kn8pGxeJLVnzuylKmRPqrYoh7JIysxzE2Nz5WkerUw9IdtrtzLVG1/pXb0Np0raIjUwpNZmd7dXSrKwDKQQdiNQZunE8N4moxNJaSlRVLKwylEKrTdgcv2rqNfC/jFPimMAr1wzPTw1TG5kqdSiVUphurWm6LnRgwAuwto2hupnJd2t5m85vF8Xq02LPRAZcNiKqgV2KsKfVHKwCWuc1s1iRY2uDrivx2tcKKSK/WYcEGoSMlYtzCaMMtuY13MkdLE5s9JHNJ61OgWQKrISzJnBfLa7JZTaxFiQb6kWvLzCO5X6RQrXNwrZxodCGsL3FjsN4EiIiAiIgR62GzcyPS3+RNNThoIsWOu+2v7SdECPgsKKS5QSRcnXzkiIgIiICIiAiIgJgmGNtZAFVq3cJWn9vYuP8A1+C/e58uTQNlXElmKUrFh3mPdTyP2m+6PiRpfZhsKEudSx7zNqzHzP8AgWA5ATZRpBQFAAA5CbIHF9IK1WniGZBdSB2TzsBcqOfhp8RtI2LxncY6XUaeZJ08zO3xGHRxldQw8GF/jIlHg1FTmCC+1yWYgeAJJsPITjfFv1K8X05SnhqlTfsL4nvH0Xl8fyna4Ollpov2VUa+QA1maeGRdlAm6WpTii1todTBWJekcjE3Ol0Y/fXmfMWOg1IFpijjtQtQZGO2t1b8Dc/Q2PlJs8VaSsCrAEHcEXB9ROir0DMyvNKpS7l3T7BPaH4HO/ox/qG0k4fFo98p1GhUizKfBlOo8ddxrA3xEQEwZmIFPjOH1AXenlcObvRqd1jlC3R7XUkKNCCDblqZyGN4LiWctRoNRXOASwpM9vuqGOg/14z6PMWgctwbo0UdKrls6G92Ylj2WWxUHIujMPrb8pejhVHq3pZBkqFi662Yv382uubW/jcybECFV4VRa2ZAbI1PUt3GtmXfUGwv42HhMHhFH3Y2Qa3/AOPuc+Wv5mTogQH4PQKspprlYkldQO02ZrDldu0bbnUyai2Fhy/+3nqICIiAiIgIiICIiAiIgIiYfY+kDM04jEKguxsPzJJ2AA1JPgJHxOOCBVALOw7KDcjxJ+qo5k/ubCYwlIls1TV9bfZUeCD+53PpYAAw7VdagsvKl/mpbRvw7DzNrTgJpGI8ATPbVhYHe+0DZOY6WYh1ZSjkhKbs9BHanVZcyAVaDDvshBHVnRusA00v0XXb6G4F7TzWZeySAfA2GnmIHM4nj9fqcRWXqlFNMQVFTcPRcqA4DglSBc921x3ryVxDHYqkaYzUW64VERhTqECuQGolh1n8vKKt9eS6i9peOi3sVHa30GoG1/GYFQW0U2HO2nwgUP8A5msett1Sil1ynPoc9NQVbL1lyrC7ZdOyynN42vA61R6SvUamxdVYdWGC2ZVNtWN7G+vMW0kmrlvcqCWFtgbjwnoMFXRbeC7f2kDdE04e/avvf/E9rUuuaSPcjYrBq5B1VgDZ10YX8+Y8jcGwuDJCtcA+M8PVsbWJPlAiDFNT0qi6+9W9v613T11GmuXaTUcEXGo8fH0ngVRa/wDu8gjDlTel2L65CPo2PoO4fMfEGBZxIFHiYLZGVlqfZNtfNG2YfuOYEk+0C1wCfHygbomAb6zDVALAkXOw8fTxgeogRAREQEREBERAREQEREBETF4GYiYZrC55QMmQMTii10pWJAOZzfKmnl3m+6D6kaXx1jVj2SVp/a2Z/wAH2V+9ueVtGkyjSCAKoAA2A2ECHhqIpgWJuwuztqzHzP8AjQDkANJupHtjUnQ6n/Ek2mYGjD934maxbIt7+o5SXFoEeidbXzC01qt7r9kEfnt+0mARAi0u0CfK37a/vPKlbaswPheTJi0DRaxT47+k9PTOa4I+M3RAj0Abttv+88pUATLzsdPzkqYtA8Umsq+YE8BwrNfnaxm+CIEZ2uL20DfmPGZqVA1gNdQfSSItAitQV86sARcaHxA0I8CPGQqYqU1Nr1E7WhP0i77E6VB62bQ6sdJbzEDiOnPSvEYNEWjQPbUfTvYoDbVVUbt+K3oZ8xxXHKlRg9Wq7P8AaJOnkOQ+Gk7vpF0uOHxhXFYcmlZlVSARkvq6g9lwwtfmNvI+XwHBmQ406U6YLNTVjlJ5KUOoN7DLpe9rS3pym8b1KL0L6SY01qFMsatKq5UB9WyqO26tvZdL305bmfVhOT6C8Odg2OrIEqVwBTpWsKGHH8uko5X7x8zOtkSvXevJERIWIiICIiAiIgIiIFV0m4n7Nhnr2vkymxNt2C72Pjf4Ti8V/EjLTL5VOm2a375Z3XGuHriKL0nBKsNQNCbEHQ+oE4+v0IwrjJkbbkWv8NPlNfTz08R8seWfNGaZ+OfDpaFYAJUN7HXmTqDYAAXJvYWG5ktMO1XtVRZeVLQ+YNQjRj5DQfe0Iq+HZxWprZcq3AYAg2ym2Yzo5kaGAJmIgIiICIiAiIgIiICIiAiIgIiICIiAiIgQuLcKo4lDTrU1dTyO4PipGqnzE4aj/CymmJpuKmbDK2Y0mXtkjVVLLZWW9twDpbW8+jGUdHpCprVabAJ1V8wZiKneC02FPL20e5syk6gDe4DaNLsCZlbiONU0XO2YAEg3RrixAJItoO0uvnPC9IKJfq7tm6xqfcqW6xabVSoOXU5FZtPLxFyVrEp8J0loVEDqxyslN1zK6ZlqkqhUMATcgiZXpHQLU1BYmorMtqdQjKrhGLELZcrEAg7QLeJgGZgIiICIiAiIgIiICIiAiIgIiICIiAiIgIiICIiAiIgIiICIiAiIgYMpsV0cSpq9SozAuUbs5qeeotTsnLqAyJYNcWUA3l1ECn4lwEVxZ61TYjTJuSDmAK2BFrXHInxnk9HwWDmtUJWu1caU9Gai9Er3dVyux8b87aS6iBz9PosgWmvW1D1VKjTUnq7/AELEox7NidSDpYg7SfT4XaqlXrG7FN0y2QKQ7KxJstwQVFrEDxvLGIAREQEREBERA//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51" name="Picture 7"/>
          <p:cNvPicPr>
            <a:picLocks noChangeAspect="1" noChangeArrowheads="1"/>
          </p:cNvPicPr>
          <p:nvPr/>
        </p:nvPicPr>
        <p:blipFill>
          <a:blip r:embed="rId2"/>
          <a:srcRect/>
          <a:stretch>
            <a:fillRect/>
          </a:stretch>
        </p:blipFill>
        <p:spPr bwMode="auto">
          <a:xfrm>
            <a:off x="1981200" y="1905000"/>
            <a:ext cx="5120188" cy="294798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a:t>In Client Server architecture a central computer acts as a hub and serves all the requests from client computers. All the shared data is stored in the server computer which is shared with the client computer when a request is made by the client computer.</a:t>
            </a:r>
          </a:p>
          <a:p>
            <a:pPr>
              <a:buNone/>
            </a:pPr>
            <a:r>
              <a:rPr lang="en-US" dirty="0"/>
              <a:t>All the communication takes place through the server computer, for example if a client computer wants to share the data with other client computer then it has to send the data to server first and then the server will send the data to other client.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b="1" dirty="0" smtClean="0"/>
              <a:t>Advantages of Client Server Architecture</a:t>
            </a:r>
          </a:p>
          <a:p>
            <a:pPr>
              <a:buNone/>
            </a:pPr>
            <a:r>
              <a:rPr lang="en-US" dirty="0" smtClean="0"/>
              <a:t>	1. Data backup is easy and cost effective as there is no need to manage the backup on each computer.</a:t>
            </a:r>
            <a:br>
              <a:rPr lang="en-US" dirty="0" smtClean="0"/>
            </a:br>
            <a:r>
              <a:rPr lang="en-US" dirty="0" smtClean="0"/>
              <a:t>2. Performance is better as the response time is greatly improves because the server is more powerful computer than the other computers in the network.</a:t>
            </a:r>
            <a:br>
              <a:rPr lang="en-US" dirty="0" smtClean="0"/>
            </a:br>
            <a:r>
              <a:rPr lang="en-US" dirty="0" smtClean="0"/>
              <a:t>3. Security is better as </a:t>
            </a:r>
            <a:r>
              <a:rPr lang="en-US" dirty="0" smtClean="0"/>
              <a:t>unauthorized </a:t>
            </a:r>
            <a:r>
              <a:rPr lang="en-US" dirty="0" smtClean="0"/>
              <a:t>access are denied by server computer and all the data goes through the server.</a:t>
            </a:r>
            <a:br>
              <a:rPr lang="en-US" dirty="0" smtClean="0"/>
            </a:br>
            <a:r>
              <a:rPr lang="en-US" dirty="0" smtClean="0"/>
              <a:t>4. Scalability is not an issue in this Architecture as large number of computers can be connected with server</a:t>
            </a:r>
            <a:r>
              <a:rPr lang="en-US" dirty="0" smtClean="0"/>
              <a:t>.</a:t>
            </a:r>
            <a:endParaRPr lang="en-US" b="1" dirty="0" smtClean="0"/>
          </a:p>
          <a:p>
            <a:pPr>
              <a:buNone/>
            </a:pPr>
            <a:r>
              <a:rPr lang="en-US" b="1" dirty="0" smtClean="0"/>
              <a:t>Disadvantages </a:t>
            </a:r>
            <a:r>
              <a:rPr lang="en-US" b="1" dirty="0" smtClean="0"/>
              <a:t>of Client Server Architecture</a:t>
            </a:r>
          </a:p>
          <a:p>
            <a:pPr>
              <a:buNone/>
            </a:pPr>
            <a:r>
              <a:rPr lang="en-US" dirty="0" smtClean="0"/>
              <a:t>	1. In case of server failure entire network is down.</a:t>
            </a:r>
            <a:br>
              <a:rPr lang="en-US" dirty="0" smtClean="0"/>
            </a:br>
            <a:r>
              <a:rPr lang="en-US" dirty="0" smtClean="0"/>
              <a:t>2. Server maintenance cost is high as the server is the main component in this Architecture</a:t>
            </a:r>
            <a:br>
              <a:rPr lang="en-US" dirty="0" smtClean="0"/>
            </a:br>
            <a:r>
              <a:rPr lang="en-US" dirty="0" smtClean="0"/>
              <a:t>3. Cost is high as the server needs more resources to handle that many client requests and to be able to hold large amount of data.</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and Applications of networks:- </a:t>
            </a: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t>Network goals:- The main goals of network as follows. </a:t>
            </a:r>
            <a:endParaRPr lang="en-US" dirty="0" smtClean="0"/>
          </a:p>
          <a:p>
            <a:pPr algn="just">
              <a:buNone/>
            </a:pPr>
            <a:r>
              <a:rPr lang="en-US" b="1" dirty="0" smtClean="0"/>
              <a:t>Resource </a:t>
            </a:r>
            <a:r>
              <a:rPr lang="en-US" b="1" dirty="0" smtClean="0"/>
              <a:t>sharing:-</a:t>
            </a:r>
            <a:r>
              <a:rPr lang="en-US" dirty="0" smtClean="0"/>
              <a:t> This is the main aim of a computer network. It means to make all programs peripherals and data available to any one computer on the network to all other computers in the network without regard to the physical locations of them. Thus user at large distances can share the resources or can see data of a computer in the same way that a local user uses them. Another aspect of resource sharing is load sharing. That is if required, a job can be performed using various computers in network by portioning it which reduces time consumption and load both for a particular computer. </a:t>
            </a:r>
            <a:endParaRPr lang="en-US" dirty="0" smtClean="0"/>
          </a:p>
          <a:p>
            <a:pPr algn="just">
              <a:buNone/>
            </a:pPr>
            <a:r>
              <a:rPr lang="en-US" b="1" dirty="0" smtClean="0"/>
              <a:t>High </a:t>
            </a:r>
            <a:r>
              <a:rPr lang="en-US" b="1" dirty="0" smtClean="0"/>
              <a:t>reliability:-</a:t>
            </a:r>
            <a:r>
              <a:rPr lang="en-US" dirty="0" smtClean="0"/>
              <a:t> A second goal is to provide high reliability by having alternative sources of supply. For example, all files could be replicated on two or three machines, so if one of them is Unavailable, the other copies could be available. </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buNone/>
            </a:pPr>
            <a:r>
              <a:rPr lang="en-US" b="1" dirty="0" smtClean="0"/>
              <a:t>Cost Reduction:-</a:t>
            </a:r>
            <a:r>
              <a:rPr lang="en-US" dirty="0" smtClean="0"/>
              <a:t> Another goal of networking is reduction of cost. Resource sharing automatically reduces cost and hence money can be saved. </a:t>
            </a:r>
          </a:p>
          <a:p>
            <a:pPr algn="just">
              <a:buNone/>
            </a:pPr>
            <a:r>
              <a:rPr lang="en-US" b="1" dirty="0" smtClean="0"/>
              <a:t>Improve Performance:-</a:t>
            </a:r>
            <a:r>
              <a:rPr lang="en-US" dirty="0" smtClean="0"/>
              <a:t> Another closely related goal is to increase the systems performance. The performance of a computer can be improved by adding one or more processors to it as the work load on it grows. For example if the system is full instead of replacing it buy a larger one at large expansive it is better to add more processors to it on less cost and less disruption to the user. </a:t>
            </a:r>
            <a:endParaRPr lang="en-US" dirty="0" smtClean="0"/>
          </a:p>
          <a:p>
            <a:pPr algn="just">
              <a:buNone/>
            </a:pPr>
            <a:r>
              <a:rPr lang="en-US" b="1" dirty="0" smtClean="0"/>
              <a:t>Communication </a:t>
            </a:r>
            <a:r>
              <a:rPr lang="en-US" b="1" dirty="0" smtClean="0"/>
              <a:t>Medium:-</a:t>
            </a:r>
            <a:r>
              <a:rPr lang="en-US" dirty="0" smtClean="0"/>
              <a:t> Computer networks provide a powerful communication medium. A file that was updated/modified on a network can be seen by the other users on the network immediately. </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Network application:- Some of the network applications in different fields are the following. </a:t>
            </a:r>
            <a:endParaRPr lang="en-US" dirty="0" smtClean="0"/>
          </a:p>
          <a:p>
            <a:pPr marL="514350" indent="-514350">
              <a:buNone/>
            </a:pPr>
            <a:r>
              <a:rPr lang="en-US" dirty="0" smtClean="0"/>
              <a:t>1. Marketing </a:t>
            </a:r>
            <a:r>
              <a:rPr lang="en-US" dirty="0" smtClean="0"/>
              <a:t>and sales </a:t>
            </a:r>
            <a:endParaRPr lang="en-US" dirty="0" smtClean="0"/>
          </a:p>
          <a:p>
            <a:pPr marL="514350" indent="-514350">
              <a:buNone/>
            </a:pPr>
            <a:r>
              <a:rPr lang="en-US" dirty="0" smtClean="0"/>
              <a:t>2. Financial services </a:t>
            </a:r>
            <a:endParaRPr lang="en-US" dirty="0" smtClean="0"/>
          </a:p>
          <a:p>
            <a:pPr marL="514350" indent="-514350">
              <a:buNone/>
            </a:pPr>
            <a:r>
              <a:rPr lang="en-US" dirty="0" smtClean="0"/>
              <a:t>3</a:t>
            </a:r>
            <a:r>
              <a:rPr lang="en-US" dirty="0" smtClean="0"/>
              <a:t>. Manufacturing. CAD, CAM etc. </a:t>
            </a:r>
            <a:endParaRPr lang="en-US" dirty="0" smtClean="0"/>
          </a:p>
          <a:p>
            <a:pPr marL="514350" indent="-514350">
              <a:buNone/>
            </a:pPr>
            <a:r>
              <a:rPr lang="en-US" dirty="0" smtClean="0"/>
              <a:t>4</a:t>
            </a:r>
            <a:r>
              <a:rPr lang="en-US" dirty="0" smtClean="0"/>
              <a:t>. Information services </a:t>
            </a:r>
            <a:endParaRPr lang="en-US" dirty="0" smtClean="0"/>
          </a:p>
          <a:p>
            <a:pPr marL="514350" indent="-514350">
              <a:buNone/>
            </a:pPr>
            <a:r>
              <a:rPr lang="en-US" dirty="0" smtClean="0"/>
              <a:t>5</a:t>
            </a:r>
            <a:r>
              <a:rPr lang="en-US" dirty="0" smtClean="0"/>
              <a:t>. Cellular telephone </a:t>
            </a:r>
            <a:endParaRPr lang="en-US" dirty="0" smtClean="0"/>
          </a:p>
          <a:p>
            <a:pPr marL="514350" indent="-514350">
              <a:buNone/>
            </a:pPr>
            <a:r>
              <a:rPr lang="en-US" dirty="0" smtClean="0"/>
              <a:t>6</a:t>
            </a:r>
            <a:r>
              <a:rPr lang="en-US" dirty="0" smtClean="0"/>
              <a:t>. Cable television </a:t>
            </a:r>
            <a:endParaRPr lang="en-US" dirty="0" smtClean="0"/>
          </a:p>
          <a:p>
            <a:pPr marL="514350" indent="-514350">
              <a:buNone/>
            </a:pPr>
            <a:r>
              <a:rPr lang="en-US" dirty="0" smtClean="0"/>
              <a:t>7</a:t>
            </a:r>
            <a:r>
              <a:rPr lang="en-US" dirty="0" smtClean="0"/>
              <a:t>. Teleconferencing </a:t>
            </a:r>
            <a:endParaRPr lang="en-US" dirty="0" smtClean="0"/>
          </a:p>
          <a:p>
            <a:pPr marL="514350" indent="-514350">
              <a:buNone/>
            </a:pPr>
            <a:r>
              <a:rPr lang="en-US" dirty="0" smtClean="0"/>
              <a:t>8</a:t>
            </a:r>
            <a:r>
              <a:rPr lang="en-US" dirty="0" smtClean="0"/>
              <a:t>. EDI </a:t>
            </a:r>
            <a:endParaRPr lang="en-US" dirty="0" smtClean="0"/>
          </a:p>
          <a:p>
            <a:pPr marL="514350" indent="-514350">
              <a:buNone/>
            </a:pPr>
            <a:r>
              <a:rPr lang="en-US" dirty="0" smtClean="0"/>
              <a:t>9</a:t>
            </a:r>
            <a:r>
              <a:rPr lang="en-US" dirty="0" smtClean="0"/>
              <a:t>. E-mail etc. </a:t>
            </a:r>
            <a:endParaRPr lang="en-US"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“Two computers are said to be interconnected if they interchange information. The connection between the separate computers can be done via a copper wire, fiber optics, microwaves or communication satellite.”</a:t>
            </a:r>
          </a:p>
          <a:p>
            <a:pPr algn="just">
              <a:buNone/>
            </a:pPr>
            <a:r>
              <a:rPr lang="en-US" dirty="0" smtClean="0"/>
              <a:t>A system with one control unit and many slaves, or a large computer with remote printers and terminals is not called network, it is called a distributed system.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The aim of the computer network is the sharing of resources among various devices</a:t>
            </a:r>
            <a:r>
              <a:rPr lang="en-US" dirty="0" smtClean="0"/>
              <a:t>.</a:t>
            </a:r>
          </a:p>
          <a:p>
            <a:pPr>
              <a:buNone/>
            </a:pPr>
            <a:r>
              <a:rPr lang="en-US" dirty="0"/>
              <a:t>The purpose of having computer network is to send and receive data stored in other devices over the network. These devices are often referred as nodes.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a:t>There are </a:t>
            </a:r>
            <a:r>
              <a:rPr lang="en-US" b="1" dirty="0" smtClean="0"/>
              <a:t> </a:t>
            </a:r>
            <a:r>
              <a:rPr lang="en-US" b="1" dirty="0"/>
              <a:t>basic components</a:t>
            </a:r>
            <a:r>
              <a:rPr lang="en-US" dirty="0"/>
              <a:t> of a computer </a:t>
            </a:r>
            <a:r>
              <a:rPr lang="en-US" dirty="0" smtClean="0"/>
              <a:t>network</a:t>
            </a:r>
          </a:p>
          <a:p>
            <a:pPr>
              <a:buNone/>
            </a:pPr>
            <a:r>
              <a:rPr lang="en-US" dirty="0"/>
              <a:t/>
            </a:r>
            <a:br>
              <a:rPr lang="en-US" dirty="0"/>
            </a:br>
            <a:r>
              <a:rPr lang="en-US" dirty="0"/>
              <a:t/>
            </a:r>
            <a:br>
              <a:rPr lang="en-US" dirty="0"/>
            </a:br>
            <a:endParaRPr lang="en-US" dirty="0" smtClean="0"/>
          </a:p>
          <a:p>
            <a:pPr>
              <a:buNone/>
            </a:pPr>
            <a:endParaRPr lang="en-US" b="1" dirty="0"/>
          </a:p>
          <a:p>
            <a:pPr>
              <a:buNone/>
            </a:pPr>
            <a:endParaRPr lang="en-US" b="1" dirty="0" smtClean="0"/>
          </a:p>
          <a:p>
            <a:pPr>
              <a:buNone/>
            </a:pPr>
            <a:endParaRPr lang="en-US" b="1" dirty="0"/>
          </a:p>
          <a:p>
            <a:pPr>
              <a:buNone/>
            </a:pPr>
            <a:endParaRPr lang="en-US" b="1" dirty="0" smtClean="0"/>
          </a:p>
          <a:p>
            <a:pPr>
              <a:buNone/>
            </a:pPr>
            <a:endParaRPr lang="en-US" b="1" dirty="0"/>
          </a:p>
          <a:p>
            <a:r>
              <a:rPr lang="en-US" b="1" dirty="0" smtClean="0"/>
              <a:t>Message</a:t>
            </a:r>
            <a:r>
              <a:rPr lang="en-US" dirty="0"/>
              <a:t>: It is the data or information which needs to be transferred from one device to another device over a computer network.</a:t>
            </a:r>
          </a:p>
          <a:p>
            <a:r>
              <a:rPr lang="en-US" b="1" dirty="0"/>
              <a:t>Sender</a:t>
            </a:r>
            <a:r>
              <a:rPr lang="en-US" dirty="0"/>
              <a:t>: Sender is the device that has the data and needs to send the data to other device connected to the network.</a:t>
            </a:r>
          </a:p>
          <a:p>
            <a:pPr>
              <a:buNone/>
            </a:pPr>
            <a:endParaRPr lang="en-US" dirty="0"/>
          </a:p>
        </p:txBody>
      </p:sp>
      <p:pic>
        <p:nvPicPr>
          <p:cNvPr id="1027" name="Picture 3"/>
          <p:cNvPicPr>
            <a:picLocks noChangeAspect="1" noChangeArrowheads="1"/>
          </p:cNvPicPr>
          <p:nvPr/>
        </p:nvPicPr>
        <p:blipFill>
          <a:blip r:embed="rId2"/>
          <a:srcRect/>
          <a:stretch>
            <a:fillRect/>
          </a:stretch>
        </p:blipFill>
        <p:spPr bwMode="auto">
          <a:xfrm>
            <a:off x="1895475" y="2462213"/>
            <a:ext cx="5353050" cy="1933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Receiver</a:t>
            </a:r>
            <a:r>
              <a:rPr lang="en-US" dirty="0"/>
              <a:t>: A receiver is the device which is expecting the data from other device on the network.</a:t>
            </a:r>
            <a:br>
              <a:rPr lang="en-US" dirty="0"/>
            </a:br>
            <a:r>
              <a:rPr lang="en-US" dirty="0"/>
              <a:t>Transmission media: In order to transfer data from one device to another device we need a transmission media such as wires, cables, radio waves etc.</a:t>
            </a:r>
          </a:p>
          <a:p>
            <a:r>
              <a:rPr lang="en-US" b="1" dirty="0"/>
              <a:t>Protocol</a:t>
            </a:r>
            <a:r>
              <a:rPr lang="en-US" dirty="0"/>
              <a:t>: A protocol is a set of rules that are agreed by both sender and receiver, without a protocol two devices can be connected to each other but they cannot communicate. In order to establish a reliable communication or data sharing between two different devices we need set of rules that are called protocol. For example, http and https are the two protocols used by web browsers to get and post the data to internet, similarly </a:t>
            </a:r>
            <a:r>
              <a:rPr lang="en-US" dirty="0" smtClean="0"/>
              <a:t>SMTP </a:t>
            </a:r>
            <a:r>
              <a:rPr lang="en-US" dirty="0"/>
              <a:t>protocol is used by email services connected to the internet.</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Uses Of Computer Network</a:t>
            </a:r>
            <a:br>
              <a:rPr lang="en-US" smtClean="0"/>
            </a:b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Resource </a:t>
            </a:r>
            <a:r>
              <a:rPr lang="en-US" b="1" dirty="0"/>
              <a:t>sharing:</a:t>
            </a:r>
            <a:r>
              <a:rPr lang="en-US" dirty="0"/>
              <a:t> Resource sharing is the sharing of resources such as programs, printers, and data among the users on the network without the requirement of the physical location of the resource and user.</a:t>
            </a:r>
          </a:p>
          <a:p>
            <a:r>
              <a:rPr lang="en-US" b="1" dirty="0"/>
              <a:t>Server-Client model:</a:t>
            </a:r>
            <a:r>
              <a:rPr lang="en-US" dirty="0"/>
              <a:t> Computer networking is used in the </a:t>
            </a:r>
            <a:r>
              <a:rPr lang="en-US" b="1" dirty="0"/>
              <a:t>server-client model</a:t>
            </a:r>
            <a:r>
              <a:rPr lang="en-US" dirty="0"/>
              <a:t>. A server is a central computer used to store the information and maintained by the system administrator. Clients are the machines used to access the information stored in the server remotely.</a:t>
            </a:r>
          </a:p>
          <a:p>
            <a:r>
              <a:rPr lang="en-US" b="1" dirty="0"/>
              <a:t>Communication medium:</a:t>
            </a:r>
            <a:r>
              <a:rPr lang="en-US" dirty="0"/>
              <a:t> Computer network behaves as a communication medium among the users. For example, a company contains more than one computer has an email system which the employees use for daily communication.</a:t>
            </a:r>
          </a:p>
          <a:p>
            <a:r>
              <a:rPr lang="en-US" b="1" dirty="0"/>
              <a:t>E-commerce:</a:t>
            </a:r>
            <a:r>
              <a:rPr lang="en-US" dirty="0"/>
              <a:t> Computer network is also important in businesses. We can do the business over the internet. For example, amazon.com is doing their business over the internet, i.e., they are doing their business over the internet.</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552575" y="1853406"/>
            <a:ext cx="6038850" cy="4019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 computer network has following features:</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Performance</a:t>
            </a:r>
            <a:r>
              <a:rPr lang="en-US" dirty="0"/>
              <a:t>: Performance of a computer network is measured in terms of response time. The response time of sending and receiving data from one node (computer in a computer network are often referred as node) to another should be minimal.</a:t>
            </a:r>
          </a:p>
          <a:p>
            <a:r>
              <a:rPr lang="en-US" b="1" dirty="0"/>
              <a:t>Data Sharing</a:t>
            </a:r>
            <a:r>
              <a:rPr lang="en-US" dirty="0"/>
              <a:t>: One of the reason why we use a computer network is to share the data between different systems connected with each other through a transmission media.</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dirty="0"/>
              <a:t>Backup</a:t>
            </a:r>
            <a:r>
              <a:rPr lang="en-US" dirty="0"/>
              <a:t>: A computer network must have a central server that keeps the backup of all the data that is to be shared over a network so that in case of a failure it should be able to recover the data faster.</a:t>
            </a:r>
          </a:p>
          <a:p>
            <a:r>
              <a:rPr lang="en-US" b="1" dirty="0"/>
              <a:t>Software and hardware compatibility</a:t>
            </a:r>
            <a:r>
              <a:rPr lang="en-US" dirty="0"/>
              <a:t>: A computer network must not limit all the computers in a computer network to use same software and hardware, instead it should allow the better compatibility between the different software and hardware configuration.</a:t>
            </a:r>
          </a:p>
          <a:p>
            <a:r>
              <a:rPr lang="en-US" b="1" dirty="0"/>
              <a:t>Reliability</a:t>
            </a:r>
            <a:r>
              <a:rPr lang="en-US" dirty="0"/>
              <a:t>: There should not be any failure in the network or if it occurs the recovery from a failure should be fast.</a:t>
            </a:r>
          </a:p>
          <a:p>
            <a:r>
              <a:rPr lang="en-US" b="1" dirty="0"/>
              <a:t>Security</a:t>
            </a:r>
            <a:r>
              <a:rPr lang="en-US" dirty="0"/>
              <a:t>: A computer network should be secure so that the data transmitting over a network should be safe from </a:t>
            </a:r>
            <a:r>
              <a:rPr lang="en-US" dirty="0" err="1"/>
              <a:t>unauthorised</a:t>
            </a:r>
            <a:r>
              <a:rPr lang="en-US" dirty="0"/>
              <a:t> access. Also, the sent data should be received as it is at the receiving node, which means there should not be any loss of data during transmission.</a:t>
            </a:r>
          </a:p>
          <a:p>
            <a:r>
              <a:rPr lang="en-US" b="1" dirty="0"/>
              <a:t>Scalability</a:t>
            </a:r>
            <a:r>
              <a:rPr lang="en-US" dirty="0"/>
              <a:t>: A computer network should be scalable which means it should always allow to add new computers (or nodes) to the already existing computer network. For example, a company runs 100 computers over a computer network for their 100 employees, lets say they hire another 100 employees and want to add new 100 computers to the already existing LAN then in that case the local area computer network should allow this.</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1115</Words>
  <Application>Microsoft Office PowerPoint</Application>
  <PresentationFormat>On-screen Show (4:3)</PresentationFormat>
  <Paragraphs>67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TBC-301 Data Communication and Computer Network</vt:lpstr>
      <vt:lpstr>Introduction</vt:lpstr>
      <vt:lpstr>Slide 3</vt:lpstr>
      <vt:lpstr>Slide 4</vt:lpstr>
      <vt:lpstr>Slide 5</vt:lpstr>
      <vt:lpstr>Uses Of Computer Network </vt:lpstr>
      <vt:lpstr>Features</vt:lpstr>
      <vt:lpstr> A computer network has following features: </vt:lpstr>
      <vt:lpstr>Slide 9</vt:lpstr>
      <vt:lpstr>Computer Network Architecture </vt:lpstr>
      <vt:lpstr>Peer to Peer Architecture </vt:lpstr>
      <vt:lpstr>Slide 12</vt:lpstr>
      <vt:lpstr>Client Server Architecture </vt:lpstr>
      <vt:lpstr>Slide 14</vt:lpstr>
      <vt:lpstr>Slide 15</vt:lpstr>
      <vt:lpstr>Goals and Applications of networks:- </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TBC-301 Data Communication and Computer Network</dc:title>
  <dc:creator>bhawnesh</dc:creator>
  <cp:lastModifiedBy>bhawnesh</cp:lastModifiedBy>
  <cp:revision>22</cp:revision>
  <dcterms:created xsi:type="dcterms:W3CDTF">2020-07-07T03:43:54Z</dcterms:created>
  <dcterms:modified xsi:type="dcterms:W3CDTF">2020-07-10T07:13:33Z</dcterms:modified>
</cp:coreProperties>
</file>