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10-Aug-20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10-Aug-20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TCP/IP Model</a:t>
            </a:r>
            <a:br>
              <a:rPr lang="en-US" dirty="0" smtClean="0"/>
            </a:br>
            <a:endParaRPr lang="en-US" dirty="0"/>
          </a:p>
        </p:txBody>
      </p:sp>
      <p:sp>
        <p:nvSpPr>
          <p:cNvPr id="3" name="Content Placeholder 2"/>
          <p:cNvSpPr>
            <a:spLocks noGrp="1"/>
          </p:cNvSpPr>
          <p:nvPr>
            <p:ph idx="1"/>
          </p:nvPr>
        </p:nvSpPr>
        <p:spPr>
          <a:xfrm>
            <a:off x="381000" y="990600"/>
            <a:ext cx="8229600" cy="4525963"/>
          </a:xfrm>
        </p:spPr>
        <p:txBody>
          <a:bodyPr>
            <a:normAutofit/>
          </a:bodyPr>
          <a:lstStyle/>
          <a:p>
            <a:pPr>
              <a:buNone/>
            </a:pPr>
            <a:r>
              <a:rPr lang="en-US" sz="1800" dirty="0" smtClean="0"/>
              <a:t>TCP/IP Model</a:t>
            </a:r>
          </a:p>
          <a:p>
            <a:r>
              <a:rPr lang="en-US" sz="1800" b="1" dirty="0" smtClean="0"/>
              <a:t>TCP/IP</a:t>
            </a:r>
            <a:r>
              <a:rPr lang="en-US" sz="1800" dirty="0" smtClean="0"/>
              <a:t> model is practical model and is used in the Internet. TCP/IP is acronym of Transmission Control Protocol and Internet Protocol.</a:t>
            </a:r>
          </a:p>
          <a:p>
            <a:r>
              <a:rPr lang="en-US" sz="1800" dirty="0" smtClean="0"/>
              <a:t>The </a:t>
            </a:r>
            <a:r>
              <a:rPr lang="en-US" sz="1800" b="1" dirty="0" smtClean="0"/>
              <a:t>TCP/IP</a:t>
            </a:r>
            <a:r>
              <a:rPr lang="en-US" sz="1800" dirty="0" smtClean="0"/>
              <a:t> model combines the two layers (Physical and Data link layer) into one layer i.e. </a:t>
            </a:r>
            <a:r>
              <a:rPr lang="en-US" sz="1800" b="1" dirty="0" smtClean="0"/>
              <a:t>Host-to-Network</a:t>
            </a:r>
            <a:r>
              <a:rPr lang="en-US" sz="1800" dirty="0" smtClean="0"/>
              <a:t> layer. The following diagram shows the various layers of TCP/IP model:</a:t>
            </a:r>
          </a:p>
          <a:p>
            <a:pPr>
              <a:buNone/>
            </a:pPr>
            <a:endParaRPr lang="en-US" dirty="0"/>
          </a:p>
        </p:txBody>
      </p:sp>
      <p:pic>
        <p:nvPicPr>
          <p:cNvPr id="4" name="Picture 2" descr="internet_technologies_tutorial"/>
          <p:cNvPicPr>
            <a:picLocks noChangeAspect="1" noChangeArrowheads="1"/>
          </p:cNvPicPr>
          <p:nvPr/>
        </p:nvPicPr>
        <p:blipFill>
          <a:blip r:embed="rId2"/>
          <a:srcRect/>
          <a:stretch>
            <a:fillRect/>
          </a:stretch>
        </p:blipFill>
        <p:spPr bwMode="auto">
          <a:xfrm>
            <a:off x="5334000" y="2590800"/>
            <a:ext cx="3286125" cy="405765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6324600"/>
          </a:xfrm>
        </p:spPr>
        <p:txBody>
          <a:bodyPr>
            <a:noAutofit/>
          </a:bodyPr>
          <a:lstStyle/>
          <a:p>
            <a:pPr>
              <a:buNone/>
            </a:pPr>
            <a:r>
              <a:rPr lang="en-US" sz="1800" b="1" dirty="0" smtClean="0"/>
              <a:t>Application Layer</a:t>
            </a:r>
          </a:p>
          <a:p>
            <a:r>
              <a:rPr lang="en-US" sz="1800" dirty="0" smtClean="0"/>
              <a:t>This layer is same as that of the OSI model and performs the following functions:</a:t>
            </a:r>
          </a:p>
          <a:p>
            <a:r>
              <a:rPr lang="en-US" sz="1800" dirty="0" smtClean="0"/>
              <a:t>It provides different services such as manipulation of information in several ways, retransferring the files of information, distributing the results etc.</a:t>
            </a:r>
          </a:p>
          <a:p>
            <a:r>
              <a:rPr lang="en-US" sz="1800" dirty="0" smtClean="0"/>
              <a:t>The functions such as LOGIN or password checking are also performed by the application layer.</a:t>
            </a:r>
          </a:p>
          <a:p>
            <a:r>
              <a:rPr lang="en-US" sz="1800" b="1" dirty="0" smtClean="0"/>
              <a:t>Protocols used: TELNET, FTP, SMTP, DN, HTTP, NNTP</a:t>
            </a:r>
            <a:r>
              <a:rPr lang="en-US" sz="1800" dirty="0" smtClean="0"/>
              <a:t> are the protocols employed in this layer.</a:t>
            </a:r>
          </a:p>
          <a:p>
            <a:pPr>
              <a:buNone/>
            </a:pPr>
            <a:r>
              <a:rPr lang="en-US" sz="1800" b="1" dirty="0" smtClean="0"/>
              <a:t>Transport Layer</a:t>
            </a:r>
          </a:p>
          <a:p>
            <a:r>
              <a:rPr lang="en-US" sz="1800" dirty="0" smtClean="0"/>
              <a:t>It does the same functions as that of transport layer in OSI model. Here are the key points regarding transport layer:</a:t>
            </a:r>
          </a:p>
          <a:p>
            <a:r>
              <a:rPr lang="en-US" sz="1800" dirty="0" smtClean="0"/>
              <a:t>It uses </a:t>
            </a:r>
            <a:r>
              <a:rPr lang="en-US" sz="1800" b="1" dirty="0" smtClean="0"/>
              <a:t>TCP</a:t>
            </a:r>
            <a:r>
              <a:rPr lang="en-US" sz="1800" dirty="0" smtClean="0"/>
              <a:t> and </a:t>
            </a:r>
            <a:r>
              <a:rPr lang="en-US" sz="1800" b="1" dirty="0" smtClean="0"/>
              <a:t>UDP</a:t>
            </a:r>
            <a:r>
              <a:rPr lang="en-US" sz="1800" dirty="0" smtClean="0"/>
              <a:t> protocol for end to end transmission.</a:t>
            </a:r>
          </a:p>
          <a:p>
            <a:r>
              <a:rPr lang="en-US" sz="1800" dirty="0" smtClean="0"/>
              <a:t>TCP is reliable and </a:t>
            </a:r>
            <a:r>
              <a:rPr lang="en-US" sz="1800" b="1" dirty="0" smtClean="0"/>
              <a:t>connection oriented protocol.</a:t>
            </a:r>
            <a:endParaRPr lang="en-US" sz="1800" dirty="0" smtClean="0"/>
          </a:p>
          <a:p>
            <a:r>
              <a:rPr lang="en-US" sz="1800" dirty="0" smtClean="0"/>
              <a:t>TCP also handles flow control.</a:t>
            </a:r>
          </a:p>
          <a:p>
            <a:r>
              <a:rPr lang="en-US" sz="1800" dirty="0" smtClean="0"/>
              <a:t>The UDP is not reliable and a </a:t>
            </a:r>
            <a:r>
              <a:rPr lang="en-US" sz="1800" b="1" dirty="0" smtClean="0"/>
              <a:t>connection less protocol</a:t>
            </a:r>
            <a:r>
              <a:rPr lang="en-US" sz="1800" dirty="0" smtClean="0"/>
              <a:t> also does not perform flow control.</a:t>
            </a:r>
          </a:p>
          <a:p>
            <a:r>
              <a:rPr lang="en-US" sz="1800" b="1" dirty="0" smtClean="0"/>
              <a:t>Protocols used: TCP/IP</a:t>
            </a:r>
            <a:r>
              <a:rPr lang="en-US" sz="1800" dirty="0" smtClean="0"/>
              <a:t> and </a:t>
            </a:r>
            <a:r>
              <a:rPr lang="en-US" sz="1800" b="1" dirty="0" smtClean="0"/>
              <a:t>UDP</a:t>
            </a:r>
            <a:r>
              <a:rPr lang="en-US" sz="1800" dirty="0" smtClean="0"/>
              <a:t> protocols are employed in this layer.</a:t>
            </a:r>
          </a:p>
          <a:p>
            <a:pPr>
              <a:buNone/>
            </a:pP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b="1" dirty="0" smtClean="0"/>
              <a:t>Internet Layer</a:t>
            </a:r>
          </a:p>
          <a:p>
            <a:r>
              <a:rPr lang="en-US" dirty="0" smtClean="0"/>
              <a:t>The function of this layer is to allow the host to insert packets into network and then make them travel independently to the destination. However, the order of receiving the packet can be different from the sequence they were sent.</a:t>
            </a:r>
          </a:p>
          <a:p>
            <a:r>
              <a:rPr lang="en-US" b="1" dirty="0" smtClean="0"/>
              <a:t>Protocols used: Internet Protocol (IP)</a:t>
            </a:r>
            <a:r>
              <a:rPr lang="en-US" dirty="0" smtClean="0"/>
              <a:t> is employed in Internet layer.</a:t>
            </a:r>
          </a:p>
          <a:p>
            <a:pPr>
              <a:buNone/>
            </a:pPr>
            <a:r>
              <a:rPr lang="en-US" b="1" dirty="0" smtClean="0"/>
              <a:t>Host-to-Network Layer</a:t>
            </a:r>
          </a:p>
          <a:p>
            <a:r>
              <a:rPr lang="en-US" dirty="0" smtClean="0"/>
              <a:t>This is the lowest layer in TCP/IP model. The host has to connect to network using some protocol, so that it can send IP packets over it. This protocol varies from host to host and network to network.</a:t>
            </a:r>
          </a:p>
          <a:p>
            <a:r>
              <a:rPr lang="en-US" b="1" dirty="0" smtClean="0"/>
              <a:t>Protocols used: ARPANET, </a:t>
            </a:r>
            <a:r>
              <a:rPr lang="en-US" b="1" dirty="0" smtClean="0"/>
              <a:t>SATNET(Satellite network), </a:t>
            </a:r>
            <a:r>
              <a:rPr lang="en-US" b="1" dirty="0" smtClean="0"/>
              <a:t>LAN, packet radio</a:t>
            </a:r>
            <a:r>
              <a:rPr lang="en-US" dirty="0" smtClean="0"/>
              <a:t> are the protocols which are used in this layer.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Multiplexing</a:t>
            </a:r>
            <a:endParaRPr lang="en-US" dirty="0"/>
          </a:p>
        </p:txBody>
      </p:sp>
      <p:sp>
        <p:nvSpPr>
          <p:cNvPr id="3" name="Content Placeholder 2"/>
          <p:cNvSpPr>
            <a:spLocks noGrp="1"/>
          </p:cNvSpPr>
          <p:nvPr>
            <p:ph idx="1"/>
          </p:nvPr>
        </p:nvSpPr>
        <p:spPr/>
        <p:txBody>
          <a:bodyPr>
            <a:normAutofit/>
          </a:bodyPr>
          <a:lstStyle/>
          <a:p>
            <a:pPr algn="just">
              <a:buNone/>
            </a:pPr>
            <a:r>
              <a:rPr lang="en-US" sz="2000" dirty="0" smtClean="0"/>
              <a:t>Multiplexing is the process of combining multiple signals into one signal, over a shared medium. If analog signals are multiplexed, it is Analog Multiplexing and if digital signals are multiplexed, that process is Digital Multiplexing</a:t>
            </a:r>
            <a:r>
              <a:rPr lang="en-US" dirty="0" smtClean="0"/>
              <a:t>.</a:t>
            </a:r>
          </a:p>
          <a:p>
            <a:pPr algn="just">
              <a:buNone/>
            </a:pPr>
            <a:r>
              <a:rPr lang="en-US" sz="2000" dirty="0" smtClean="0"/>
              <a:t>The process of multiplexing divides a communication channel into several number of logical channels, allotting each one for a different message signal or a data stream to be transferred. The device that does multiplexing can be simply called as a MUX while the one that reverses the process which is </a:t>
            </a:r>
            <a:r>
              <a:rPr lang="en-US" sz="2000" dirty="0" err="1" smtClean="0"/>
              <a:t>demultiplexing</a:t>
            </a:r>
            <a:r>
              <a:rPr lang="en-US" sz="2000" dirty="0" smtClean="0"/>
              <a:t>, is called as DEMUX.</a:t>
            </a:r>
          </a:p>
          <a:p>
            <a:pPr algn="just">
              <a:buNone/>
            </a:pPr>
            <a:endParaRPr lang="en-US" dirty="0"/>
          </a:p>
        </p:txBody>
      </p:sp>
      <p:pic>
        <p:nvPicPr>
          <p:cNvPr id="3074" name="Picture 2" descr="https://www.tutorialspoint.com/assets/questions/media/17083/mux_demux.jpg"/>
          <p:cNvPicPr>
            <a:picLocks noChangeAspect="1" noChangeArrowheads="1"/>
          </p:cNvPicPr>
          <p:nvPr/>
        </p:nvPicPr>
        <p:blipFill>
          <a:blip r:embed="rId2"/>
          <a:srcRect/>
          <a:stretch>
            <a:fillRect/>
          </a:stretch>
        </p:blipFill>
        <p:spPr bwMode="auto">
          <a:xfrm>
            <a:off x="2514600" y="4800600"/>
            <a:ext cx="4267200" cy="20574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4525963"/>
          </a:xfrm>
        </p:spPr>
        <p:txBody>
          <a:bodyPr/>
          <a:lstStyle/>
          <a:p>
            <a:pPr algn="just">
              <a:buNone/>
            </a:pPr>
            <a:r>
              <a:rPr lang="en-US" sz="2400" b="1" dirty="0" smtClean="0"/>
              <a:t>Types of Multiplexers</a:t>
            </a:r>
          </a:p>
          <a:p>
            <a:pPr algn="just">
              <a:buNone/>
            </a:pPr>
            <a:r>
              <a:rPr lang="en-US" sz="2400" dirty="0" smtClean="0"/>
              <a:t>There are mainly two types of multiplexers, namely analog and digital. They are further divided into FDM, WDM, and TDM.</a:t>
            </a:r>
          </a:p>
          <a:p>
            <a:pPr>
              <a:buNone/>
            </a:pPr>
            <a:endParaRPr lang="en-US" dirty="0"/>
          </a:p>
        </p:txBody>
      </p:sp>
      <p:pic>
        <p:nvPicPr>
          <p:cNvPr id="1026" name="Picture 2" descr="https://www.tutorialspoint.com/assets/questions/media/17083/types_of_multiplexers.jpg"/>
          <p:cNvPicPr>
            <a:picLocks noChangeAspect="1" noChangeArrowheads="1"/>
          </p:cNvPicPr>
          <p:nvPr/>
        </p:nvPicPr>
        <p:blipFill>
          <a:blip r:embed="rId2"/>
          <a:srcRect/>
          <a:stretch>
            <a:fillRect/>
          </a:stretch>
        </p:blipFill>
        <p:spPr bwMode="auto">
          <a:xfrm>
            <a:off x="1447800" y="1828800"/>
            <a:ext cx="5715000" cy="4171951"/>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buNone/>
            </a:pPr>
            <a:r>
              <a:rPr lang="en-US" b="1" dirty="0" smtClean="0"/>
              <a:t>Analog Multiplexing</a:t>
            </a:r>
          </a:p>
          <a:p>
            <a:pPr>
              <a:buNone/>
            </a:pPr>
            <a:r>
              <a:rPr lang="en-US" dirty="0" smtClean="0"/>
              <a:t>The analog multiplexing techniques involve signals which are analog in nature. The analog signals are multiplexed according to their frequency (FDM) or wavelength (WDM).</a:t>
            </a:r>
          </a:p>
          <a:p>
            <a:pPr>
              <a:buNone/>
            </a:pPr>
            <a:r>
              <a:rPr lang="en-US" b="1" dirty="0" smtClean="0"/>
              <a:t>	Frequency Division Multiplexing (FDM)</a:t>
            </a:r>
            <a:endParaRPr lang="en-US" dirty="0" smtClean="0"/>
          </a:p>
          <a:p>
            <a:pPr>
              <a:buNone/>
            </a:pPr>
            <a:r>
              <a:rPr lang="en-US" dirty="0" smtClean="0"/>
              <a:t>	In analog multiplexing, the most used technique is Frequency Division Multiplexing FDM. This technique uses various frequencies to combine streams of data, for sending them on a communication medium, as a single signal.</a:t>
            </a:r>
          </a:p>
          <a:p>
            <a:pPr>
              <a:buNone/>
            </a:pPr>
            <a:r>
              <a:rPr lang="en-US" b="1" dirty="0" smtClean="0"/>
              <a:t>	Example:</a:t>
            </a:r>
            <a:r>
              <a:rPr lang="en-US" dirty="0" smtClean="0"/>
              <a:t> A traditional television transmitter, which sends a number of channels through a single cable, uses FDM.</a:t>
            </a:r>
          </a:p>
          <a:p>
            <a:pPr>
              <a:buNone/>
            </a:pPr>
            <a:r>
              <a:rPr lang="en-US" b="1" dirty="0" smtClean="0"/>
              <a:t>Wavelength Division Multiplexing (WDM)</a:t>
            </a:r>
            <a:endParaRPr lang="en-US" dirty="0" smtClean="0"/>
          </a:p>
          <a:p>
            <a:pPr>
              <a:buNone/>
            </a:pPr>
            <a:r>
              <a:rPr lang="en-US" dirty="0" smtClean="0"/>
              <a:t>	Wavelength Division Multiplexing is an analog technique, in which many data streams of different wavelengths are transmitted in the light spectrum. If the wavelength increases, the frequency of the signal decreases.</a:t>
            </a:r>
          </a:p>
          <a:p>
            <a:pPr>
              <a:buNone/>
            </a:pPr>
            <a:r>
              <a:rPr lang="en-US" b="1" dirty="0" smtClean="0"/>
              <a:t>	Example:</a:t>
            </a:r>
            <a:r>
              <a:rPr lang="en-US" dirty="0" smtClean="0"/>
              <a:t> Optical fiber Communications use the WDM technique, to merge different wavelengths into a single light for the communication.</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229600" cy="6096000"/>
          </a:xfrm>
        </p:spPr>
        <p:txBody>
          <a:bodyPr>
            <a:noAutofit/>
          </a:bodyPr>
          <a:lstStyle/>
          <a:p>
            <a:pPr algn="just">
              <a:buNone/>
            </a:pPr>
            <a:r>
              <a:rPr lang="en-US" sz="1800" b="1" dirty="0" smtClean="0"/>
              <a:t>Digital Multiplexing</a:t>
            </a:r>
          </a:p>
          <a:p>
            <a:pPr algn="just">
              <a:buNone/>
            </a:pPr>
            <a:r>
              <a:rPr lang="en-US" sz="1800" dirty="0" smtClean="0"/>
              <a:t>The term digital represents the discrete bits of information. Hence the available data is in the form of frames or packets, which are discrete.</a:t>
            </a:r>
          </a:p>
          <a:p>
            <a:pPr algn="just">
              <a:buNone/>
            </a:pPr>
            <a:r>
              <a:rPr lang="en-US" sz="1800" b="1" dirty="0" smtClean="0"/>
              <a:t>	Time Division Multiplexing (TDM)</a:t>
            </a:r>
            <a:endParaRPr lang="en-US" sz="1800" dirty="0" smtClean="0"/>
          </a:p>
          <a:p>
            <a:pPr algn="just">
              <a:buNone/>
            </a:pPr>
            <a:r>
              <a:rPr lang="en-US" sz="1800" dirty="0" smtClean="0"/>
              <a:t>	In TDM, the time frame is divided into slots. This technique is used to transmit a signal over a single communication channel, with allotting one slot for each message. Of all the types of TDM, the main ones are Synchronous and Asynchronous TDM.</a:t>
            </a:r>
          </a:p>
          <a:p>
            <a:pPr algn="just">
              <a:buNone/>
            </a:pPr>
            <a:r>
              <a:rPr lang="en-US" sz="1800" b="1" dirty="0" smtClean="0"/>
              <a:t>	Synchronous TDM</a:t>
            </a:r>
            <a:endParaRPr lang="en-US" sz="1800" dirty="0" smtClean="0"/>
          </a:p>
          <a:p>
            <a:pPr algn="just">
              <a:buNone/>
            </a:pPr>
            <a:r>
              <a:rPr lang="en-US" sz="1800" dirty="0" smtClean="0"/>
              <a:t>	In Synchronous TDM, the input is connected to a frame. If there are ‘n’ number of connections, then the frame is divided into ‘n’ time slots. One slot is allocated for each input line. In this technique, the sampling rate is common to all signals and hence same clock input is given. The </a:t>
            </a:r>
            <a:r>
              <a:rPr lang="en-US" sz="1800" dirty="0" err="1" smtClean="0"/>
              <a:t>mux</a:t>
            </a:r>
            <a:r>
              <a:rPr lang="en-US" sz="1800" dirty="0" smtClean="0"/>
              <a:t> allocates the same slot to each device at all times.</a:t>
            </a:r>
          </a:p>
          <a:p>
            <a:pPr algn="just">
              <a:buNone/>
            </a:pPr>
            <a:r>
              <a:rPr lang="en-US" sz="1800" b="1" dirty="0" smtClean="0"/>
              <a:t>	Asynchronous TDM</a:t>
            </a:r>
            <a:endParaRPr lang="en-US" sz="1800" dirty="0" smtClean="0"/>
          </a:p>
          <a:p>
            <a:pPr algn="just">
              <a:buNone/>
            </a:pPr>
            <a:r>
              <a:rPr lang="en-US" sz="1800" dirty="0" smtClean="0"/>
              <a:t>	In Asynchronous TDM, the sampling rate is different for each of the signals and the clock signal is also not in common. If the allotted device, for a time-slot, transmits nothing and sits idle, then that slot is allotted to another device, unlike synchronous.</a:t>
            </a:r>
          </a:p>
          <a:p>
            <a:pPr algn="just">
              <a:buNone/>
            </a:pPr>
            <a:endParaRPr lang="en-US" sz="11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318</Words>
  <Application>Microsoft Office PowerPoint</Application>
  <PresentationFormat>On-screen Show (4:3)</PresentationFormat>
  <Paragraphs>43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TCP/IP Model </vt:lpstr>
      <vt:lpstr>Slide 2</vt:lpstr>
      <vt:lpstr>Slide 3</vt:lpstr>
      <vt:lpstr>Multiplexing</vt:lpstr>
      <vt:lpstr>Slide 5</vt:lpstr>
      <vt:lpstr>Slide 6</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TCP/IP Model </dc:title>
  <dc:creator>bhawnesh</dc:creator>
  <cp:lastModifiedBy>bhawnesh</cp:lastModifiedBy>
  <cp:revision>3</cp:revision>
  <dcterms:created xsi:type="dcterms:W3CDTF">2006-08-16T00:00:00Z</dcterms:created>
  <dcterms:modified xsi:type="dcterms:W3CDTF">2020-08-10T06:30:31Z</dcterms:modified>
</cp:coreProperties>
</file>