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A </a:t>
            </a:r>
            <a:r>
              <a:rPr lang="en-US" b="1" dirty="0" smtClean="0"/>
              <a:t>line code</a:t>
            </a:r>
            <a:r>
              <a:rPr lang="en-US" dirty="0" smtClean="0"/>
              <a:t> is the code used for data transmission of a digital signal over a transmission line. This process of coding is chosen so as to avoid overlap and distortion of signal such as inter-symbol interference.</a:t>
            </a:r>
          </a:p>
          <a:p>
            <a:pPr>
              <a:buNone/>
            </a:pPr>
            <a:r>
              <a:rPr lang="en-US" b="1" dirty="0" smtClean="0"/>
              <a:t>Types of Line Coding</a:t>
            </a:r>
          </a:p>
          <a:p>
            <a:pPr>
              <a:buNone/>
            </a:pPr>
            <a:r>
              <a:rPr lang="en-US" dirty="0" smtClean="0"/>
              <a:t>There are 3 types of Line Coding</a:t>
            </a:r>
          </a:p>
          <a:p>
            <a:r>
              <a:rPr lang="en-US" dirty="0" err="1" smtClean="0"/>
              <a:t>Unipolar</a:t>
            </a:r>
            <a:endParaRPr lang="en-US" dirty="0" smtClean="0"/>
          </a:p>
          <a:p>
            <a:r>
              <a:rPr lang="en-US" dirty="0" smtClean="0"/>
              <a:t>Polar</a:t>
            </a:r>
          </a:p>
          <a:p>
            <a:r>
              <a:rPr lang="en-US" dirty="0" smtClean="0"/>
              <a:t>Bi-polar</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534400" cy="6126163"/>
          </a:xfrm>
        </p:spPr>
        <p:txBody>
          <a:bodyPr>
            <a:normAutofit fontScale="85000" lnSpcReduction="20000"/>
          </a:bodyPr>
          <a:lstStyle/>
          <a:p>
            <a:pPr>
              <a:buNone/>
            </a:pPr>
            <a:r>
              <a:rPr lang="en-US" sz="2300" b="1" dirty="0" err="1" smtClean="0"/>
              <a:t>Unipolar</a:t>
            </a:r>
            <a:r>
              <a:rPr lang="en-US" sz="2300" b="1" dirty="0" smtClean="0"/>
              <a:t> Signaling</a:t>
            </a:r>
          </a:p>
          <a:p>
            <a:pPr>
              <a:buNone/>
            </a:pPr>
            <a:r>
              <a:rPr lang="en-US" sz="2300" dirty="0" err="1" smtClean="0"/>
              <a:t>Unipolar</a:t>
            </a:r>
            <a:r>
              <a:rPr lang="en-US" sz="2300" dirty="0" smtClean="0"/>
              <a:t> signaling is also called as </a:t>
            </a:r>
            <a:r>
              <a:rPr lang="en-US" sz="2300" b="1" dirty="0" smtClean="0"/>
              <a:t>On-Off Keying</a:t>
            </a:r>
            <a:r>
              <a:rPr lang="en-US" sz="2300" dirty="0" smtClean="0"/>
              <a:t> or simply </a:t>
            </a:r>
            <a:r>
              <a:rPr lang="en-US" sz="2300" b="1" dirty="0" smtClean="0"/>
              <a:t>OOK</a:t>
            </a:r>
            <a:r>
              <a:rPr lang="en-US" sz="2300" dirty="0" smtClean="0"/>
              <a:t>. The presence of pulse represents a </a:t>
            </a:r>
            <a:r>
              <a:rPr lang="en-US" sz="2300" b="1" dirty="0" smtClean="0"/>
              <a:t>1</a:t>
            </a:r>
            <a:r>
              <a:rPr lang="en-US" sz="2300" dirty="0" smtClean="0"/>
              <a:t> and the absence of pulse represents a </a:t>
            </a:r>
            <a:r>
              <a:rPr lang="en-US" sz="2300" b="1" dirty="0" smtClean="0"/>
              <a:t>0</a:t>
            </a:r>
            <a:r>
              <a:rPr lang="en-US" sz="2300" dirty="0" smtClean="0"/>
              <a:t>.</a:t>
            </a:r>
          </a:p>
          <a:p>
            <a:pPr>
              <a:buNone/>
            </a:pPr>
            <a:r>
              <a:rPr lang="en-US" sz="2300" dirty="0" smtClean="0"/>
              <a:t>There are two variations in </a:t>
            </a:r>
            <a:r>
              <a:rPr lang="en-US" sz="2300" dirty="0" err="1" smtClean="0"/>
              <a:t>Unipolar</a:t>
            </a:r>
            <a:r>
              <a:rPr lang="en-US" sz="2300" dirty="0" smtClean="0"/>
              <a:t> signaling −</a:t>
            </a:r>
          </a:p>
          <a:p>
            <a:r>
              <a:rPr lang="en-US" sz="2300" b="1" dirty="0" smtClean="0"/>
              <a:t>Non Return to Zero</a:t>
            </a:r>
          </a:p>
          <a:p>
            <a:pPr>
              <a:buNone/>
            </a:pPr>
            <a:r>
              <a:rPr lang="en-US" sz="2400" dirty="0" smtClean="0"/>
              <a:t>In this type of </a:t>
            </a:r>
            <a:r>
              <a:rPr lang="en-US" sz="2400" dirty="0" err="1" smtClean="0"/>
              <a:t>unipolar</a:t>
            </a:r>
            <a:r>
              <a:rPr lang="en-US" sz="2400" dirty="0" smtClean="0"/>
              <a:t> signaling, a High in data is represented by a positive pulse called as </a:t>
            </a:r>
            <a:r>
              <a:rPr lang="en-US" sz="2400" b="1" dirty="0" smtClean="0"/>
              <a:t>Mark</a:t>
            </a:r>
            <a:r>
              <a:rPr lang="en-US" sz="2400" dirty="0" smtClean="0"/>
              <a:t>, which has a duration </a:t>
            </a:r>
            <a:r>
              <a:rPr lang="en-US" sz="2400" b="1" dirty="0" smtClean="0"/>
              <a:t>T</a:t>
            </a:r>
            <a:r>
              <a:rPr lang="en-US" sz="2400" b="1" baseline="-25000" dirty="0" smtClean="0"/>
              <a:t>0</a:t>
            </a:r>
            <a:r>
              <a:rPr lang="en-US" sz="2400" dirty="0" smtClean="0"/>
              <a:t> equal to the symbol bit duration. A Low in data input has no pulse.</a:t>
            </a:r>
            <a:endParaRPr lang="en-US" sz="2300"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smtClean="0"/>
          </a:p>
          <a:p>
            <a:endParaRPr lang="en-US" dirty="0" smtClean="0"/>
          </a:p>
          <a:p>
            <a:pPr>
              <a:buNone/>
            </a:pPr>
            <a:endParaRPr lang="en-US" dirty="0" smtClean="0"/>
          </a:p>
          <a:p>
            <a:pPr>
              <a:buNone/>
            </a:pPr>
            <a:r>
              <a:rPr lang="en-US" dirty="0" smtClean="0"/>
              <a:t/>
            </a:r>
            <a:br>
              <a:rPr lang="en-US" dirty="0" smtClean="0"/>
            </a:br>
            <a:endParaRPr lang="en-US" dirty="0"/>
          </a:p>
        </p:txBody>
      </p:sp>
      <p:pic>
        <p:nvPicPr>
          <p:cNvPr id="1026" name="Picture 2" descr="NRZ"/>
          <p:cNvPicPr>
            <a:picLocks noChangeAspect="1" noChangeArrowheads="1"/>
          </p:cNvPicPr>
          <p:nvPr/>
        </p:nvPicPr>
        <p:blipFill>
          <a:blip r:embed="rId2"/>
          <a:srcRect/>
          <a:stretch>
            <a:fillRect/>
          </a:stretch>
        </p:blipFill>
        <p:spPr bwMode="auto">
          <a:xfrm>
            <a:off x="838200" y="2667000"/>
            <a:ext cx="7563971" cy="3429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smtClean="0"/>
              <a:t>Return to Zero:- In this type of </a:t>
            </a:r>
            <a:r>
              <a:rPr lang="en-US" sz="2000" dirty="0" err="1" smtClean="0"/>
              <a:t>unipolar</a:t>
            </a:r>
            <a:r>
              <a:rPr lang="en-US" sz="2000" dirty="0" smtClean="0"/>
              <a:t> signaling, a High in data, though represented by a Mark pulse, its duration T0 is less than the symbol bit duration. Half of the bit duration remains high but it immediately returns to zero and shows the absence of pulse during the remaining half of the bit duration.  </a:t>
            </a:r>
          </a:p>
        </p:txBody>
      </p:sp>
      <p:pic>
        <p:nvPicPr>
          <p:cNvPr id="4" name="Picture 4" descr="Unipolar Return to Zero"/>
          <p:cNvPicPr>
            <a:picLocks noChangeAspect="1" noChangeArrowheads="1"/>
          </p:cNvPicPr>
          <p:nvPr/>
        </p:nvPicPr>
        <p:blipFill>
          <a:blip r:embed="rId2"/>
          <a:srcRect/>
          <a:stretch>
            <a:fillRect/>
          </a:stretch>
        </p:blipFill>
        <p:spPr bwMode="auto">
          <a:xfrm>
            <a:off x="1634467" y="3352800"/>
            <a:ext cx="5681181" cy="3200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00800"/>
          </a:xfrm>
        </p:spPr>
        <p:txBody>
          <a:bodyPr>
            <a:normAutofit/>
          </a:bodyPr>
          <a:lstStyle/>
          <a:p>
            <a:pPr>
              <a:buNone/>
            </a:pPr>
            <a:r>
              <a:rPr lang="en-US" sz="2000" b="1" dirty="0" smtClean="0"/>
              <a:t>Polar Signaling</a:t>
            </a:r>
          </a:p>
          <a:p>
            <a:pPr>
              <a:buNone/>
            </a:pPr>
            <a:r>
              <a:rPr lang="en-US" sz="2000" dirty="0" smtClean="0"/>
              <a:t>There are two methods of Polar Signaling. They are −</a:t>
            </a:r>
          </a:p>
          <a:p>
            <a:r>
              <a:rPr lang="en-US" sz="2000" dirty="0" smtClean="0"/>
              <a:t>Polar NRZ</a:t>
            </a:r>
          </a:p>
          <a:p>
            <a:r>
              <a:rPr lang="en-US" sz="2000" dirty="0" smtClean="0"/>
              <a:t>Polar RZ</a:t>
            </a:r>
          </a:p>
          <a:p>
            <a:pPr>
              <a:buNone/>
            </a:pPr>
            <a:r>
              <a:rPr lang="en-US" sz="2000" b="1" dirty="0" smtClean="0"/>
              <a:t>Polar NRZ</a:t>
            </a:r>
          </a:p>
          <a:p>
            <a:pPr>
              <a:buNone/>
            </a:pPr>
            <a:r>
              <a:rPr lang="en-US" sz="2000" dirty="0" smtClean="0"/>
              <a:t>In this type of Polar signaling, a High in data is represented by a positive pulse, while a Low in data is represented by a negative pulse. The following figure depicts this well.</a:t>
            </a:r>
          </a:p>
          <a:p>
            <a:pPr>
              <a:buNone/>
            </a:pPr>
            <a:endParaRPr lang="en-US" dirty="0"/>
          </a:p>
        </p:txBody>
      </p:sp>
      <p:pic>
        <p:nvPicPr>
          <p:cNvPr id="16388" name="Picture 4" descr="Polar NRZ"/>
          <p:cNvPicPr>
            <a:picLocks noChangeAspect="1" noChangeArrowheads="1"/>
          </p:cNvPicPr>
          <p:nvPr/>
        </p:nvPicPr>
        <p:blipFill>
          <a:blip r:embed="rId2"/>
          <a:srcRect/>
          <a:stretch>
            <a:fillRect/>
          </a:stretch>
        </p:blipFill>
        <p:spPr bwMode="auto">
          <a:xfrm>
            <a:off x="1676400" y="3124200"/>
            <a:ext cx="5715000" cy="329565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a:bodyPr>
          <a:lstStyle/>
          <a:p>
            <a:r>
              <a:rPr lang="en-US" sz="1800" b="1" dirty="0" smtClean="0"/>
              <a:t>Polar RZ</a:t>
            </a:r>
          </a:p>
          <a:p>
            <a:pPr>
              <a:buNone/>
            </a:pPr>
            <a:r>
              <a:rPr lang="en-US" sz="1800" dirty="0" smtClean="0"/>
              <a:t>In this type of Polar signaling, a High in data, though represented by a </a:t>
            </a:r>
            <a:r>
              <a:rPr lang="en-US" sz="1800" b="1" dirty="0" smtClean="0"/>
              <a:t>Mark pulse</a:t>
            </a:r>
            <a:r>
              <a:rPr lang="en-US" sz="1800" dirty="0" smtClean="0"/>
              <a:t>, its duration </a:t>
            </a:r>
            <a:r>
              <a:rPr lang="en-US" sz="1800" b="1" dirty="0" smtClean="0"/>
              <a:t>T</a:t>
            </a:r>
            <a:r>
              <a:rPr lang="en-US" sz="1800" b="1" baseline="-25000" dirty="0" smtClean="0"/>
              <a:t>0</a:t>
            </a:r>
            <a:r>
              <a:rPr lang="en-US" sz="1800" dirty="0" smtClean="0"/>
              <a:t> is less than the symbol bit duration. Half of the bit duration remains high but it immediately returns to zero and shows the absence of pulse during the remaining half of the bit duration.</a:t>
            </a:r>
          </a:p>
          <a:p>
            <a:pPr>
              <a:buNone/>
            </a:pPr>
            <a:endParaRPr lang="en-US" sz="1800" dirty="0"/>
          </a:p>
        </p:txBody>
      </p:sp>
      <p:pic>
        <p:nvPicPr>
          <p:cNvPr id="17410" name="Picture 2" descr="Polar RZ"/>
          <p:cNvPicPr>
            <a:picLocks noChangeAspect="1" noChangeArrowheads="1"/>
          </p:cNvPicPr>
          <p:nvPr/>
        </p:nvPicPr>
        <p:blipFill>
          <a:blip r:embed="rId2"/>
          <a:srcRect/>
          <a:stretch>
            <a:fillRect/>
          </a:stretch>
        </p:blipFill>
        <p:spPr bwMode="auto">
          <a:xfrm>
            <a:off x="1524000" y="3124200"/>
            <a:ext cx="5715000" cy="33813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4525963"/>
          </a:xfrm>
        </p:spPr>
        <p:txBody>
          <a:bodyPr>
            <a:noAutofit/>
          </a:bodyPr>
          <a:lstStyle/>
          <a:p>
            <a:r>
              <a:rPr lang="en-US" sz="2000" b="1" dirty="0" smtClean="0"/>
              <a:t>Bipolar Signaling</a:t>
            </a:r>
          </a:p>
          <a:p>
            <a:pPr>
              <a:buNone/>
            </a:pPr>
            <a:r>
              <a:rPr lang="en-US" sz="2000" dirty="0" smtClean="0"/>
              <a:t>This is an encoding technique which has three voltage levels namely +, - and 0. Such a signal is called as duo-binary signal.</a:t>
            </a:r>
          </a:p>
          <a:p>
            <a:pPr>
              <a:buNone/>
            </a:pPr>
            <a:r>
              <a:rPr lang="en-US" sz="2000" dirty="0" smtClean="0"/>
              <a:t>An example of this type is </a:t>
            </a:r>
            <a:r>
              <a:rPr lang="en-US" sz="2000" b="1" dirty="0" smtClean="0"/>
              <a:t>Alternate Mark Inversion </a:t>
            </a:r>
            <a:r>
              <a:rPr lang="en-US" sz="2000" dirty="0" smtClean="0"/>
              <a:t>AMI. For a </a:t>
            </a:r>
            <a:r>
              <a:rPr lang="en-US" sz="2000" b="1" dirty="0" smtClean="0"/>
              <a:t>1</a:t>
            </a:r>
            <a:r>
              <a:rPr lang="en-US" sz="2000" dirty="0" smtClean="0"/>
              <a:t>, the voltage level gets a transition from + to – or from – to +, having alternate </a:t>
            </a:r>
            <a:r>
              <a:rPr lang="en-US" sz="2000" b="1" dirty="0" smtClean="0"/>
              <a:t>1s</a:t>
            </a:r>
            <a:r>
              <a:rPr lang="en-US" sz="2000" dirty="0" smtClean="0"/>
              <a:t> to be of equal polarity. A </a:t>
            </a:r>
            <a:r>
              <a:rPr lang="en-US" sz="2000" b="1" dirty="0" smtClean="0"/>
              <a:t>0</a:t>
            </a:r>
            <a:r>
              <a:rPr lang="en-US" sz="2000" dirty="0" smtClean="0"/>
              <a:t> will have a zero voltage level.</a:t>
            </a:r>
          </a:p>
          <a:p>
            <a:pPr>
              <a:buNone/>
            </a:pPr>
            <a:r>
              <a:rPr lang="en-US" sz="2000" dirty="0" smtClean="0"/>
              <a:t>Even in this method, we have two types.</a:t>
            </a:r>
          </a:p>
          <a:p>
            <a:r>
              <a:rPr lang="en-US" sz="2000" dirty="0" smtClean="0"/>
              <a:t>Bipolar NRZ</a:t>
            </a:r>
          </a:p>
          <a:p>
            <a:r>
              <a:rPr lang="en-US" sz="2000" dirty="0" smtClean="0"/>
              <a:t>Bipolar RZ</a:t>
            </a:r>
          </a:p>
          <a:p>
            <a:pPr>
              <a:buNone/>
            </a:pPr>
            <a:endParaRPr lang="en-US" sz="2000" dirty="0"/>
          </a:p>
        </p:txBody>
      </p:sp>
      <p:pic>
        <p:nvPicPr>
          <p:cNvPr id="19458" name="Picture 2" descr="Bipolar Signaling"/>
          <p:cNvPicPr>
            <a:picLocks noChangeAspect="1" noChangeArrowheads="1"/>
          </p:cNvPicPr>
          <p:nvPr/>
        </p:nvPicPr>
        <p:blipFill>
          <a:blip r:embed="rId2"/>
          <a:srcRect/>
          <a:stretch>
            <a:fillRect/>
          </a:stretch>
        </p:blipFill>
        <p:spPr bwMode="auto">
          <a:xfrm>
            <a:off x="2743200" y="2676525"/>
            <a:ext cx="5715000" cy="41814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116</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bhawnesh</dc:creator>
  <cp:lastModifiedBy>bhawnesh</cp:lastModifiedBy>
  <cp:revision>11</cp:revision>
  <dcterms:created xsi:type="dcterms:W3CDTF">2006-08-16T00:00:00Z</dcterms:created>
  <dcterms:modified xsi:type="dcterms:W3CDTF">2020-08-25T06:23:24Z</dcterms:modified>
</cp:coreProperties>
</file>