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01-Sep-20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01-Sep-20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01-Sep-20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01-Sep-20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01-Sep-20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01-Sep-20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Transmission Media</a:t>
            </a:r>
            <a:br>
              <a:rPr lang="en-US" dirty="0" smtClean="0"/>
            </a:br>
            <a:endParaRPr lang="en-US" dirty="0"/>
          </a:p>
        </p:txBody>
      </p:sp>
      <p:sp>
        <p:nvSpPr>
          <p:cNvPr id="3" name="Content Placeholder 2"/>
          <p:cNvSpPr>
            <a:spLocks noGrp="1"/>
          </p:cNvSpPr>
          <p:nvPr>
            <p:ph idx="1"/>
          </p:nvPr>
        </p:nvSpPr>
        <p:spPr/>
        <p:txBody>
          <a:bodyPr/>
          <a:lstStyle/>
          <a:p>
            <a:pPr algn="just">
              <a:buNone/>
            </a:pPr>
            <a:r>
              <a:rPr lang="en-US" sz="1800" dirty="0" smtClean="0"/>
              <a:t>In data communication terminology, a transmission medium is a physical path between the transmitter and the receiver </a:t>
            </a:r>
            <a:r>
              <a:rPr lang="en-US" sz="1800" dirty="0" err="1" smtClean="0"/>
              <a:t>i.e</a:t>
            </a:r>
            <a:r>
              <a:rPr lang="en-US" sz="1800" dirty="0" smtClean="0"/>
              <a:t> it is the channel through which data is sent from one place to another. Transmission Media is broadly classified into the following types:</a:t>
            </a:r>
            <a:r>
              <a:rPr lang="en-US" dirty="0" smtClean="0"/>
              <a:t> </a:t>
            </a:r>
            <a:endParaRPr lang="en-US" dirty="0"/>
          </a:p>
        </p:txBody>
      </p:sp>
      <p:sp>
        <p:nvSpPr>
          <p:cNvPr id="3076" name="AutoShape 4" descr="Transmission m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Transmission m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9" name="Picture 7"/>
          <p:cNvPicPr>
            <a:picLocks noChangeAspect="1" noChangeArrowheads="1"/>
          </p:cNvPicPr>
          <p:nvPr/>
        </p:nvPicPr>
        <p:blipFill>
          <a:blip r:embed="rId2"/>
          <a:srcRect/>
          <a:stretch>
            <a:fillRect/>
          </a:stretch>
        </p:blipFill>
        <p:spPr bwMode="auto">
          <a:xfrm>
            <a:off x="1524000" y="3429000"/>
            <a:ext cx="6096000" cy="29908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81824"/>
            <a:ext cx="8534400" cy="5867400"/>
          </a:xfrm>
        </p:spPr>
        <p:txBody>
          <a:bodyPr>
            <a:normAutofit fontScale="62500" lnSpcReduction="20000"/>
          </a:bodyPr>
          <a:lstStyle/>
          <a:p>
            <a:r>
              <a:rPr lang="en-US" dirty="0" smtClean="0"/>
              <a:t>Transmission media is a communication channel that carries the information from the sender to the receiver. Data is transmitted through the electromagnetic signals.</a:t>
            </a:r>
          </a:p>
          <a:p>
            <a:r>
              <a:rPr lang="en-US" dirty="0" smtClean="0"/>
              <a:t>The main functionality of the transmission media is to carry the information in the form of bits through </a:t>
            </a:r>
            <a:r>
              <a:rPr lang="en-US" b="1" dirty="0" smtClean="0"/>
              <a:t>LAN</a:t>
            </a:r>
            <a:r>
              <a:rPr lang="en-US" dirty="0" smtClean="0"/>
              <a:t>(Local Area Network).</a:t>
            </a:r>
          </a:p>
          <a:p>
            <a:r>
              <a:rPr lang="en-US" dirty="0" smtClean="0"/>
              <a:t>It is a physical path between transmitter and receiver in data communication.</a:t>
            </a:r>
          </a:p>
          <a:p>
            <a:r>
              <a:rPr lang="en-US" dirty="0" smtClean="0"/>
              <a:t>In a copper-based network, the bits in the form of electrical signals.</a:t>
            </a:r>
          </a:p>
          <a:p>
            <a:r>
              <a:rPr lang="en-US" dirty="0" smtClean="0"/>
              <a:t>In a </a:t>
            </a:r>
            <a:r>
              <a:rPr lang="en-US" dirty="0" err="1" smtClean="0"/>
              <a:t>fibre</a:t>
            </a:r>
            <a:r>
              <a:rPr lang="en-US" dirty="0" smtClean="0"/>
              <a:t> based network, the bits in the form of light pulses.</a:t>
            </a:r>
          </a:p>
          <a:p>
            <a:r>
              <a:rPr lang="en-US" dirty="0" smtClean="0"/>
              <a:t>In </a:t>
            </a:r>
            <a:r>
              <a:rPr lang="en-US" b="1" dirty="0" smtClean="0"/>
              <a:t>OSI</a:t>
            </a:r>
            <a:r>
              <a:rPr lang="en-US" dirty="0" smtClean="0"/>
              <a:t>(Open System Interconnection) phase, transmission media supports the Layer 1. Therefore, it is considered to be as a Layer 1 component.</a:t>
            </a:r>
          </a:p>
          <a:p>
            <a:r>
              <a:rPr lang="en-US" dirty="0" smtClean="0"/>
              <a:t>The electrical signals can be sent through the copper wire, </a:t>
            </a:r>
            <a:r>
              <a:rPr lang="en-US" dirty="0" err="1" smtClean="0"/>
              <a:t>fibre</a:t>
            </a:r>
            <a:r>
              <a:rPr lang="en-US" dirty="0" smtClean="0"/>
              <a:t> optics, atmosphere, water, and vacuum.</a:t>
            </a:r>
          </a:p>
          <a:p>
            <a:r>
              <a:rPr lang="en-US" dirty="0" smtClean="0"/>
              <a:t>The characteristics and quality of data transmission are determined by the characteristics of medium and signal.</a:t>
            </a:r>
          </a:p>
          <a:p>
            <a:r>
              <a:rPr lang="en-US" dirty="0" smtClean="0"/>
              <a:t>Transmission media is of two types are wired media and wireless media. In wired media, medium characteristics are more important whereas, in wireless media, signal characteristics are more important.</a:t>
            </a:r>
          </a:p>
          <a:p>
            <a:r>
              <a:rPr lang="en-US" dirty="0" smtClean="0"/>
              <a:t>Different transmission media have different properties such as bandwidth, delay, cost and ease of installation and maintenance.</a:t>
            </a:r>
          </a:p>
          <a:p>
            <a:r>
              <a:rPr lang="en-US" dirty="0" smtClean="0"/>
              <a:t>The transmission media is available in the lowest layer of the OSI reference model, i.e., </a:t>
            </a:r>
            <a:r>
              <a:rPr lang="en-US" b="1" dirty="0" smtClean="0"/>
              <a:t>Physical layer</a:t>
            </a:r>
            <a:r>
              <a:rPr lang="en-US" dirty="0" smtClean="0"/>
              <a:t>.</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sz="2800" dirty="0" smtClean="0"/>
              <a:t>Some factors need to be considered for designing the transmission media:</a:t>
            </a:r>
            <a:br>
              <a:rPr lang="en-US" sz="2800" dirty="0" smtClean="0"/>
            </a:br>
            <a:endParaRPr lang="en-US" sz="2800" dirty="0"/>
          </a:p>
        </p:txBody>
      </p:sp>
      <p:sp>
        <p:nvSpPr>
          <p:cNvPr id="3" name="Content Placeholder 2"/>
          <p:cNvSpPr>
            <a:spLocks noGrp="1"/>
          </p:cNvSpPr>
          <p:nvPr>
            <p:ph idx="1"/>
          </p:nvPr>
        </p:nvSpPr>
        <p:spPr/>
        <p:txBody>
          <a:bodyPr>
            <a:normAutofit fontScale="85000" lnSpcReduction="10000"/>
          </a:bodyPr>
          <a:lstStyle/>
          <a:p>
            <a:r>
              <a:rPr lang="en-US" b="1" dirty="0" smtClean="0"/>
              <a:t>Bandwidth:</a:t>
            </a:r>
            <a:r>
              <a:rPr lang="en-US" dirty="0" smtClean="0"/>
              <a:t> All the factors are remaining constant, the greater the bandwidth of a medium, the higher the data transmission rate of a signal.</a:t>
            </a:r>
          </a:p>
          <a:p>
            <a:r>
              <a:rPr lang="en-US" b="1" dirty="0" smtClean="0"/>
              <a:t>Transmission impairment:</a:t>
            </a:r>
            <a:r>
              <a:rPr lang="en-US" dirty="0" smtClean="0"/>
              <a:t> When the received signal is not identical to the transmitted one due to the transmission impairment. The quality of the signals will get destroyed due to transmission impairment.</a:t>
            </a:r>
          </a:p>
          <a:p>
            <a:r>
              <a:rPr lang="en-US" b="1" dirty="0" smtClean="0"/>
              <a:t>Interference:</a:t>
            </a:r>
            <a:r>
              <a:rPr lang="en-US" dirty="0" smtClean="0"/>
              <a:t> An interference is defined as the process of disrupting a signal when it travels over a communication medium on the addition of some unwanted signal.</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descr="Transmission m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1" name="Picture 3"/>
          <p:cNvPicPr>
            <a:picLocks noGrp="1" noChangeAspect="1" noChangeArrowheads="1"/>
          </p:cNvPicPr>
          <p:nvPr>
            <p:ph idx="1"/>
          </p:nvPr>
        </p:nvPicPr>
        <p:blipFill>
          <a:blip r:embed="rId2"/>
          <a:srcRect/>
          <a:stretch>
            <a:fillRect/>
          </a:stretch>
        </p:blipFill>
        <p:spPr bwMode="auto">
          <a:xfrm>
            <a:off x="1447800" y="3810000"/>
            <a:ext cx="5853545" cy="1981200"/>
          </a:xfrm>
          <a:prstGeom prst="rect">
            <a:avLst/>
          </a:prstGeom>
          <a:noFill/>
          <a:ln w="9525">
            <a:noFill/>
            <a:miter lim="800000"/>
            <a:headEnd/>
            <a:tailEnd/>
          </a:ln>
          <a:effectLst/>
        </p:spPr>
      </p:pic>
      <p:sp>
        <p:nvSpPr>
          <p:cNvPr id="6" name="Rectangle 5"/>
          <p:cNvSpPr/>
          <p:nvPr/>
        </p:nvSpPr>
        <p:spPr>
          <a:xfrm>
            <a:off x="228600" y="228600"/>
            <a:ext cx="8686800" cy="3416320"/>
          </a:xfrm>
          <a:prstGeom prst="rect">
            <a:avLst/>
          </a:prstGeom>
        </p:spPr>
        <p:txBody>
          <a:bodyPr wrap="square">
            <a:spAutoFit/>
          </a:bodyPr>
          <a:lstStyle/>
          <a:p>
            <a:pPr marL="342900" indent="-342900">
              <a:buFont typeface="Arial" pitchFamily="34" charset="0"/>
              <a:buChar char="•"/>
            </a:pPr>
            <a:r>
              <a:rPr lang="en-US" dirty="0" smtClean="0"/>
              <a:t>Causes Of Transmission Impairment:</a:t>
            </a:r>
            <a:br>
              <a:rPr lang="en-US" dirty="0" smtClean="0"/>
            </a:br>
            <a:r>
              <a:rPr lang="en-US" b="1" dirty="0" smtClean="0"/>
              <a:t> Attenuation </a:t>
            </a:r>
            <a:br>
              <a:rPr lang="en-US" b="1" dirty="0" smtClean="0"/>
            </a:br>
            <a:r>
              <a:rPr lang="en-US" b="1" dirty="0" smtClean="0"/>
              <a:t> Distortion </a:t>
            </a:r>
            <a:br>
              <a:rPr lang="en-US" b="1" dirty="0" smtClean="0"/>
            </a:br>
            <a:r>
              <a:rPr lang="en-US" b="1" dirty="0" smtClean="0"/>
              <a:t> Noise </a:t>
            </a:r>
            <a:endParaRPr lang="en-US" b="1" dirty="0" smtClean="0"/>
          </a:p>
          <a:p>
            <a:r>
              <a:rPr lang="en-US" b="1" dirty="0" smtClean="0"/>
              <a:t>Attenuation</a:t>
            </a:r>
            <a:r>
              <a:rPr lang="en-US" b="1" dirty="0" smtClean="0"/>
              <a:t>:</a:t>
            </a:r>
            <a:r>
              <a:rPr lang="en-US" dirty="0" smtClean="0"/>
              <a:t> Attenuation means the loss of energy, i.e., the strength of the signal decreases with increasing the distance which causes the loss of energy.</a:t>
            </a:r>
          </a:p>
          <a:p>
            <a:r>
              <a:rPr lang="en-US" b="1" dirty="0" smtClean="0"/>
              <a:t>Distortion:</a:t>
            </a:r>
            <a:r>
              <a:rPr lang="en-US" dirty="0" smtClean="0"/>
              <a:t> Distortion occurs when there is a change in the shape of the signal. This type of distortion is examined from different signals having different frequencies. Each frequency component has its own propagation speed, so they reach at a different time which leads to the delay distortion.</a:t>
            </a:r>
          </a:p>
          <a:p>
            <a:r>
              <a:rPr lang="en-US" b="1" dirty="0" smtClean="0"/>
              <a:t>Noise:</a:t>
            </a:r>
            <a:r>
              <a:rPr lang="en-US" dirty="0" smtClean="0"/>
              <a:t> When data is travelled over a transmission medium, some unwanted signal is added to it which creates the noise.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110</Words>
  <Application>Microsoft Office PowerPoint</Application>
  <PresentationFormat>On-screen Show (4:3)</PresentationFormat>
  <Paragraphs>21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Types of Transmission Media </vt:lpstr>
      <vt:lpstr>Slide 2</vt:lpstr>
      <vt:lpstr>Some factors need to be considered for designing the transmission media: </vt:lpstr>
      <vt:lpstr>Slide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bhawnesh</dc:creator>
  <cp:lastModifiedBy>bhawnesh</cp:lastModifiedBy>
  <cp:revision>3</cp:revision>
  <dcterms:created xsi:type="dcterms:W3CDTF">2006-08-16T00:00:00Z</dcterms:created>
  <dcterms:modified xsi:type="dcterms:W3CDTF">2020-09-01T03:34:24Z</dcterms:modified>
</cp:coreProperties>
</file>