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Analog_sign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networking.techtarget.com/definition/frequency-modulation" TargetMode="External"/><Relationship Id="rId2" Type="http://schemas.openxmlformats.org/officeDocument/2006/relationships/hyperlink" Target="https://whatis.techtarget.com/definition/amplitude-modulation-A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and characteristics</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t>Physical layer is the lowest layer in the OSI reference model. Information can be transmitted or received using cables. The main purpose of the physical layer is to transmit information (data or text or even animated pictures) from a source to a destination. Any form of such information cannot be transmitted as it is, just as in a postal service. Information is transmitted from a source computer to a destination computer in the form of electromagnetic signals using the transmission medium. For example, if you want to transmit a photograph from a source computer to a destination computer, it is </a:t>
            </a:r>
            <a:r>
              <a:rPr lang="en-US" dirty="0" smtClean="0"/>
              <a:t>fi</a:t>
            </a:r>
            <a:r>
              <a:rPr lang="en-US" dirty="0" smtClean="0"/>
              <a:t>rst </a:t>
            </a:r>
            <a:r>
              <a:rPr lang="en-US" dirty="0" smtClean="0"/>
              <a:t>encoded as a stream of bits 0s and 1s. Then this stream is reconverted as energy in the form of electromagnetic signals. Then only these electromagnetic signals can be transmitted over the network, through a transmission medium. The destination computer receives these signals. They are encoded to the original form. As such signals play a very important role in transmitting information. In view of this, we </a:t>
            </a:r>
            <a:r>
              <a:rPr lang="en-US" dirty="0" smtClean="0"/>
              <a:t>fi</a:t>
            </a:r>
            <a:r>
              <a:rPr lang="en-US" dirty="0" smtClean="0"/>
              <a:t>rst </a:t>
            </a:r>
            <a:r>
              <a:rPr lang="en-US" dirty="0" smtClean="0"/>
              <a:t>pay our attention to the study of signals and the terminology used with respect to signals.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AND DIGITAL SIGNALS </a:t>
            </a:r>
            <a:endParaRPr lang="en-US" dirty="0"/>
          </a:p>
        </p:txBody>
      </p:sp>
      <p:sp>
        <p:nvSpPr>
          <p:cNvPr id="3" name="Content Placeholder 2"/>
          <p:cNvSpPr>
            <a:spLocks noGrp="1"/>
          </p:cNvSpPr>
          <p:nvPr>
            <p:ph idx="1"/>
          </p:nvPr>
        </p:nvSpPr>
        <p:spPr/>
        <p:txBody>
          <a:bodyPr>
            <a:normAutofit/>
          </a:bodyPr>
          <a:lstStyle/>
          <a:p>
            <a:pPr algn="just">
              <a:buNone/>
            </a:pPr>
            <a:r>
              <a:rPr lang="en-US" sz="2000" dirty="0" smtClean="0"/>
              <a:t>There are two types of signals, namely analog (also called continuous) and digital (also called discrete). Analog quantities are used for measurement, whereas digital quantities are used for counting. For example, you can go to a provision shop and ask for 1.25 kg of sugar. But, you cannot ask for 1.25 number of bananas. The </a:t>
            </a:r>
            <a:r>
              <a:rPr lang="en-US" sz="2000" dirty="0" smtClean="0"/>
              <a:t>fi</a:t>
            </a:r>
            <a:r>
              <a:rPr lang="en-US" sz="2000" dirty="0" smtClean="0"/>
              <a:t>rst </a:t>
            </a:r>
            <a:r>
              <a:rPr lang="en-US" sz="2000" dirty="0" smtClean="0"/>
              <a:t>one is a continuous one and the second one is a measurement. Graphs of these two types of signals are shown below.</a:t>
            </a:r>
          </a:p>
          <a:p>
            <a:pPr algn="just">
              <a:buNone/>
            </a:pPr>
            <a:endParaRPr lang="en-US" sz="2000" dirty="0"/>
          </a:p>
        </p:txBody>
      </p:sp>
      <p:pic>
        <p:nvPicPr>
          <p:cNvPr id="1026" name="Picture 2" descr="Analog and Digital"/>
          <p:cNvPicPr>
            <a:picLocks noChangeAspect="1" noChangeArrowheads="1"/>
          </p:cNvPicPr>
          <p:nvPr/>
        </p:nvPicPr>
        <p:blipFill>
          <a:blip r:embed="rId2"/>
          <a:srcRect/>
          <a:stretch>
            <a:fillRect/>
          </a:stretch>
        </p:blipFill>
        <p:spPr bwMode="auto">
          <a:xfrm>
            <a:off x="2286000" y="3581400"/>
            <a:ext cx="5981700" cy="27813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304800" y="533400"/>
            <a:ext cx="8542652"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t/>
            </a:r>
            <a:br>
              <a:rPr lang="en-US" sz="3600" b="1" dirty="0" smtClean="0"/>
            </a:br>
            <a:r>
              <a:rPr lang="en-US" sz="3600" b="1" dirty="0" smtClean="0"/>
              <a:t>Characteristics of Analog and Digital Signals</a:t>
            </a:r>
            <a:r>
              <a:rPr lang="en-US" b="1" dirty="0" smtClean="0"/>
              <a:t/>
            </a:r>
            <a:br>
              <a:rPr lang="en-US" b="1" dirty="0" smtClean="0"/>
            </a:br>
            <a:endParaRPr lang="en-US" dirty="0"/>
          </a:p>
        </p:txBody>
      </p:sp>
      <p:sp>
        <p:nvSpPr>
          <p:cNvPr id="3" name="Content Placeholder 2"/>
          <p:cNvSpPr>
            <a:spLocks noGrp="1"/>
          </p:cNvSpPr>
          <p:nvPr>
            <p:ph idx="1"/>
          </p:nvPr>
        </p:nvSpPr>
        <p:spPr>
          <a:xfrm>
            <a:off x="152400" y="762000"/>
            <a:ext cx="8534400" cy="5364163"/>
          </a:xfrm>
        </p:spPr>
        <p:txBody>
          <a:bodyPr>
            <a:normAutofit fontScale="55000" lnSpcReduction="20000"/>
          </a:bodyPr>
          <a:lstStyle/>
          <a:p>
            <a:pPr>
              <a:buNone/>
            </a:pPr>
            <a:r>
              <a:rPr lang="en-US" b="1" dirty="0" smtClean="0"/>
              <a:t>Adaptability:-</a:t>
            </a:r>
            <a:r>
              <a:rPr lang="en-US" dirty="0" smtClean="0"/>
              <a:t>Analog signals use a continuous variety of amplitude values whereas digital signal takes a limited set of distinct values at consistently spaced spots in the time.</a:t>
            </a:r>
          </a:p>
          <a:p>
            <a:pPr fontAlgn="base">
              <a:buNone/>
            </a:pPr>
            <a:r>
              <a:rPr lang="en-US" b="1" dirty="0" smtClean="0"/>
              <a:t>Type of Data</a:t>
            </a:r>
            <a:endParaRPr lang="en-US" dirty="0" smtClean="0"/>
          </a:p>
          <a:p>
            <a:pPr fontAlgn="base">
              <a:buNone/>
            </a:pPr>
            <a:r>
              <a:rPr lang="en-US" dirty="0" smtClean="0"/>
              <a:t>Analog signals are continuous in nature, whereas digital signals are discrete.</a:t>
            </a:r>
          </a:p>
          <a:p>
            <a:pPr fontAlgn="base">
              <a:buNone/>
            </a:pPr>
            <a:r>
              <a:rPr lang="en-US" b="1" dirty="0" smtClean="0"/>
              <a:t>Type of Waves</a:t>
            </a:r>
            <a:endParaRPr lang="en-US" dirty="0" smtClean="0"/>
          </a:p>
          <a:p>
            <a:pPr fontAlgn="base">
              <a:buNone/>
            </a:pPr>
            <a:r>
              <a:rPr lang="en-US" dirty="0" smtClean="0"/>
              <a:t>Analog signal wave type is sine wave, whereas a digital signal is a square wave.</a:t>
            </a:r>
          </a:p>
          <a:p>
            <a:pPr fontAlgn="base">
              <a:buNone/>
            </a:pPr>
            <a:r>
              <a:rPr lang="en-US" b="1" dirty="0" smtClean="0"/>
              <a:t>Medium of Transmission</a:t>
            </a:r>
            <a:endParaRPr lang="en-US" dirty="0" smtClean="0"/>
          </a:p>
          <a:p>
            <a:pPr fontAlgn="base">
              <a:buNone/>
            </a:pPr>
            <a:r>
              <a:rPr lang="en-US" dirty="0" smtClean="0"/>
              <a:t>Analog signal medium of transmission is wire or wireless, whereas a digital signal is a wire.</a:t>
            </a:r>
          </a:p>
          <a:p>
            <a:pPr fontAlgn="base">
              <a:buNone/>
            </a:pPr>
            <a:r>
              <a:rPr lang="en-US" b="1" dirty="0" smtClean="0"/>
              <a:t>Type of Values</a:t>
            </a:r>
            <a:endParaRPr lang="en-US" dirty="0" smtClean="0"/>
          </a:p>
          <a:p>
            <a:pPr fontAlgn="base">
              <a:buNone/>
            </a:pPr>
            <a:r>
              <a:rPr lang="en-US" dirty="0" smtClean="0"/>
              <a:t>Analog signal value type if positive as well as negative, whereas a digital signal is positive.</a:t>
            </a:r>
          </a:p>
          <a:p>
            <a:pPr fontAlgn="base">
              <a:buNone/>
            </a:pPr>
            <a:r>
              <a:rPr lang="en-US" b="1" dirty="0" smtClean="0"/>
              <a:t>Security</a:t>
            </a:r>
            <a:endParaRPr lang="en-US" dirty="0" smtClean="0"/>
          </a:p>
          <a:p>
            <a:pPr fontAlgn="base">
              <a:buNone/>
            </a:pPr>
            <a:r>
              <a:rPr lang="en-US" dirty="0" smtClean="0"/>
              <a:t>The security of an analog signal is not encrypted, whereas a digital signal is encrypted.</a:t>
            </a:r>
          </a:p>
          <a:p>
            <a:pPr fontAlgn="base">
              <a:buNone/>
            </a:pPr>
            <a:r>
              <a:rPr lang="en-US" b="1" dirty="0" smtClean="0"/>
              <a:t>Bandwidth</a:t>
            </a:r>
            <a:endParaRPr lang="en-US" dirty="0" smtClean="0"/>
          </a:p>
          <a:p>
            <a:pPr fontAlgn="base">
              <a:buNone/>
            </a:pPr>
            <a:r>
              <a:rPr lang="en-US" dirty="0" smtClean="0"/>
              <a:t>The analog signal bandwidth is low, whereas the digital signal is high.</a:t>
            </a:r>
          </a:p>
          <a:p>
            <a:pPr fontAlgn="base">
              <a:buNone/>
            </a:pPr>
            <a:r>
              <a:rPr lang="en-US" b="1" dirty="0" smtClean="0"/>
              <a:t>Hardware</a:t>
            </a:r>
            <a:endParaRPr lang="en-US" dirty="0" smtClean="0"/>
          </a:p>
          <a:p>
            <a:pPr fontAlgn="base">
              <a:buNone/>
            </a:pPr>
            <a:r>
              <a:rPr lang="en-US" dirty="0" smtClean="0"/>
              <a:t>Analog signal hardware is not elastic, whereas digital is elastic in execution</a:t>
            </a:r>
          </a:p>
          <a:p>
            <a:pPr fontAlgn="base">
              <a:buNone/>
            </a:pPr>
            <a:r>
              <a:rPr lang="en-US" b="1" dirty="0" smtClean="0"/>
              <a:t>Data Storage</a:t>
            </a:r>
            <a:endParaRPr lang="en-US" dirty="0" smtClean="0"/>
          </a:p>
          <a:p>
            <a:pPr fontAlgn="base">
              <a:buNone/>
            </a:pPr>
            <a:r>
              <a:rPr lang="en-US" dirty="0" smtClean="0"/>
              <a:t>The data storage of an analog signal is in the wave signal form, whereas digital signal stores the data in the binary bit form.</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fontScale="62500" lnSpcReduction="20000"/>
          </a:bodyPr>
          <a:lstStyle/>
          <a:p>
            <a:pPr fontAlgn="base">
              <a:buNone/>
            </a:pPr>
            <a:r>
              <a:rPr lang="en-US" b="1" dirty="0" smtClean="0"/>
              <a:t>Portability</a:t>
            </a:r>
            <a:endParaRPr lang="en-US" dirty="0" smtClean="0"/>
          </a:p>
          <a:p>
            <a:pPr fontAlgn="base">
              <a:buNone/>
            </a:pPr>
            <a:r>
              <a:rPr lang="en-US" dirty="0" smtClean="0"/>
              <a:t>Analog signals are portable similar to the thermometer and low cost, whereas digital signals are portable similar to computers and expensive.</a:t>
            </a:r>
          </a:p>
          <a:p>
            <a:pPr fontAlgn="base">
              <a:buNone/>
            </a:pPr>
            <a:r>
              <a:rPr lang="en-US" b="1" dirty="0" smtClean="0"/>
              <a:t>Data transmission</a:t>
            </a:r>
            <a:endParaRPr lang="en-US" dirty="0" smtClean="0"/>
          </a:p>
          <a:p>
            <a:pPr fontAlgn="base">
              <a:buNone/>
            </a:pPr>
            <a:r>
              <a:rPr lang="en-US" dirty="0" smtClean="0"/>
              <a:t>In analog, the signal can be deterioration due to noise throughout transmission, whereas digital signal can be noise resistant throughout transmission devoid of any deterioration.</a:t>
            </a:r>
          </a:p>
          <a:p>
            <a:pPr fontAlgn="base">
              <a:buNone/>
            </a:pPr>
            <a:r>
              <a:rPr lang="en-US" b="1" dirty="0" smtClean="0"/>
              <a:t>Impedance</a:t>
            </a:r>
            <a:endParaRPr lang="en-US" dirty="0" smtClean="0"/>
          </a:p>
          <a:p>
            <a:pPr fontAlgn="base">
              <a:buNone/>
            </a:pPr>
            <a:r>
              <a:rPr lang="en-US" dirty="0" smtClean="0"/>
              <a:t>The impedance of the analog signal is low, whereas the digital signal is high.</a:t>
            </a:r>
          </a:p>
          <a:p>
            <a:pPr fontAlgn="base">
              <a:buNone/>
            </a:pPr>
            <a:r>
              <a:rPr lang="en-US" b="1" dirty="0" smtClean="0"/>
              <a:t>Power Consumption</a:t>
            </a:r>
            <a:endParaRPr lang="en-US" dirty="0" smtClean="0"/>
          </a:p>
          <a:p>
            <a:pPr fontAlgn="base">
              <a:buNone/>
            </a:pPr>
            <a:r>
              <a:rPr lang="en-US" dirty="0" smtClean="0"/>
              <a:t>Analog devices use more power, whereas digital devices use less power.</a:t>
            </a:r>
          </a:p>
          <a:p>
            <a:pPr fontAlgn="base">
              <a:buNone/>
            </a:pPr>
            <a:r>
              <a:rPr lang="en-US" b="1" dirty="0" smtClean="0"/>
              <a:t>Data Transmission Rate</a:t>
            </a:r>
            <a:endParaRPr lang="en-US" dirty="0" smtClean="0"/>
          </a:p>
          <a:p>
            <a:pPr fontAlgn="base">
              <a:buNone/>
            </a:pPr>
            <a:r>
              <a:rPr lang="en-US" dirty="0" smtClean="0"/>
              <a:t>The data transmission rate in the analog signal is slow, whereas in the digital signal it is faster.</a:t>
            </a:r>
          </a:p>
          <a:p>
            <a:pPr fontAlgn="base">
              <a:buNone/>
            </a:pPr>
            <a:r>
              <a:rPr lang="en-US" b="1" dirty="0" smtClean="0"/>
              <a:t>Examples</a:t>
            </a:r>
            <a:endParaRPr lang="en-US" dirty="0" smtClean="0"/>
          </a:p>
          <a:p>
            <a:pPr fontAlgn="base">
              <a:buNone/>
            </a:pPr>
            <a:r>
              <a:rPr lang="en-US" dirty="0" smtClean="0"/>
              <a:t>The best examples of the analog signal are video, human voice in the air, radio transmission waves or </a:t>
            </a:r>
            <a:r>
              <a:rPr lang="en-US" dirty="0" smtClean="0"/>
              <a:t>TV</a:t>
            </a:r>
            <a:endParaRPr lang="en-US" dirty="0" smtClean="0"/>
          </a:p>
          <a:p>
            <a:pPr fontAlgn="base">
              <a:buNone/>
            </a:pPr>
            <a:r>
              <a:rPr lang="en-US" b="1" dirty="0" smtClean="0"/>
              <a:t>Applications</a:t>
            </a:r>
            <a:endParaRPr lang="en-US" dirty="0" smtClean="0"/>
          </a:p>
          <a:p>
            <a:pPr fontAlgn="base">
              <a:buNone/>
            </a:pPr>
            <a:r>
              <a:rPr lang="en-US" dirty="0" smtClean="0"/>
              <a:t>Analog signals can be utilized in analog devices exclusively, thermometer, whereas digital signals are appropriate for digital electronic devices like computers, PDA, cell phones.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4525963"/>
          </a:xfrm>
        </p:spPr>
        <p:txBody>
          <a:bodyPr>
            <a:normAutofit fontScale="77500" lnSpcReduction="20000"/>
          </a:bodyPr>
          <a:lstStyle/>
          <a:p>
            <a:pPr fontAlgn="base">
              <a:buNone/>
            </a:pPr>
            <a:r>
              <a:rPr lang="en-US" b="1" dirty="0" smtClean="0"/>
              <a:t>Advantages of Digital Signal Over Analog Signal</a:t>
            </a:r>
          </a:p>
          <a:p>
            <a:pPr fontAlgn="base">
              <a:buNone/>
            </a:pPr>
            <a:r>
              <a:rPr lang="en-US" dirty="0" smtClean="0"/>
              <a:t>There are several advantages using digital signal over an </a:t>
            </a:r>
            <a:r>
              <a:rPr lang="en-US" dirty="0" smtClean="0">
                <a:hlinkClick r:id="rId2"/>
              </a:rPr>
              <a:t>analog signal</a:t>
            </a:r>
            <a:r>
              <a:rPr lang="en-US" dirty="0" smtClean="0"/>
              <a:t>.</a:t>
            </a:r>
          </a:p>
          <a:p>
            <a:pPr fontAlgn="base"/>
            <a:r>
              <a:rPr lang="en-US" dirty="0" smtClean="0"/>
              <a:t>Digital signals are more secure, and they do not get damaged by noise.</a:t>
            </a:r>
          </a:p>
          <a:p>
            <a:pPr fontAlgn="base"/>
            <a:r>
              <a:rPr lang="en-US" dirty="0" smtClean="0"/>
              <a:t>These signals use low bandwidth</a:t>
            </a:r>
          </a:p>
          <a:p>
            <a:pPr fontAlgn="base"/>
            <a:r>
              <a:rPr lang="en-US" dirty="0" smtClean="0"/>
              <a:t>They allow the signals transmitted over a lengthy distance.</a:t>
            </a:r>
          </a:p>
          <a:p>
            <a:pPr fontAlgn="base"/>
            <a:r>
              <a:rPr lang="en-US" dirty="0" smtClean="0"/>
              <a:t>Digital signal has a higher rate transmission</a:t>
            </a:r>
          </a:p>
          <a:p>
            <a:pPr fontAlgn="base"/>
            <a:r>
              <a:rPr lang="en-US" dirty="0" smtClean="0"/>
              <a:t>By using these signals, we can translate the messages, audio, video into device language.</a:t>
            </a:r>
          </a:p>
          <a:p>
            <a:pPr fontAlgn="base"/>
            <a:r>
              <a:rPr lang="en-US" dirty="0" smtClean="0"/>
              <a:t>Digital signals enable the transmission of multidirectional concurrently.</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Modulation</a:t>
            </a:r>
            <a:endParaRPr lang="en-US" dirty="0"/>
          </a:p>
        </p:txBody>
      </p:sp>
      <p:sp>
        <p:nvSpPr>
          <p:cNvPr id="3" name="Content Placeholder 2"/>
          <p:cNvSpPr>
            <a:spLocks noGrp="1"/>
          </p:cNvSpPr>
          <p:nvPr>
            <p:ph idx="1"/>
          </p:nvPr>
        </p:nvSpPr>
        <p:spPr/>
        <p:txBody>
          <a:bodyPr>
            <a:normAutofit/>
          </a:bodyPr>
          <a:lstStyle/>
          <a:p>
            <a:pPr algn="just">
              <a:buNone/>
            </a:pPr>
            <a:r>
              <a:rPr lang="en-US" sz="2000" b="1" dirty="0" smtClean="0"/>
              <a:t>Types of modulation</a:t>
            </a:r>
          </a:p>
          <a:p>
            <a:pPr algn="just">
              <a:buNone/>
            </a:pPr>
            <a:r>
              <a:rPr lang="en-US" sz="2000" dirty="0" smtClean="0"/>
              <a:t>There are many common modulation methods, including the following -- a very incomplete list:</a:t>
            </a:r>
          </a:p>
          <a:p>
            <a:pPr algn="just"/>
            <a:r>
              <a:rPr lang="en-US" sz="2000" u="sng" dirty="0" smtClean="0">
                <a:hlinkClick r:id="rId2"/>
              </a:rPr>
              <a:t>Amplitude modulation</a:t>
            </a:r>
            <a:r>
              <a:rPr lang="en-US" sz="2000" dirty="0" smtClean="0"/>
              <a:t> (AM), in which the height -- i.e., the strength or intensity -- of the signal carrier is varied to represent the data being added to the signal.</a:t>
            </a:r>
          </a:p>
          <a:p>
            <a:pPr algn="just"/>
            <a:r>
              <a:rPr lang="en-US" sz="2000" u="sng" dirty="0" smtClean="0">
                <a:hlinkClick r:id="rId3"/>
              </a:rPr>
              <a:t>Frequency modulation</a:t>
            </a:r>
            <a:r>
              <a:rPr lang="en-US" sz="2000" dirty="0" smtClean="0"/>
              <a:t> (FM), in which the frequency of the carrier waveform is varied to reflect the frequency of the data.</a:t>
            </a:r>
          </a:p>
          <a:p>
            <a:pPr algn="just">
              <a:buNone/>
            </a:pPr>
            <a:endParaRPr lang="en-US" dirty="0"/>
          </a:p>
        </p:txBody>
      </p:sp>
      <p:pic>
        <p:nvPicPr>
          <p:cNvPr id="4" name="Picture 2"/>
          <p:cNvPicPr>
            <a:picLocks noChangeAspect="1" noChangeArrowheads="1"/>
          </p:cNvPicPr>
          <p:nvPr/>
        </p:nvPicPr>
        <p:blipFill>
          <a:blip r:embed="rId4"/>
          <a:srcRect/>
          <a:stretch>
            <a:fillRect/>
          </a:stretch>
        </p:blipFill>
        <p:spPr bwMode="auto">
          <a:xfrm>
            <a:off x="3810000" y="4267200"/>
            <a:ext cx="5019675" cy="193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4525963"/>
          </a:xfrm>
        </p:spPr>
        <p:txBody>
          <a:bodyPr>
            <a:normAutofit/>
          </a:bodyPr>
          <a:lstStyle/>
          <a:p>
            <a:pPr>
              <a:buNone/>
            </a:pPr>
            <a:r>
              <a:rPr lang="en-US" sz="2000" b="1" dirty="0" smtClean="0"/>
              <a:t>Pros and cons</a:t>
            </a:r>
          </a:p>
          <a:p>
            <a:pPr algn="just">
              <a:buNone/>
            </a:pPr>
            <a:r>
              <a:rPr lang="en-US" sz="2000" dirty="0" smtClean="0"/>
              <a:t>AM has poorer sound quality compared with FM, but is cheaper and can be transmitted over long distances. It has a lower bandwidth so it can have more stations available in any frequency range.FM is less prone to interference than AM. However, FM signals are impacted by physical barriers. FM has better sound quality due to higher bandwidth.</a:t>
            </a:r>
            <a:endParaRPr lang="en-US" sz="2000" dirty="0"/>
          </a:p>
        </p:txBody>
      </p:sp>
      <p:pic>
        <p:nvPicPr>
          <p:cNvPr id="17411" name="Picture 3"/>
          <p:cNvPicPr>
            <a:picLocks noChangeAspect="1" noChangeArrowheads="1"/>
          </p:cNvPicPr>
          <p:nvPr/>
        </p:nvPicPr>
        <p:blipFill>
          <a:blip r:embed="rId2"/>
          <a:srcRect/>
          <a:stretch>
            <a:fillRect/>
          </a:stretch>
        </p:blipFill>
        <p:spPr bwMode="auto">
          <a:xfrm>
            <a:off x="533400" y="2286000"/>
            <a:ext cx="813581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750</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Signals and characteristics</vt:lpstr>
      <vt:lpstr>ANALOG AND DIGITAL SIGNALS </vt:lpstr>
      <vt:lpstr>Slide 3</vt:lpstr>
      <vt:lpstr> Characteristics of Analog and Digital Signals </vt:lpstr>
      <vt:lpstr>Slide 5</vt:lpstr>
      <vt:lpstr>Slide 6</vt:lpstr>
      <vt:lpstr> Modulation</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bhawnesh</dc:creator>
  <cp:lastModifiedBy>bhawnesh</cp:lastModifiedBy>
  <cp:revision>11</cp:revision>
  <dcterms:created xsi:type="dcterms:W3CDTF">2006-08-16T00:00:00Z</dcterms:created>
  <dcterms:modified xsi:type="dcterms:W3CDTF">2020-08-20T04:17:39Z</dcterms:modified>
</cp:coreProperties>
</file>