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5" r:id="rId5"/>
    <p:sldId id="267" r:id="rId6"/>
    <p:sldId id="266" r:id="rId7"/>
    <p:sldId id="258" r:id="rId8"/>
    <p:sldId id="259" r:id="rId9"/>
    <p:sldId id="262" r:id="rId10"/>
    <p:sldId id="263" r:id="rId11"/>
    <p:sldId id="268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CB3"/>
    <a:srgbClr val="DDF0EE"/>
    <a:srgbClr val="FFF1B7"/>
    <a:srgbClr val="B49696"/>
    <a:srgbClr val="459CA1"/>
    <a:srgbClr val="D2D9DF"/>
    <a:srgbClr val="FFF7B7"/>
    <a:srgbClr val="E7DCEF"/>
    <a:srgbClr val="3D546A"/>
    <a:srgbClr val="FEF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9D15E-C8C3-4845-9BED-B0BBF4040DB3}" v="613" dt="2021-05-25T10:54:2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91E5B-3B89-8F45-8FE8-7F85FA048F2E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409A9-43A5-8446-8D80-0C459B2B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409A9-43A5-8446-8D80-0C459B2BA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A029-BB0C-8D46-B499-F610DD6D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3442E-EE86-D140-ACD4-F06B499C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694B-3D86-0649-9D58-2BEC59EC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3AEC-B04A-9B49-B514-C27E9AF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BC7B-1FC6-5A46-96DF-0E708551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2F5F-616C-F04E-8852-CA4E5FF7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BD4B6-9D05-2447-9502-D2C6D71A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3AF6-B04D-5C4A-8D46-DC2EDB9A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8B69-2DD8-3046-812D-415430C0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20A7-7704-FE4A-ACAA-A9B7ECD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BE065-14AF-624C-BF92-B5508E46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EA28C-0785-6D46-8721-208C4F84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D1E9-6570-A544-B4A9-AF04042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900E-D59A-8441-BB29-E3218A06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95AB-2D9C-9D4D-AA0B-614099C8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5B4F-DF8B-DA4F-A342-C69AD7B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5604-140F-4948-AFCD-C8FE9E64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3D16-42AD-3347-BD26-88B67128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0755-C80D-A640-95E3-1B870037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0906-0740-8942-A099-0FBDB16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4C1D-FBD4-7F40-82C5-AD730383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59FE-635A-A344-8894-F1D3B7EA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541A-51BE-2F43-BB1F-4847762A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D691-8C03-3D4B-9057-778246DD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3A02-24C0-344C-BF3D-12FF7BCB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4046-1335-C644-B497-319C3DEE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2E7A-2A00-8240-84EE-839DFDB2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37AD-065A-2943-A681-FA8C99EF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89FF-8BDE-E749-857F-0B9ACD8C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019DB-975A-954D-8546-A724C07F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3BDC5-A7F2-144C-8CE5-3D58879C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EB5D-70E9-8F44-A1EA-D6ADBA1E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F4A1-7B18-8248-92C8-ECEAE144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C404D-7E4F-094C-8D10-C163186C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226F-4A91-8C46-B520-FEA872120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6086-BF54-EB48-851B-AA3BCE31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9A1C-923B-6740-9CE0-F2322552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5398C-1DDA-D24E-AAC6-49CA841C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F3BE5-DE33-2A41-A0F1-ADB110D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8516-5A19-6844-B13E-6C699AA2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2B28-886A-224B-8E69-AE59A8CB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FB2FB-46C0-5247-AE31-9C58BFD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51EF2-9200-F147-BE99-D174C7D3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BE829-174D-E645-974E-ABB7718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76EE4-9077-5A47-B950-8E91B702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FD5A-F18A-6A40-873A-BCECF24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8DC8-DB10-D745-9850-5CFDA7C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F35A-0F0E-2742-88D8-E4E5D76A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7961B-2272-8A42-8BC5-F55C8B93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5ED7-95AA-A446-BDCD-48A584CA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88778-9ACB-9C42-B1B4-5B80CFEB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331D-8860-1F48-8362-243148F8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80C9-1D0F-5B4A-85D3-7CCB2FE8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CB1C5-52F0-9D4B-994D-E16D500DC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00E7-7706-814B-8DBD-1DAFD189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62855-3B21-9845-B804-5DAC5B98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8B6D-1204-BE41-BD4A-41B2B6BF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80B8-BEF0-264A-89BF-2ED9C979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D2BCA-D25F-6744-B130-FD6FF692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47691-47FC-0249-99F6-1429D299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943D-9A3B-994F-92CA-1648A3764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007B-D70D-8A4A-BA00-2C62D4ACD257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62C4-9C6C-2D43-A6B1-7F37C4BC1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1023-C437-254E-B3CD-5DF8F2CB1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D8BA-1EDF-354E-A432-46E18944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C3167A5-863E-0046-BA2F-6EB5F8DF60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BAD80-872D-374E-BAEF-F77BD6535A40}"/>
              </a:ext>
            </a:extLst>
          </p:cNvPr>
          <p:cNvGrpSpPr/>
          <p:nvPr/>
        </p:nvGrpSpPr>
        <p:grpSpPr>
          <a:xfrm>
            <a:off x="255814" y="277585"/>
            <a:ext cx="6351814" cy="6327401"/>
            <a:chOff x="6096000" y="277584"/>
            <a:chExt cx="6351814" cy="632740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B9E7157-083B-8441-8AA0-D3F6490F91DC}"/>
                </a:ext>
              </a:extLst>
            </p:cNvPr>
            <p:cNvSpPr/>
            <p:nvPr/>
          </p:nvSpPr>
          <p:spPr>
            <a:xfrm>
              <a:off x="6096000" y="277584"/>
              <a:ext cx="6351814" cy="6327401"/>
            </a:xfrm>
            <a:prstGeom prst="roundRect">
              <a:avLst>
                <a:gd name="adj" fmla="val 104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57AA64-2059-A747-B6A6-96AA5D091904}"/>
                </a:ext>
              </a:extLst>
            </p:cNvPr>
            <p:cNvSpPr/>
            <p:nvPr/>
          </p:nvSpPr>
          <p:spPr>
            <a:xfrm>
              <a:off x="6219536" y="396972"/>
              <a:ext cx="90000" cy="9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268C8D-12A0-9546-B61C-8A1E9D47EF10}"/>
                </a:ext>
              </a:extLst>
            </p:cNvPr>
            <p:cNvSpPr/>
            <p:nvPr/>
          </p:nvSpPr>
          <p:spPr>
            <a:xfrm>
              <a:off x="6392443" y="395061"/>
              <a:ext cx="90000" cy="90000"/>
            </a:xfrm>
            <a:prstGeom prst="ellipse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E9E03C-C36D-CB4F-BD97-535033B0355B}"/>
                </a:ext>
              </a:extLst>
            </p:cNvPr>
            <p:cNvSpPr/>
            <p:nvPr/>
          </p:nvSpPr>
          <p:spPr>
            <a:xfrm>
              <a:off x="6565350" y="395061"/>
              <a:ext cx="90000" cy="900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31EAD5A-2B80-CE42-8036-4EF73EB53416}"/>
              </a:ext>
            </a:extLst>
          </p:cNvPr>
          <p:cNvSpPr/>
          <p:nvPr/>
        </p:nvSpPr>
        <p:spPr>
          <a:xfrm>
            <a:off x="255814" y="1595457"/>
            <a:ext cx="6078009" cy="1205802"/>
          </a:xfrm>
          <a:prstGeom prst="rect">
            <a:avLst/>
          </a:prstGeom>
          <a:solidFill>
            <a:srgbClr val="FFF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2A9C0-FFD2-1141-A0D5-0767D9671C2E}"/>
              </a:ext>
            </a:extLst>
          </p:cNvPr>
          <p:cNvSpPr txBox="1"/>
          <p:nvPr/>
        </p:nvSpPr>
        <p:spPr>
          <a:xfrm>
            <a:off x="612844" y="929442"/>
            <a:ext cx="5447175" cy="545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b="1" dirty="0">
              <a:solidFill>
                <a:srgbClr val="3D546A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en-IN" b="1" dirty="0">
              <a:solidFill>
                <a:srgbClr val="3D546A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D546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new dimension to application’s behaviour with </a:t>
            </a:r>
            <a:r>
              <a:rPr lang="en-IN" b="1" dirty="0" err="1">
                <a:solidFill>
                  <a:srgbClr val="3D546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b="1" dirty="0">
                <a:solidFill>
                  <a:srgbClr val="3D546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JS</a:t>
            </a: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i="1" dirty="0">
                <a:solidFill>
                  <a:srgbClr val="677B8C">
                    <a:alpha val="89000"/>
                  </a:srgb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“The strength of JavaScript is that you can do anything. The weakness is that you will“</a:t>
            </a:r>
          </a:p>
          <a:p>
            <a:pPr algn="r">
              <a:lnSpc>
                <a:spcPct val="200000"/>
              </a:lnSpc>
            </a:pPr>
            <a:r>
              <a:rPr lang="en-US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		</a:t>
            </a:r>
            <a:r>
              <a:rPr lang="en-US" sz="1400" i="1" dirty="0">
                <a:solidFill>
                  <a:srgbClr val="677B8C">
                    <a:alpha val="89000"/>
                  </a:srgb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- Reg Braithwaite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20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IN" sz="1400" b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Author:  </a:t>
            </a:r>
            <a:r>
              <a:rPr lang="en-IN" sz="1400" b="1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Trishanth</a:t>
            </a:r>
            <a:r>
              <a:rPr lang="en-IN" sz="1400" b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Naidu</a:t>
            </a:r>
            <a:endParaRPr lang="en-IN" sz="1200" b="1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46D5CE-3893-0F43-9446-D930CCAD35BA}"/>
              </a:ext>
            </a:extLst>
          </p:cNvPr>
          <p:cNvSpPr/>
          <p:nvPr/>
        </p:nvSpPr>
        <p:spPr>
          <a:xfrm>
            <a:off x="7338878" y="5470954"/>
            <a:ext cx="478242" cy="47824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65750-BB6E-D640-B2D5-2393168CB2B9}"/>
              </a:ext>
            </a:extLst>
          </p:cNvPr>
          <p:cNvSpPr txBox="1"/>
          <p:nvPr/>
        </p:nvSpPr>
        <p:spPr>
          <a:xfrm>
            <a:off x="8306707" y="5556639"/>
            <a:ext cx="181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trishanthnaidu</a:t>
            </a:r>
            <a:endParaRPr lang="en-US" sz="1400" dirty="0">
              <a:solidFill>
                <a:srgbClr val="677B8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BC0D8-7F93-7243-9EA8-942F3F3B4D80}"/>
              </a:ext>
            </a:extLst>
          </p:cNvPr>
          <p:cNvSpPr txBox="1"/>
          <p:nvPr/>
        </p:nvSpPr>
        <p:spPr>
          <a:xfrm>
            <a:off x="7145808" y="849839"/>
            <a:ext cx="47881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829CB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Follow </a:t>
            </a:r>
            <a:r>
              <a:rPr lang="en-US" b="1" dirty="0" err="1">
                <a:solidFill>
                  <a:srgbClr val="829CB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US" b="1" dirty="0">
                <a:solidFill>
                  <a:srgbClr val="829CB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JS on…</a:t>
            </a:r>
            <a:endParaRPr lang="en-US" sz="1400" i="1" dirty="0">
              <a:solidFill>
                <a:srgbClr val="829CB3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Paypal Logo transparent PNG - StickPNG">
            <a:extLst>
              <a:ext uri="{FF2B5EF4-FFF2-40B4-BE49-F238E27FC236}">
                <a16:creationId xmlns:a16="http://schemas.microsoft.com/office/drawing/2014/main" id="{1B6A448F-23AE-A74D-ADD6-45C7808F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2B9AE-E4E5-1246-BF31-BF1FF0D2AD28}"/>
              </a:ext>
            </a:extLst>
          </p:cNvPr>
          <p:cNvSpPr txBox="1"/>
          <p:nvPr/>
        </p:nvSpPr>
        <p:spPr>
          <a:xfrm>
            <a:off x="8307991" y="2063257"/>
            <a:ext cx="294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rootzjs.org</a:t>
            </a:r>
            <a:endParaRPr lang="en-US" sz="1400" dirty="0">
              <a:solidFill>
                <a:srgbClr val="677B8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CB5F9146-61E7-C447-AF55-CB2A2A58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99" y="2840035"/>
            <a:ext cx="780785" cy="30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7AFFC9-F194-D545-91C9-7ADDB37FD8E0}"/>
              </a:ext>
            </a:extLst>
          </p:cNvPr>
          <p:cNvSpPr txBox="1"/>
          <p:nvPr/>
        </p:nvSpPr>
        <p:spPr>
          <a:xfrm>
            <a:off x="8307991" y="2833786"/>
            <a:ext cx="294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@</a:t>
            </a:r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rootzjs</a:t>
            </a:r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/core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A14635E-786A-0746-8805-6F9FE2E20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18" y="2003389"/>
            <a:ext cx="570354" cy="4549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826244-7550-DF4E-B17C-11FB6A47875F}"/>
              </a:ext>
            </a:extLst>
          </p:cNvPr>
          <p:cNvSpPr txBox="1"/>
          <p:nvPr/>
        </p:nvSpPr>
        <p:spPr>
          <a:xfrm>
            <a:off x="8308600" y="3681079"/>
            <a:ext cx="294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rootzjs</a:t>
            </a:r>
            <a:endParaRPr lang="en-US" sz="1400" dirty="0">
              <a:solidFill>
                <a:srgbClr val="677B8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2" name="Picture 8" descr="Linkedin">
            <a:extLst>
              <a:ext uri="{FF2B5EF4-FFF2-40B4-BE49-F238E27FC236}">
                <a16:creationId xmlns:a16="http://schemas.microsoft.com/office/drawing/2014/main" id="{F9D1520D-E1B3-FA4D-BE86-97AAFAE3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85" y="4578102"/>
            <a:ext cx="376068" cy="3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BEF38C3-7E43-4E4C-B722-492CB13B327F}"/>
              </a:ext>
            </a:extLst>
          </p:cNvPr>
          <p:cNvSpPr txBox="1"/>
          <p:nvPr/>
        </p:nvSpPr>
        <p:spPr>
          <a:xfrm>
            <a:off x="8308600" y="4622049"/>
            <a:ext cx="294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linkedin.com</a:t>
            </a:r>
            <a:r>
              <a:rPr lang="en-US" sz="1400" dirty="0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solidFill>
                  <a:srgbClr val="677B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rootzjs</a:t>
            </a:r>
            <a:endParaRPr lang="en-US" sz="1400" dirty="0">
              <a:solidFill>
                <a:srgbClr val="677B8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34" name="Picture 10" descr="GitHub logo PNG">
            <a:extLst>
              <a:ext uri="{FF2B5EF4-FFF2-40B4-BE49-F238E27FC236}">
                <a16:creationId xmlns:a16="http://schemas.microsoft.com/office/drawing/2014/main" id="{448AC98D-B3B1-DE4A-ACEE-A4945CC0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96" y="3573186"/>
            <a:ext cx="504390" cy="5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C3167A5-863E-0046-BA2F-6EB5F8DF60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14E852-0948-A549-955B-66D63653DD49}"/>
              </a:ext>
            </a:extLst>
          </p:cNvPr>
          <p:cNvSpPr txBox="1"/>
          <p:nvPr/>
        </p:nvSpPr>
        <p:spPr>
          <a:xfrm>
            <a:off x="4174251" y="2721114"/>
            <a:ext cx="38434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Too Much </a:t>
            </a:r>
            <a:r>
              <a:rPr lang="en-US" sz="4000" dirty="0">
                <a:solidFill>
                  <a:srgbClr val="3D546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Tech 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7995F7-A6CB-9A40-A6AE-F14B406601C0}"/>
              </a:ext>
            </a:extLst>
          </p:cNvPr>
          <p:cNvSpPr txBox="1"/>
          <p:nvPr/>
        </p:nvSpPr>
        <p:spPr>
          <a:xfrm>
            <a:off x="1912536" y="3546541"/>
            <a:ext cx="8366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3D546A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That’s something just 1% of what went behind to make this Product.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A3223-D448-AD43-990D-AB3462AF33E8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4ACC3-85A0-D04C-8E3E-FB1C1685A37C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</a:rPr>
              <a:t>@</a:t>
            </a:r>
            <a:r>
              <a:rPr lang="en-US" sz="1400" dirty="0" err="1">
                <a:solidFill>
                  <a:srgbClr val="677B8C"/>
                </a:solidFill>
              </a:rPr>
              <a:t>trishanthnaidu</a:t>
            </a:r>
            <a:endParaRPr lang="en-US" sz="1400" dirty="0">
              <a:solidFill>
                <a:srgbClr val="677B8C"/>
              </a:solidFill>
            </a:endParaRPr>
          </a:p>
        </p:txBody>
      </p:sp>
      <p:pic>
        <p:nvPicPr>
          <p:cNvPr id="7" name="Picture 2" descr="Paypal Logo transparent PNG - StickPNG">
            <a:extLst>
              <a:ext uri="{FF2B5EF4-FFF2-40B4-BE49-F238E27FC236}">
                <a16:creationId xmlns:a16="http://schemas.microsoft.com/office/drawing/2014/main" id="{FD8CD6B2-2944-924D-A7A5-78C151A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bldLvl="5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9EC5A-DD64-2E48-B5E7-3E22B2C58D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551D32C-F611-CB45-B6CE-349F28E8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FED57-EF72-AB41-A740-FB6A674436E5}"/>
              </a:ext>
            </a:extLst>
          </p:cNvPr>
          <p:cNvGrpSpPr/>
          <p:nvPr/>
        </p:nvGrpSpPr>
        <p:grpSpPr>
          <a:xfrm>
            <a:off x="3643355" y="4730573"/>
            <a:ext cx="4905290" cy="556912"/>
            <a:chOff x="3643354" y="4730573"/>
            <a:chExt cx="4905290" cy="55691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12F2E95-998E-EF48-8101-8F16CD16D0AB}"/>
                </a:ext>
              </a:extLst>
            </p:cNvPr>
            <p:cNvSpPr/>
            <p:nvPr/>
          </p:nvSpPr>
          <p:spPr>
            <a:xfrm>
              <a:off x="3643354" y="4730573"/>
              <a:ext cx="4905290" cy="556912"/>
            </a:xfrm>
            <a:prstGeom prst="round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5A5AD-7843-324A-97E0-4ED296E11B3E}"/>
                </a:ext>
              </a:extLst>
            </p:cNvPr>
            <p:cNvSpPr/>
            <p:nvPr/>
          </p:nvSpPr>
          <p:spPr>
            <a:xfrm>
              <a:off x="4037359" y="4808974"/>
              <a:ext cx="411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#JsPayPal2021TrishanthNaidu5657</a:t>
              </a:r>
              <a:endParaRPr 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6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3BBAE-E96F-C243-95CC-AE1F3FDC6D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2009F3-FEF3-2345-B1D5-0948694D7301}"/>
              </a:ext>
            </a:extLst>
          </p:cNvPr>
          <p:cNvSpPr/>
          <p:nvPr/>
        </p:nvSpPr>
        <p:spPr>
          <a:xfrm>
            <a:off x="7526778" y="1222052"/>
            <a:ext cx="4064002" cy="4064002"/>
          </a:xfrm>
          <a:prstGeom prst="ellipse">
            <a:avLst/>
          </a:prstGeom>
          <a:solidFill>
            <a:srgbClr val="DD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22D20A-AA6C-F646-8C91-5D3E3DD59E8F}"/>
              </a:ext>
            </a:extLst>
          </p:cNvPr>
          <p:cNvGrpSpPr/>
          <p:nvPr/>
        </p:nvGrpSpPr>
        <p:grpSpPr>
          <a:xfrm>
            <a:off x="255814" y="277585"/>
            <a:ext cx="6351814" cy="6327401"/>
            <a:chOff x="5605087" y="277585"/>
            <a:chExt cx="6351814" cy="6327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AF42E1-6618-654E-BF63-C9045EB3517F}"/>
                </a:ext>
              </a:extLst>
            </p:cNvPr>
            <p:cNvGrpSpPr/>
            <p:nvPr/>
          </p:nvGrpSpPr>
          <p:grpSpPr>
            <a:xfrm>
              <a:off x="5605087" y="277585"/>
              <a:ext cx="6351814" cy="6327401"/>
              <a:chOff x="6096000" y="277584"/>
              <a:chExt cx="6351814" cy="6327401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72A7ABC-EAD6-5346-9B1E-AB1A657ECF58}"/>
                  </a:ext>
                </a:extLst>
              </p:cNvPr>
              <p:cNvSpPr/>
              <p:nvPr/>
            </p:nvSpPr>
            <p:spPr>
              <a:xfrm>
                <a:off x="6096000" y="277584"/>
                <a:ext cx="6351814" cy="6327401"/>
              </a:xfrm>
              <a:prstGeom prst="roundRect">
                <a:avLst>
                  <a:gd name="adj" fmla="val 104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61C152E-EFEC-CA44-9DF6-46A8118068E1}"/>
                  </a:ext>
                </a:extLst>
              </p:cNvPr>
              <p:cNvSpPr/>
              <p:nvPr/>
            </p:nvSpPr>
            <p:spPr>
              <a:xfrm>
                <a:off x="6219536" y="396972"/>
                <a:ext cx="90000" cy="900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67DC6D6-E7D7-714E-AB7A-7EF6D4927610}"/>
                  </a:ext>
                </a:extLst>
              </p:cNvPr>
              <p:cNvSpPr/>
              <p:nvPr/>
            </p:nvSpPr>
            <p:spPr>
              <a:xfrm>
                <a:off x="6392443" y="395061"/>
                <a:ext cx="90000" cy="90000"/>
              </a:xfrm>
              <a:prstGeom prst="ellipse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E4962C7-2FA5-644D-9CD8-658DFAD7CA84}"/>
                  </a:ext>
                </a:extLst>
              </p:cNvPr>
              <p:cNvSpPr/>
              <p:nvPr/>
            </p:nvSpPr>
            <p:spPr>
              <a:xfrm>
                <a:off x="6565350" y="395061"/>
                <a:ext cx="90000" cy="90000"/>
              </a:xfrm>
              <a:prstGeom prst="ellipse">
                <a:avLst/>
              </a:prstGeom>
              <a:solidFill>
                <a:srgbClr val="00B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640505-9025-FB42-B10D-976BD65B2135}"/>
                </a:ext>
              </a:extLst>
            </p:cNvPr>
            <p:cNvSpPr txBox="1"/>
            <p:nvPr/>
          </p:nvSpPr>
          <p:spPr>
            <a:xfrm>
              <a:off x="5962117" y="929442"/>
              <a:ext cx="5447175" cy="232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b="1" dirty="0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What is Application Behaviour ?</a:t>
              </a:r>
            </a:p>
            <a:p>
              <a:pPr>
                <a:lnSpc>
                  <a:spcPct val="150000"/>
                </a:lnSpc>
              </a:pPr>
              <a:endParaRPr lang="en-IN" sz="1050" b="1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The application’s response to user’s action is known as the application behaviour. </a:t>
              </a:r>
            </a:p>
            <a:p>
              <a:pPr>
                <a:lnSpc>
                  <a:spcPct val="150000"/>
                </a:lnSpc>
              </a:pPr>
              <a:endPara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 justify an application’s behaviour to how it responds to the events.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295AB9-2C93-B44A-964A-E1AFE9E259DA}"/>
              </a:ext>
            </a:extLst>
          </p:cNvPr>
          <p:cNvSpPr/>
          <p:nvPr/>
        </p:nvSpPr>
        <p:spPr>
          <a:xfrm>
            <a:off x="7452460" y="1375795"/>
            <a:ext cx="919360" cy="891781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459CA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Click</a:t>
            </a:r>
            <a:endParaRPr lang="en-US" sz="1200" dirty="0">
              <a:solidFill>
                <a:srgbClr val="459CA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C1FA57-328A-A348-B72A-261AE8A9892B}"/>
              </a:ext>
            </a:extLst>
          </p:cNvPr>
          <p:cNvSpPr/>
          <p:nvPr/>
        </p:nvSpPr>
        <p:spPr>
          <a:xfrm>
            <a:off x="10078750" y="1222052"/>
            <a:ext cx="766348" cy="540124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4969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Hover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8E8D93-979E-A94A-AEED-C851D92DCAB7}"/>
              </a:ext>
            </a:extLst>
          </p:cNvPr>
          <p:cNvSpPr/>
          <p:nvPr/>
        </p:nvSpPr>
        <p:spPr>
          <a:xfrm>
            <a:off x="8085436" y="2726422"/>
            <a:ext cx="919360" cy="663862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B4969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Swipe</a:t>
            </a:r>
            <a:endParaRPr lang="en-US" sz="1200" dirty="0">
              <a:solidFill>
                <a:srgbClr val="B4969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6A9E28-8B1B-FC41-9155-C703F23F1D9C}"/>
              </a:ext>
            </a:extLst>
          </p:cNvPr>
          <p:cNvSpPr/>
          <p:nvPr/>
        </p:nvSpPr>
        <p:spPr>
          <a:xfrm>
            <a:off x="10385418" y="2394491"/>
            <a:ext cx="919360" cy="663862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459CA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Change</a:t>
            </a:r>
            <a:endParaRPr lang="en-US" sz="1200" dirty="0">
              <a:solidFill>
                <a:srgbClr val="459CA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0C698-2648-C445-95C0-590C8B7B6D76}"/>
              </a:ext>
            </a:extLst>
          </p:cNvPr>
          <p:cNvSpPr/>
          <p:nvPr/>
        </p:nvSpPr>
        <p:spPr>
          <a:xfrm>
            <a:off x="7912140" y="4993998"/>
            <a:ext cx="919360" cy="663862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459CA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Touch</a:t>
            </a:r>
            <a:endParaRPr lang="en-US" sz="1200" dirty="0">
              <a:solidFill>
                <a:srgbClr val="459CA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12E4D5-66A9-6541-AF5F-02AA253D2D7F}"/>
              </a:ext>
            </a:extLst>
          </p:cNvPr>
          <p:cNvSpPr/>
          <p:nvPr/>
        </p:nvSpPr>
        <p:spPr>
          <a:xfrm>
            <a:off x="8940134" y="3926608"/>
            <a:ext cx="919360" cy="663862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459CA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Keydown</a:t>
            </a:r>
            <a:endParaRPr lang="en-US" sz="1200" dirty="0">
              <a:solidFill>
                <a:srgbClr val="459CA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B8B407-9FBF-6C43-BEA4-EFBECE8C546C}"/>
              </a:ext>
            </a:extLst>
          </p:cNvPr>
          <p:cNvSpPr/>
          <p:nvPr/>
        </p:nvSpPr>
        <p:spPr>
          <a:xfrm>
            <a:off x="10515840" y="3843126"/>
            <a:ext cx="919360" cy="663862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B4969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Keyup</a:t>
            </a:r>
            <a:endParaRPr lang="en-US" sz="1200" dirty="0">
              <a:solidFill>
                <a:srgbClr val="B4969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B1B226-6293-A642-A2D0-4C76AEE08CE4}"/>
              </a:ext>
            </a:extLst>
          </p:cNvPr>
          <p:cNvGrpSpPr/>
          <p:nvPr/>
        </p:nvGrpSpPr>
        <p:grpSpPr>
          <a:xfrm>
            <a:off x="469350" y="1492114"/>
            <a:ext cx="5959730" cy="1898170"/>
            <a:chOff x="469350" y="1492114"/>
            <a:chExt cx="5959730" cy="18981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064C50-0D2E-9C44-800F-7F0403561DE4}"/>
                </a:ext>
              </a:extLst>
            </p:cNvPr>
            <p:cNvSpPr/>
            <p:nvPr/>
          </p:nvSpPr>
          <p:spPr>
            <a:xfrm>
              <a:off x="469350" y="1492114"/>
              <a:ext cx="5959730" cy="1898170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A899099-EE56-994D-ACAF-6FBC3A5B0046}"/>
                </a:ext>
              </a:extLst>
            </p:cNvPr>
            <p:cNvSpPr/>
            <p:nvPr/>
          </p:nvSpPr>
          <p:spPr>
            <a:xfrm>
              <a:off x="2965688" y="1642581"/>
              <a:ext cx="1333184" cy="295751"/>
            </a:xfrm>
            <a:prstGeom prst="roundRect">
              <a:avLst/>
            </a:prstGeom>
            <a:solidFill>
              <a:srgbClr val="FFF1B7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>
                      <a:alpha val="89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user’s action</a:t>
              </a:r>
              <a:endParaRPr lang="en-US" sz="1400" dirty="0">
                <a:solidFill>
                  <a:schemeClr val="tx1">
                    <a:alpha val="89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C4DA627-54D1-AD4C-B04F-B920E6D6BD18}"/>
                </a:ext>
              </a:extLst>
            </p:cNvPr>
            <p:cNvSpPr/>
            <p:nvPr/>
          </p:nvSpPr>
          <p:spPr>
            <a:xfrm>
              <a:off x="3777964" y="2590189"/>
              <a:ext cx="1333184" cy="295751"/>
            </a:xfrm>
            <a:prstGeom prst="roundRect">
              <a:avLst/>
            </a:prstGeom>
            <a:solidFill>
              <a:srgbClr val="FFF1B7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>
                      <a:alpha val="89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response</a:t>
              </a:r>
              <a:endParaRPr lang="en-US" sz="1400" dirty="0">
                <a:solidFill>
                  <a:schemeClr val="tx1">
                    <a:alpha val="89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39A2CB5-4CF1-AA44-BA0E-EA426776931F}"/>
              </a:ext>
            </a:extLst>
          </p:cNvPr>
          <p:cNvSpPr/>
          <p:nvPr/>
        </p:nvSpPr>
        <p:spPr>
          <a:xfrm>
            <a:off x="8245509" y="2072153"/>
            <a:ext cx="2636364" cy="2636364"/>
          </a:xfrm>
          <a:prstGeom prst="ellipse">
            <a:avLst/>
          </a:prstGeom>
          <a:solidFill>
            <a:srgbClr val="DD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4C94D9-F220-774A-8DC4-3A36983DAEEE}"/>
              </a:ext>
            </a:extLst>
          </p:cNvPr>
          <p:cNvSpPr/>
          <p:nvPr/>
        </p:nvSpPr>
        <p:spPr>
          <a:xfrm>
            <a:off x="9040848" y="2874974"/>
            <a:ext cx="1027494" cy="1027494"/>
          </a:xfrm>
          <a:prstGeom prst="ellipse">
            <a:avLst/>
          </a:prstGeom>
          <a:solidFill>
            <a:srgbClr val="DD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85B213C-8697-4B4E-8866-34763520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126" y="2899571"/>
            <a:ext cx="1313754" cy="10479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FFC79F-8A57-864E-87B7-DBF15A3D90F7}"/>
              </a:ext>
            </a:extLst>
          </p:cNvPr>
          <p:cNvSpPr/>
          <p:nvPr/>
        </p:nvSpPr>
        <p:spPr>
          <a:xfrm>
            <a:off x="639350" y="5017265"/>
            <a:ext cx="5420669" cy="697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provides a platform to the developers to derive a logical structure to manage the application’s response efficiently.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279FBF-5261-8249-A868-BABBD79FD21D}"/>
              </a:ext>
            </a:extLst>
          </p:cNvPr>
          <p:cNvSpPr/>
          <p:nvPr/>
        </p:nvSpPr>
        <p:spPr>
          <a:xfrm>
            <a:off x="639350" y="3693520"/>
            <a:ext cx="5420669" cy="697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events provide a channel for the users to interact with the web application.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68576C-C9F9-EA43-A99C-4F6B58D19621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958F8B-DDEA-D046-8B45-04DC7A9EC18D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</a:rPr>
              <a:t>@</a:t>
            </a:r>
            <a:r>
              <a:rPr lang="en-US" sz="1400" dirty="0" err="1">
                <a:solidFill>
                  <a:srgbClr val="677B8C"/>
                </a:solidFill>
              </a:rPr>
              <a:t>trishanthnaidu</a:t>
            </a:r>
            <a:endParaRPr lang="en-US" sz="1400" dirty="0">
              <a:solidFill>
                <a:srgbClr val="677B8C"/>
              </a:solidFill>
            </a:endParaRPr>
          </a:p>
        </p:txBody>
      </p:sp>
      <p:pic>
        <p:nvPicPr>
          <p:cNvPr id="33" name="Picture 2" descr="Paypal Logo transparent PNG - StickPNG">
            <a:extLst>
              <a:ext uri="{FF2B5EF4-FFF2-40B4-BE49-F238E27FC236}">
                <a16:creationId xmlns:a16="http://schemas.microsoft.com/office/drawing/2014/main" id="{02E89FCA-5A48-0947-B11B-13097F9F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grpId="0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1.66667E-6 7.40741E-7 L 0.01419 0.01389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03" y="6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2.59259E-6 L -0.07539 0.03241 " pathEditMode="relative" rAng="0" ptsTypes="AA" p14:bounceEnd="50000">
                                          <p:cBhvr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76" y="162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25E-6 -3.33333E-6 L -0.07539 0.07037 " pathEditMode="relative" rAng="0" ptsTypes="AA" p14:bounceEnd="50000">
                                          <p:cBhvr>
                                            <p:cTn id="3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76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3.7037E-6 L 0.01888 0.04861 " pathEditMode="relative" rAng="0" ptsTypes="AA" p14:bounceEnd="50000">
                                          <p:cBhvr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" y="24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3.7037E-7 L -0.03763 -0.09676 " pathEditMode="relative" rAng="0" ptsTypes="AA" p14:bounceEnd="50000">
                                          <p:cBhvr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88" y="-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3.33333E-6 L 0.01654 0.16065 " pathEditMode="relative" rAng="0" ptsTypes="AA" p14:bounceEnd="50000">
                                          <p:cBhvr>
                                            <p:cTn id="4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0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3.7037E-6 L -0.00013 0.08194 " pathEditMode="relative" rAng="0" ptsTypes="AA" p14:bounceEnd="50000">
                                          <p:cBhvr>
                                            <p:cTn id="4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409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5" grpId="0" animBg="1"/>
          <p:bldP spid="25" grpId="1" animBg="1"/>
          <p:bldP spid="26" grpId="0" animBg="1"/>
          <p:bldP spid="26" grpId="1" animBg="1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grpId="0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1.66667E-6 7.40741E-7 L 0.01419 0.01389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03" y="6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2.59259E-6 L -0.07539 0.03241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76" y="162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25E-6 -3.33333E-6 L -0.07539 0.07037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76" y="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3.7037E-6 L 0.01888 0.04861 " pathEditMode="relative" rAng="0" ptsTypes="AA">
                                          <p:cBhvr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" y="24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3.7037E-7 L -0.03763 -0.09676 " pathEditMode="relative" rAng="0" ptsTypes="AA">
                                          <p:cBhvr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88" y="-4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3.33333E-6 L 0.01654 0.16065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0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3.7037E-6 L -0.00013 0.0819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409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5" grpId="0" animBg="1"/>
          <p:bldP spid="25" grpId="1" animBg="1"/>
          <p:bldP spid="26" grpId="0" animBg="1"/>
          <p:bldP spid="26" grpId="1" animBg="1"/>
          <p:bldP spid="29" grpId="0"/>
          <p:bldP spid="3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252A16-6FA9-3749-8193-FAD9F633E7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E5514-8AD0-5D4F-9EEE-EECEA4B15935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2908B7-05E2-1D49-B99C-C12276DE3D4B}"/>
              </a:ext>
            </a:extLst>
          </p:cNvPr>
          <p:cNvGrpSpPr/>
          <p:nvPr/>
        </p:nvGrpSpPr>
        <p:grpSpPr>
          <a:xfrm>
            <a:off x="5390044" y="3467274"/>
            <a:ext cx="943779" cy="230832"/>
            <a:chOff x="7954797" y="3467274"/>
            <a:chExt cx="943779" cy="23083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299570-7441-144F-A957-4DFAAA6D3271}"/>
                </a:ext>
              </a:extLst>
            </p:cNvPr>
            <p:cNvCxnSpPr>
              <a:cxnSpLocks/>
            </p:cNvCxnSpPr>
            <p:nvPr/>
          </p:nvCxnSpPr>
          <p:spPr>
            <a:xfrm>
              <a:off x="8371820" y="3570405"/>
              <a:ext cx="526756" cy="0"/>
            </a:xfrm>
            <a:prstGeom prst="line">
              <a:avLst/>
            </a:prstGeom>
            <a:ln>
              <a:solidFill>
                <a:srgbClr val="D2D9D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7A0676-6D31-744F-8DA7-09FF2BDCC682}"/>
                </a:ext>
              </a:extLst>
            </p:cNvPr>
            <p:cNvSpPr txBox="1"/>
            <p:nvPr/>
          </p:nvSpPr>
          <p:spPr>
            <a:xfrm>
              <a:off x="7954797" y="3467274"/>
              <a:ext cx="536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829CB3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Root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D1C657-0D67-0F45-B827-8A728D4E68E3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</a:rPr>
              <a:t>@</a:t>
            </a:r>
            <a:r>
              <a:rPr lang="en-US" sz="1400" dirty="0" err="1">
                <a:solidFill>
                  <a:srgbClr val="677B8C"/>
                </a:solidFill>
              </a:rPr>
              <a:t>trishanthnaidu</a:t>
            </a:r>
            <a:endParaRPr lang="en-US" sz="1400" dirty="0">
              <a:solidFill>
                <a:srgbClr val="677B8C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7926-7266-4045-9A46-8D1534623402}"/>
              </a:ext>
            </a:extLst>
          </p:cNvPr>
          <p:cNvGrpSpPr/>
          <p:nvPr/>
        </p:nvGrpSpPr>
        <p:grpSpPr>
          <a:xfrm>
            <a:off x="255814" y="277585"/>
            <a:ext cx="6351814" cy="6327401"/>
            <a:chOff x="5605087" y="277585"/>
            <a:chExt cx="6351814" cy="63274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9BBEA1E-0F3B-4646-9510-BB92CD1F5B0C}"/>
                </a:ext>
              </a:extLst>
            </p:cNvPr>
            <p:cNvGrpSpPr/>
            <p:nvPr/>
          </p:nvGrpSpPr>
          <p:grpSpPr>
            <a:xfrm>
              <a:off x="5605087" y="277585"/>
              <a:ext cx="6351814" cy="6327401"/>
              <a:chOff x="6096000" y="277584"/>
              <a:chExt cx="6351814" cy="632740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C4C0E72B-4DAB-B343-B57D-FFE28D2C6C00}"/>
                  </a:ext>
                </a:extLst>
              </p:cNvPr>
              <p:cNvSpPr/>
              <p:nvPr/>
            </p:nvSpPr>
            <p:spPr>
              <a:xfrm>
                <a:off x="6096000" y="277584"/>
                <a:ext cx="6351814" cy="6327401"/>
              </a:xfrm>
              <a:prstGeom prst="roundRect">
                <a:avLst>
                  <a:gd name="adj" fmla="val 104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1F7B7BE-5266-E848-B0A6-7C734F885ADD}"/>
                  </a:ext>
                </a:extLst>
              </p:cNvPr>
              <p:cNvSpPr/>
              <p:nvPr/>
            </p:nvSpPr>
            <p:spPr>
              <a:xfrm>
                <a:off x="6219536" y="396972"/>
                <a:ext cx="90000" cy="900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9560660-13EC-924A-B4D6-DEF409004C35}"/>
                  </a:ext>
                </a:extLst>
              </p:cNvPr>
              <p:cNvSpPr/>
              <p:nvPr/>
            </p:nvSpPr>
            <p:spPr>
              <a:xfrm>
                <a:off x="6392443" y="395061"/>
                <a:ext cx="90000" cy="90000"/>
              </a:xfrm>
              <a:prstGeom prst="ellipse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3A306B0-C814-9245-B86B-7E25EB9BB292}"/>
                  </a:ext>
                </a:extLst>
              </p:cNvPr>
              <p:cNvSpPr/>
              <p:nvPr/>
            </p:nvSpPr>
            <p:spPr>
              <a:xfrm>
                <a:off x="6565350" y="395061"/>
                <a:ext cx="90000" cy="90000"/>
              </a:xfrm>
              <a:prstGeom prst="ellipse">
                <a:avLst/>
              </a:prstGeom>
              <a:solidFill>
                <a:srgbClr val="00B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3BC14-1988-B145-9B5F-80189EC4204A}"/>
                </a:ext>
              </a:extLst>
            </p:cNvPr>
            <p:cNvSpPr txBox="1"/>
            <p:nvPr/>
          </p:nvSpPr>
          <p:spPr>
            <a:xfrm>
              <a:off x="5962117" y="929442"/>
              <a:ext cx="5447175" cy="4263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b="1" dirty="0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What is </a:t>
              </a:r>
              <a:r>
                <a:rPr lang="en-IN" b="1" dirty="0" err="1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Rootz</a:t>
              </a:r>
              <a:r>
                <a:rPr lang="en-IN" b="1" dirty="0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?</a:t>
              </a:r>
            </a:p>
            <a:p>
              <a:pPr>
                <a:lnSpc>
                  <a:spcPct val="150000"/>
                </a:lnSpc>
              </a:pPr>
              <a:endParaRPr lang="en-IN" sz="1050" b="1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Roots is an open source JavaScript library used for managing application state.</a:t>
              </a:r>
            </a:p>
            <a:p>
              <a:pPr>
                <a:lnSpc>
                  <a:spcPct val="150000"/>
                </a:lnSpc>
              </a:pPr>
              <a:b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 follows a structural-functional paradigm, which sees your application as a set of Nodes (</a:t>
              </a:r>
              <a:r>
                <a:rPr lang="en-IN" sz="1400" i="1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 to be confused with Node JS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) interconnected through definitive set of actions, defined during the application building process. </a:t>
              </a:r>
            </a:p>
            <a:p>
              <a:pPr>
                <a:lnSpc>
                  <a:spcPct val="150000"/>
                </a:lnSpc>
              </a:pPr>
              <a:endPara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Each action defines the change of state of the Node. All the Nodes abide by these actions resulting into expected application’s behaviour.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3C044299-6CDE-914F-A933-B7C0DBF7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0737" y="1326169"/>
            <a:ext cx="3998228" cy="422035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E7437B5-0F79-C943-A885-37654C25F0C6}"/>
              </a:ext>
            </a:extLst>
          </p:cNvPr>
          <p:cNvGrpSpPr/>
          <p:nvPr/>
        </p:nvGrpSpPr>
        <p:grpSpPr>
          <a:xfrm>
            <a:off x="12363471" y="2761214"/>
            <a:ext cx="1269547" cy="1118873"/>
            <a:chOff x="10610077" y="2761214"/>
            <a:chExt cx="1269547" cy="111887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C0346C-2BD7-8142-9B3E-F339DFDC3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077" y="2761214"/>
              <a:ext cx="716205" cy="441434"/>
            </a:xfrm>
            <a:prstGeom prst="line">
              <a:avLst/>
            </a:prstGeom>
            <a:ln>
              <a:solidFill>
                <a:srgbClr val="D2D9D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A77491-8352-324D-8709-3DE7608C1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9551" y="3312526"/>
              <a:ext cx="416731" cy="567561"/>
            </a:xfrm>
            <a:prstGeom prst="line">
              <a:avLst/>
            </a:prstGeom>
            <a:ln>
              <a:solidFill>
                <a:srgbClr val="D2D9D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C908F75-836F-A844-A0CA-1B364B2AB593}"/>
                </a:ext>
              </a:extLst>
            </p:cNvPr>
            <p:cNvSpPr txBox="1"/>
            <p:nvPr/>
          </p:nvSpPr>
          <p:spPr>
            <a:xfrm>
              <a:off x="11343597" y="3135083"/>
              <a:ext cx="536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829CB3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Nodes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DCDFE-420C-4746-8755-80E30AA7BE26}"/>
              </a:ext>
            </a:extLst>
          </p:cNvPr>
          <p:cNvGrpSpPr/>
          <p:nvPr/>
        </p:nvGrpSpPr>
        <p:grpSpPr>
          <a:xfrm>
            <a:off x="7452460" y="711375"/>
            <a:ext cx="919360" cy="1125480"/>
            <a:chOff x="7452460" y="711375"/>
            <a:chExt cx="919360" cy="112548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44E12E9-15C7-CC48-A69E-8D7FB83B02C7}"/>
                </a:ext>
              </a:extLst>
            </p:cNvPr>
            <p:cNvSpPr/>
            <p:nvPr/>
          </p:nvSpPr>
          <p:spPr>
            <a:xfrm>
              <a:off x="7452460" y="711375"/>
              <a:ext cx="919360" cy="891781"/>
            </a:xfrm>
            <a:prstGeom prst="roundRect">
              <a:avLst>
                <a:gd name="adj" fmla="val 6636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r>
                <a:rPr lang="en-US" sz="1200" dirty="0" err="1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jsx</a:t>
              </a:r>
              <a:r>
                <a:rPr lang="en-US" sz="120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4C333F-0454-9946-838D-9C5F845E2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8372" y="1618860"/>
              <a:ext cx="179916" cy="217995"/>
            </a:xfrm>
            <a:prstGeom prst="line">
              <a:avLst/>
            </a:prstGeom>
            <a:ln>
              <a:solidFill>
                <a:srgbClr val="677B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366109-97F1-FA45-9B1E-A2DC54416885}"/>
              </a:ext>
            </a:extLst>
          </p:cNvPr>
          <p:cNvGrpSpPr/>
          <p:nvPr/>
        </p:nvGrpSpPr>
        <p:grpSpPr>
          <a:xfrm>
            <a:off x="10525713" y="1746742"/>
            <a:ext cx="499818" cy="650461"/>
            <a:chOff x="10525713" y="1746742"/>
            <a:chExt cx="499818" cy="65046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CB83EDA-5B9A-BD4F-AC46-CCB754808EF1}"/>
                </a:ext>
              </a:extLst>
            </p:cNvPr>
            <p:cNvSpPr/>
            <p:nvPr/>
          </p:nvSpPr>
          <p:spPr>
            <a:xfrm>
              <a:off x="10551297" y="1746742"/>
              <a:ext cx="474234" cy="460008"/>
            </a:xfrm>
            <a:prstGeom prst="roundRect">
              <a:avLst>
                <a:gd name="adj" fmla="val 6636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r>
                <a:rPr lang="en-US" sz="700" dirty="0" err="1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jsx</a:t>
              </a:r>
              <a:r>
                <a:rPr lang="en-US" sz="70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BC40BF-1818-C84D-A806-444660A44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5713" y="2250672"/>
              <a:ext cx="155575" cy="146531"/>
            </a:xfrm>
            <a:prstGeom prst="line">
              <a:avLst/>
            </a:prstGeom>
            <a:ln>
              <a:solidFill>
                <a:srgbClr val="677B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509AC92-7A13-5C47-9271-F4C55B7399F1}"/>
              </a:ext>
            </a:extLst>
          </p:cNvPr>
          <p:cNvGrpSpPr/>
          <p:nvPr/>
        </p:nvGrpSpPr>
        <p:grpSpPr>
          <a:xfrm>
            <a:off x="10968179" y="4581236"/>
            <a:ext cx="620966" cy="731495"/>
            <a:chOff x="10968179" y="4581236"/>
            <a:chExt cx="620966" cy="731495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E4E99D4-A623-4D4A-A3E0-4851C8814583}"/>
                </a:ext>
              </a:extLst>
            </p:cNvPr>
            <p:cNvSpPr/>
            <p:nvPr/>
          </p:nvSpPr>
          <p:spPr>
            <a:xfrm>
              <a:off x="10968179" y="4710393"/>
              <a:ext cx="620966" cy="602338"/>
            </a:xfrm>
            <a:prstGeom prst="roundRect">
              <a:avLst>
                <a:gd name="adj" fmla="val 6636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r>
                <a:rPr lang="en-US" sz="1050" dirty="0" err="1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jsx</a:t>
              </a:r>
              <a:r>
                <a:rPr lang="en-US" sz="105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0E03C9-688B-724F-93BA-465618957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5838" y="4581236"/>
              <a:ext cx="47221" cy="56457"/>
            </a:xfrm>
            <a:prstGeom prst="line">
              <a:avLst/>
            </a:prstGeom>
            <a:ln>
              <a:solidFill>
                <a:srgbClr val="677B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F30E7D-6288-7142-A2B2-227769B69912}"/>
              </a:ext>
            </a:extLst>
          </p:cNvPr>
          <p:cNvGrpSpPr/>
          <p:nvPr/>
        </p:nvGrpSpPr>
        <p:grpSpPr>
          <a:xfrm>
            <a:off x="8429302" y="4884592"/>
            <a:ext cx="502725" cy="653792"/>
            <a:chOff x="8429302" y="4884592"/>
            <a:chExt cx="502725" cy="653792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7778D42-C565-DE49-A37C-F6BEA821DD8F}"/>
                </a:ext>
              </a:extLst>
            </p:cNvPr>
            <p:cNvSpPr/>
            <p:nvPr/>
          </p:nvSpPr>
          <p:spPr>
            <a:xfrm>
              <a:off x="8429302" y="5078376"/>
              <a:ext cx="474234" cy="460008"/>
            </a:xfrm>
            <a:prstGeom prst="roundRect">
              <a:avLst>
                <a:gd name="adj" fmla="val 6636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r>
                <a:rPr lang="en-US" sz="700" dirty="0" err="1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jsx</a:t>
              </a:r>
              <a:r>
                <a:rPr lang="en-US" sz="700" dirty="0">
                  <a:solidFill>
                    <a:srgbClr val="829CB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40D8AF-F13E-B144-9035-B8E5A5523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5125" y="4884592"/>
              <a:ext cx="66902" cy="132168"/>
            </a:xfrm>
            <a:prstGeom prst="line">
              <a:avLst/>
            </a:prstGeom>
            <a:ln>
              <a:solidFill>
                <a:srgbClr val="677B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Paypal Logo transparent PNG - StickPNG">
            <a:extLst>
              <a:ext uri="{FF2B5EF4-FFF2-40B4-BE49-F238E27FC236}">
                <a16:creationId xmlns:a16="http://schemas.microsoft.com/office/drawing/2014/main" id="{3F1079E4-6CFD-F346-BB20-D9127031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8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4.07407E-6 L -0.36419 4.07407E-6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1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6 L 0.21068 -0.00185 " pathEditMode="relative" rAng="0" ptsTypes="AA" p14:bounceEnd="50000">
                                          <p:cBhvr>
                                            <p:cTn id="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534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22222E-6 L -0.14362 2.22222E-6 " pathEditMode="relative" rAng="0" ptsTypes="AA" p14:bounceEnd="50000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4.07407E-6 L -0.36419 4.07407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1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6 L 0.21068 -0.00185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534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22222E-6 L -0.14362 2.22222E-6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252A16-6FA9-3749-8193-FAD9F633E7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C905B3C-4527-4A4C-91E1-735C00D0F733}"/>
              </a:ext>
            </a:extLst>
          </p:cNvPr>
          <p:cNvCxnSpPr>
            <a:cxnSpLocks/>
          </p:cNvCxnSpPr>
          <p:nvPr/>
        </p:nvCxnSpPr>
        <p:spPr>
          <a:xfrm flipV="1">
            <a:off x="9557377" y="3312642"/>
            <a:ext cx="9810" cy="1558638"/>
          </a:xfrm>
          <a:prstGeom prst="line">
            <a:avLst/>
          </a:prstGeom>
          <a:ln w="12700">
            <a:solidFill>
              <a:srgbClr val="D2D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531497-9E03-4A41-8F1B-63CF0FDB7D21}"/>
              </a:ext>
            </a:extLst>
          </p:cNvPr>
          <p:cNvSpPr/>
          <p:nvPr/>
        </p:nvSpPr>
        <p:spPr>
          <a:xfrm>
            <a:off x="6424255" y="864739"/>
            <a:ext cx="6240185" cy="1492328"/>
          </a:xfrm>
          <a:prstGeom prst="roundRect">
            <a:avLst>
              <a:gd name="adj" fmla="val 6710"/>
            </a:avLst>
          </a:prstGeom>
          <a:solidFill>
            <a:srgbClr val="829CB3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C3706A-EC7C-E24B-A893-50E449EDD76F}"/>
              </a:ext>
            </a:extLst>
          </p:cNvPr>
          <p:cNvSpPr/>
          <p:nvPr/>
        </p:nvSpPr>
        <p:spPr>
          <a:xfrm>
            <a:off x="6424255" y="2533519"/>
            <a:ext cx="6240185" cy="1492328"/>
          </a:xfrm>
          <a:prstGeom prst="roundRect">
            <a:avLst>
              <a:gd name="adj" fmla="val 7476"/>
            </a:avLst>
          </a:prstGeom>
          <a:solidFill>
            <a:srgbClr val="829CB3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8E7EC81-8570-2745-8A3A-A2695DFDDD24}"/>
              </a:ext>
            </a:extLst>
          </p:cNvPr>
          <p:cNvSpPr/>
          <p:nvPr/>
        </p:nvSpPr>
        <p:spPr>
          <a:xfrm>
            <a:off x="6424255" y="4212650"/>
            <a:ext cx="6240185" cy="1492328"/>
          </a:xfrm>
          <a:prstGeom prst="roundRect">
            <a:avLst>
              <a:gd name="adj" fmla="val 5944"/>
            </a:avLst>
          </a:prstGeom>
          <a:solidFill>
            <a:srgbClr val="829CB3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E5514-8AD0-5D4F-9EEE-EECEA4B15935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1C657-0D67-0F45-B827-8A728D4E68E3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</a:rPr>
              <a:t>@</a:t>
            </a:r>
            <a:r>
              <a:rPr lang="en-US" sz="1400" dirty="0" err="1">
                <a:solidFill>
                  <a:srgbClr val="677B8C"/>
                </a:solidFill>
              </a:rPr>
              <a:t>trishanthnaidu</a:t>
            </a:r>
            <a:endParaRPr lang="en-US" sz="1400" dirty="0">
              <a:solidFill>
                <a:srgbClr val="677B8C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F7B7BE-5266-E848-B0A6-7C734F885ADD}"/>
              </a:ext>
            </a:extLst>
          </p:cNvPr>
          <p:cNvSpPr/>
          <p:nvPr/>
        </p:nvSpPr>
        <p:spPr>
          <a:xfrm>
            <a:off x="379350" y="396973"/>
            <a:ext cx="90000" cy="90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560660-13EC-924A-B4D6-DEF409004C35}"/>
              </a:ext>
            </a:extLst>
          </p:cNvPr>
          <p:cNvSpPr/>
          <p:nvPr/>
        </p:nvSpPr>
        <p:spPr>
          <a:xfrm>
            <a:off x="552257" y="395062"/>
            <a:ext cx="90000" cy="900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9B9736-F79A-3B4A-84E9-64121B72EC4F}"/>
              </a:ext>
            </a:extLst>
          </p:cNvPr>
          <p:cNvCxnSpPr>
            <a:cxnSpLocks/>
          </p:cNvCxnSpPr>
          <p:nvPr/>
        </p:nvCxnSpPr>
        <p:spPr>
          <a:xfrm flipV="1">
            <a:off x="9534053" y="1721045"/>
            <a:ext cx="9810" cy="1558638"/>
          </a:xfrm>
          <a:prstGeom prst="line">
            <a:avLst/>
          </a:prstGeom>
          <a:ln w="12700">
            <a:solidFill>
              <a:srgbClr val="D2D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3A306B0-C814-9245-B86B-7E25EB9BB292}"/>
              </a:ext>
            </a:extLst>
          </p:cNvPr>
          <p:cNvSpPr/>
          <p:nvPr/>
        </p:nvSpPr>
        <p:spPr>
          <a:xfrm>
            <a:off x="725164" y="395062"/>
            <a:ext cx="90000" cy="90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1A85B-9292-304D-96DE-A26A8B5AE436}"/>
              </a:ext>
            </a:extLst>
          </p:cNvPr>
          <p:cNvSpPr txBox="1"/>
          <p:nvPr/>
        </p:nvSpPr>
        <p:spPr>
          <a:xfrm>
            <a:off x="13084399" y="899535"/>
            <a:ext cx="813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Rootz</a:t>
            </a:r>
            <a:endParaRPr lang="en-US" sz="1200" dirty="0">
              <a:solidFill>
                <a:srgbClr val="829CB3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57F202-ECF1-FF40-93E8-C3A99A615FB1}"/>
              </a:ext>
            </a:extLst>
          </p:cNvPr>
          <p:cNvSpPr txBox="1"/>
          <p:nvPr/>
        </p:nvSpPr>
        <p:spPr>
          <a:xfrm>
            <a:off x="13084399" y="2576703"/>
            <a:ext cx="813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Node</a:t>
            </a:r>
            <a:endParaRPr lang="en-US" sz="1200" dirty="0">
              <a:solidFill>
                <a:srgbClr val="829CB3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A25BED-EAAC-6041-A64D-FC89A600C326}"/>
              </a:ext>
            </a:extLst>
          </p:cNvPr>
          <p:cNvSpPr txBox="1"/>
          <p:nvPr/>
        </p:nvSpPr>
        <p:spPr>
          <a:xfrm>
            <a:off x="12640677" y="421265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component</a:t>
            </a:r>
            <a:endParaRPr lang="en-US" sz="1200" dirty="0">
              <a:solidFill>
                <a:srgbClr val="829CB3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CE18F6-E7AC-8B4A-8C29-6281B0332722}"/>
              </a:ext>
            </a:extLst>
          </p:cNvPr>
          <p:cNvCxnSpPr/>
          <p:nvPr/>
        </p:nvCxnSpPr>
        <p:spPr>
          <a:xfrm flipV="1">
            <a:off x="8239225" y="3330341"/>
            <a:ext cx="0" cy="1626670"/>
          </a:xfrm>
          <a:prstGeom prst="line">
            <a:avLst/>
          </a:prstGeom>
          <a:ln w="12700">
            <a:solidFill>
              <a:srgbClr val="D2D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7459CE-6A6C-6447-903B-84A57AB19C07}"/>
              </a:ext>
            </a:extLst>
          </p:cNvPr>
          <p:cNvCxnSpPr>
            <a:cxnSpLocks/>
          </p:cNvCxnSpPr>
          <p:nvPr/>
        </p:nvCxnSpPr>
        <p:spPr>
          <a:xfrm flipV="1">
            <a:off x="8239225" y="1610903"/>
            <a:ext cx="1309036" cy="1719438"/>
          </a:xfrm>
          <a:prstGeom prst="line">
            <a:avLst/>
          </a:prstGeom>
          <a:ln w="12700">
            <a:solidFill>
              <a:srgbClr val="D2D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323031-7B35-D94A-A73F-8B6DF9B59374}"/>
              </a:ext>
            </a:extLst>
          </p:cNvPr>
          <p:cNvCxnSpPr>
            <a:cxnSpLocks/>
          </p:cNvCxnSpPr>
          <p:nvPr/>
        </p:nvCxnSpPr>
        <p:spPr>
          <a:xfrm>
            <a:off x="9548261" y="1610903"/>
            <a:ext cx="1247558" cy="1719438"/>
          </a:xfrm>
          <a:prstGeom prst="line">
            <a:avLst/>
          </a:prstGeom>
          <a:ln w="12700">
            <a:solidFill>
              <a:srgbClr val="D2D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143E50B-4DDC-C445-AF81-362254293EF5}"/>
              </a:ext>
            </a:extLst>
          </p:cNvPr>
          <p:cNvCxnSpPr>
            <a:cxnSpLocks/>
          </p:cNvCxnSpPr>
          <p:nvPr/>
        </p:nvCxnSpPr>
        <p:spPr>
          <a:xfrm>
            <a:off x="10795819" y="3330341"/>
            <a:ext cx="0" cy="1626670"/>
          </a:xfrm>
          <a:prstGeom prst="line">
            <a:avLst/>
          </a:prstGeom>
          <a:ln w="12700">
            <a:solidFill>
              <a:srgbClr val="D2D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7A09036-FF4C-C247-B801-670F1E3738BD}"/>
              </a:ext>
            </a:extLst>
          </p:cNvPr>
          <p:cNvSpPr/>
          <p:nvPr/>
        </p:nvSpPr>
        <p:spPr>
          <a:xfrm>
            <a:off x="7781844" y="2874066"/>
            <a:ext cx="919360" cy="891781"/>
          </a:xfrm>
          <a:prstGeom prst="roundRect">
            <a:avLst>
              <a:gd name="adj" fmla="val 6636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200" dirty="0" err="1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jsx</a:t>
            </a:r>
            <a:r>
              <a:rPr lang="en-US" sz="1200" dirty="0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A8C6B02-40AC-3247-ACB4-438978217E90}"/>
              </a:ext>
            </a:extLst>
          </p:cNvPr>
          <p:cNvSpPr/>
          <p:nvPr/>
        </p:nvSpPr>
        <p:spPr>
          <a:xfrm>
            <a:off x="9085281" y="2874066"/>
            <a:ext cx="919360" cy="891781"/>
          </a:xfrm>
          <a:prstGeom prst="roundRect">
            <a:avLst>
              <a:gd name="adj" fmla="val 6636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200" dirty="0" err="1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jsx</a:t>
            </a:r>
            <a:r>
              <a:rPr lang="en-US" sz="1200" dirty="0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509027-E210-D44A-A937-4EA23FEB6DDD}"/>
              </a:ext>
            </a:extLst>
          </p:cNvPr>
          <p:cNvSpPr/>
          <p:nvPr/>
        </p:nvSpPr>
        <p:spPr>
          <a:xfrm>
            <a:off x="9150873" y="1238089"/>
            <a:ext cx="791218" cy="791218"/>
          </a:xfrm>
          <a:prstGeom prst="ellipse">
            <a:avLst/>
          </a:prstGeom>
          <a:solidFill>
            <a:srgbClr val="8B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C9C9E2D-980D-3847-9801-8396EF11C5CF}"/>
              </a:ext>
            </a:extLst>
          </p:cNvPr>
          <p:cNvSpPr/>
          <p:nvPr/>
        </p:nvSpPr>
        <p:spPr>
          <a:xfrm>
            <a:off x="10325712" y="2874066"/>
            <a:ext cx="919360" cy="891781"/>
          </a:xfrm>
          <a:prstGeom prst="roundRect">
            <a:avLst>
              <a:gd name="adj" fmla="val 6636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829C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{jsx}</a:t>
            </a:r>
            <a:endParaRPr lang="en-US" sz="1200" dirty="0">
              <a:solidFill>
                <a:srgbClr val="829CB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117F06-56DE-B542-9618-4B16365EBB8D}"/>
              </a:ext>
            </a:extLst>
          </p:cNvPr>
          <p:cNvSpPr/>
          <p:nvPr/>
        </p:nvSpPr>
        <p:spPr>
          <a:xfrm>
            <a:off x="9176672" y="1246129"/>
            <a:ext cx="791218" cy="791218"/>
          </a:xfrm>
          <a:prstGeom prst="ellipse">
            <a:avLst/>
          </a:prstGeom>
          <a:solidFill>
            <a:srgbClr val="8B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Nn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1B0B7F-A0EA-F04C-97D9-03E0E2DB02A2}"/>
              </a:ext>
            </a:extLst>
          </p:cNvPr>
          <p:cNvSpPr/>
          <p:nvPr/>
        </p:nvSpPr>
        <p:spPr>
          <a:xfrm>
            <a:off x="9148254" y="1238089"/>
            <a:ext cx="791218" cy="791218"/>
          </a:xfrm>
          <a:prstGeom prst="ellipse">
            <a:avLst/>
          </a:prstGeom>
          <a:solidFill>
            <a:srgbClr val="8B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9E6538-2A9B-424A-A5D6-E329DF8500DE}"/>
              </a:ext>
            </a:extLst>
          </p:cNvPr>
          <p:cNvSpPr txBox="1"/>
          <p:nvPr/>
        </p:nvSpPr>
        <p:spPr>
          <a:xfrm>
            <a:off x="4777740" y="3988444"/>
            <a:ext cx="176041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B49696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Action called (</a:t>
            </a:r>
            <a:r>
              <a:rPr lang="en-US" sz="1100" dirty="0" err="1">
                <a:solidFill>
                  <a:srgbClr val="B49696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newState</a:t>
            </a:r>
            <a:r>
              <a:rPr lang="en-US" sz="1100" dirty="0">
                <a:solidFill>
                  <a:srgbClr val="B49696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  <a:endParaRPr lang="en-US" sz="1200" dirty="0">
              <a:solidFill>
                <a:srgbClr val="B49696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4E75F4-F394-6241-9D2F-C8A531C94D11}"/>
              </a:ext>
            </a:extLst>
          </p:cNvPr>
          <p:cNvSpPr txBox="1"/>
          <p:nvPr/>
        </p:nvSpPr>
        <p:spPr>
          <a:xfrm>
            <a:off x="4945380" y="2319664"/>
            <a:ext cx="164312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B49696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Update Nn (newState)</a:t>
            </a:r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DEE6F77-BDDB-8843-B7F8-8E5205C24C48}"/>
              </a:ext>
            </a:extLst>
          </p:cNvPr>
          <p:cNvGrpSpPr/>
          <p:nvPr/>
        </p:nvGrpSpPr>
        <p:grpSpPr>
          <a:xfrm>
            <a:off x="255814" y="277585"/>
            <a:ext cx="6351814" cy="7201206"/>
            <a:chOff x="255814" y="277585"/>
            <a:chExt cx="6351814" cy="720120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4C0E72B-4DAB-B343-B57D-FFE28D2C6C00}"/>
                </a:ext>
              </a:extLst>
            </p:cNvPr>
            <p:cNvSpPr/>
            <p:nvPr/>
          </p:nvSpPr>
          <p:spPr>
            <a:xfrm>
              <a:off x="255814" y="277585"/>
              <a:ext cx="6351814" cy="6327401"/>
            </a:xfrm>
            <a:prstGeom prst="roundRect">
              <a:avLst>
                <a:gd name="adj" fmla="val 104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1B6DE1-0661-4442-A776-D0DE640E38F8}"/>
                </a:ext>
              </a:extLst>
            </p:cNvPr>
            <p:cNvSpPr/>
            <p:nvPr/>
          </p:nvSpPr>
          <p:spPr>
            <a:xfrm>
              <a:off x="612135" y="1610903"/>
              <a:ext cx="5440085" cy="5867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dirty="0" err="1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Rootz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IN" sz="1400" b="1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provides a definitive structure to your application 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by decoupling the logical entity (</a:t>
              </a:r>
              <a:r>
                <a:rPr lang="en-IN" sz="1400" i="1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Nodes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) from the component making them dumb.</a:t>
              </a:r>
            </a:p>
            <a:p>
              <a:pPr>
                <a:lnSpc>
                  <a:spcPct val="150000"/>
                </a:lnSpc>
              </a:pPr>
              <a:endPara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 err="1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Rootz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creates a network of responsible Nodes. A Node takes the responsibility of updating another Node through actions. This resolves </a:t>
              </a:r>
              <a:r>
                <a:rPr lang="en-IN" sz="1400" b="1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the inter-component-state-dependencies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endPara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 err="1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Rootz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IN" sz="1400" b="1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distributes the dependencies among Nodes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, rather imposing too much dependencies on a single component.</a:t>
              </a:r>
            </a:p>
            <a:p>
              <a:pPr>
                <a:lnSpc>
                  <a:spcPct val="150000"/>
                </a:lnSpc>
              </a:pPr>
              <a:b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r>
                <a:rPr lang="en-IN" sz="1400" dirty="0" err="1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Rootz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IN" sz="1400" dirty="0" err="1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Devtools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IN" sz="1400" b="1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provides a complete structural layout of your application</a:t>
              </a: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 This gives insight about how, when and where your application state changes. Also provides smart tools for Effective code, structural, and behavioural review.</a:t>
              </a:r>
            </a:p>
            <a:p>
              <a:pPr>
                <a:lnSpc>
                  <a:spcPct val="150000"/>
                </a:lnSpc>
              </a:pPr>
              <a:endPara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00" dirty="0">
                  <a:solidFill>
                    <a:srgbClr val="677B8C">
                      <a:alpha val="89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Helps reduce code redundancy. Achieve great Lines Of Code to functionality ratio.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0E443B-93AB-0C48-AC95-C4D5EDB236A0}"/>
                </a:ext>
              </a:extLst>
            </p:cNvPr>
            <p:cNvSpPr/>
            <p:nvPr/>
          </p:nvSpPr>
          <p:spPr>
            <a:xfrm>
              <a:off x="379350" y="277585"/>
              <a:ext cx="6106291" cy="1249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3BC14-1988-B145-9B5F-80189EC4204A}"/>
                </a:ext>
              </a:extLst>
            </p:cNvPr>
            <p:cNvSpPr txBox="1"/>
            <p:nvPr/>
          </p:nvSpPr>
          <p:spPr>
            <a:xfrm>
              <a:off x="612844" y="929442"/>
              <a:ext cx="5447175" cy="7491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b="1" dirty="0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What does </a:t>
              </a:r>
              <a:r>
                <a:rPr lang="en-IN" b="1" dirty="0" err="1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Rootz</a:t>
              </a:r>
              <a:r>
                <a:rPr lang="en-IN" b="1" dirty="0">
                  <a:solidFill>
                    <a:srgbClr val="3D546A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try to solve ?</a:t>
              </a:r>
            </a:p>
            <a:p>
              <a:pPr>
                <a:lnSpc>
                  <a:spcPct val="150000"/>
                </a:lnSpc>
              </a:pPr>
              <a:endParaRPr lang="en-IN" sz="1200" b="1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42A65F-7574-4B4F-9834-A48C73F739BF}"/>
                </a:ext>
              </a:extLst>
            </p:cNvPr>
            <p:cNvSpPr/>
            <p:nvPr/>
          </p:nvSpPr>
          <p:spPr>
            <a:xfrm>
              <a:off x="255814" y="6604986"/>
              <a:ext cx="6351813" cy="873805"/>
            </a:xfrm>
            <a:prstGeom prst="rect">
              <a:avLst/>
            </a:prstGeom>
            <a:solidFill>
              <a:srgbClr val="F1F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ound Same-side Corner of Rectangle 28">
              <a:extLst>
                <a:ext uri="{FF2B5EF4-FFF2-40B4-BE49-F238E27FC236}">
                  <a16:creationId xmlns:a16="http://schemas.microsoft.com/office/drawing/2014/main" id="{399B79AF-6DCE-EB4F-80B2-A26439435E8E}"/>
                </a:ext>
              </a:extLst>
            </p:cNvPr>
            <p:cNvSpPr/>
            <p:nvPr/>
          </p:nvSpPr>
          <p:spPr>
            <a:xfrm>
              <a:off x="255814" y="6297104"/>
              <a:ext cx="6351813" cy="307882"/>
            </a:xfrm>
            <a:prstGeom prst="round2SameRect">
              <a:avLst>
                <a:gd name="adj1" fmla="val 0"/>
                <a:gd name="adj2" fmla="val 306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04B7B14-5C6E-EC4E-B8FB-C491BEE3DF3D}"/>
              </a:ext>
            </a:extLst>
          </p:cNvPr>
          <p:cNvSpPr txBox="1"/>
          <p:nvPr/>
        </p:nvSpPr>
        <p:spPr>
          <a:xfrm>
            <a:off x="12485327" y="2310862"/>
            <a:ext cx="14881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B49696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 err="1"/>
              <a:t>newState</a:t>
            </a:r>
            <a:r>
              <a:rPr lang="en-US" dirty="0"/>
              <a:t> received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DF25A3-D9DD-114A-8132-51F0D3A67EF1}"/>
              </a:ext>
            </a:extLst>
          </p:cNvPr>
          <p:cNvSpPr txBox="1"/>
          <p:nvPr/>
        </p:nvSpPr>
        <p:spPr>
          <a:xfrm>
            <a:off x="12640676" y="3988444"/>
            <a:ext cx="184987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B49696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Rendered with </a:t>
            </a:r>
            <a:r>
              <a:rPr lang="en-US" dirty="0" err="1"/>
              <a:t>newState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F26B99-4EB7-C243-8D61-F025A7194C84}"/>
              </a:ext>
            </a:extLst>
          </p:cNvPr>
          <p:cNvSpPr/>
          <p:nvPr/>
        </p:nvSpPr>
        <p:spPr>
          <a:xfrm>
            <a:off x="8668022" y="1290863"/>
            <a:ext cx="1752650" cy="640080"/>
          </a:xfrm>
          <a:prstGeom prst="roundRect">
            <a:avLst>
              <a:gd name="adj" fmla="val 50000"/>
            </a:avLst>
          </a:prstGeom>
          <a:solidFill>
            <a:srgbClr val="3D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Rootz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8" name="Picture 2" descr="Paypal Logo transparent PNG - StickPNG">
            <a:extLst>
              <a:ext uri="{FF2B5EF4-FFF2-40B4-BE49-F238E27FC236}">
                <a16:creationId xmlns:a16="http://schemas.microsoft.com/office/drawing/2014/main" id="{50DCB6EA-4FA4-BD4D-B11F-C3C01AFA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-4.44444E-6 L -0.10716 0.24491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65" y="12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4.44444E-6 L -2.5E-6 0.24491 " pathEditMode="relative" rAng="0" ptsTypes="AA" p14:bounceEnd="50000">
                                          <p:cBhvr>
                                            <p:cTn id="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1.85185E-6 L 0.09908 0.24375 " pathEditMode="relative" rAng="0" ptsTypes="AA" p14:bounceEnd="50000">
                                          <p:cBhvr>
                                            <p:cTn id="1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8" y="1217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42" presetClass="path" presetSubtype="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2.22222E-6 L -1.45833E-6 0.24097 " pathEditMode="relative" rAng="0" ptsTypes="AA" p14:bounceEnd="50000">
                                          <p:cBhvr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2.5E-6 2.22222E-6 L -2.5E-6 0.23935 " pathEditMode="relative" rAng="0" ptsTypes="AA" p14:bounceEnd="50000">
                                          <p:cBhvr>
                                            <p:cTn id="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1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4.58333E-6 2.22222E-6 L 4.58333E-6 0.24097 " pathEditMode="relative" rAng="0" ptsTypes="AA" p14:bounceEnd="50000">
                                          <p:cBhvr>
                                            <p:cTn id="1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" presetID="42" presetClass="path" presetSubtype="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1.48148E-6 L -0.14075 -0.00092 " pathEditMode="relative" rAng="0" ptsTypes="AA" p14:bounceEnd="50000">
                                          <p:cBhvr>
                                            <p:cTn id="2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044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16667E-7 4.07407E-6 L -0.14362 -0.0007 " pathEditMode="relative" rAng="0" ptsTypes="AA" p14:bounceEnd="50000">
                                          <p:cBhvr>
                                            <p:cTn id="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1.45833E-6 -3.33333E-6 L -0.13867 -0.00046 " pathEditMode="relative" rAng="0" ptsTypes="AA" p14:bounceEnd="50000">
                                          <p:cBhvr>
                                            <p:cTn id="2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40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mph" presetSubtype="2" fill="hold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1DBDD"/>
                                          </p:to>
                                        </p:animClr>
                                        <p:set>
                                          <p:cBhvr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42" presetClass="path" presetSubtype="0" fill="hold" grpId="0" nodeType="after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5E-6 -2.96296E-6 L 0.21172 -2.96296E-6 " pathEditMode="relative" rAng="0" ptsTypes="AA" p14:bounceEnd="50000">
                                          <p:cBhvr>
                                            <p:cTn id="3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58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7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3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9" presetID="1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fill="hold" grpId="0" nodeType="after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4.07407E-6 L 0.23203 4.07407E-6 " pathEditMode="relative" rAng="0" ptsTypes="AA" p14:bounceEnd="50000">
                                          <p:cBhvr>
                                            <p:cTn id="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0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7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4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1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7" presetClass="emph" presetSubtype="2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5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1" presetID="42" presetClass="path" presetSubtype="0" fill="hold" grpId="0" nodeType="after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1.48148E-6 L -0.23412 1.48148E-6 " pathEditMode="relative" rAng="0" ptsTypes="AA" p14:bounceEnd="50000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0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4" presetID="1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6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9" presetID="7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7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3" presetID="42" presetClass="path" presetSubtype="0" fill="hold" grpId="0" nodeType="after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08333E-7 -2.96296E-6 L -0.22904 -2.96296E-6 " pathEditMode="relative" rAng="0" ptsTypes="AA" p14:bounceEnd="50000">
                                          <p:cBhvr>
                                            <p:cTn id="7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4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6" presetID="1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1DBDD"/>
                                          </p:to>
                                        </p:animClr>
                                        <p:set>
                                          <p:cBhvr>
                                            <p:cTn id="7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90" grpId="0"/>
          <p:bldP spid="91" grpId="0"/>
          <p:bldP spid="57" grpId="0" animBg="1"/>
          <p:bldP spid="59" grpId="0" animBg="1"/>
          <p:bldP spid="47" grpId="0" animBg="1"/>
          <p:bldP spid="60" grpId="0" animBg="1"/>
          <p:bldP spid="51" grpId="0" animBg="1"/>
          <p:bldP spid="50" grpId="0" animBg="1"/>
          <p:bldP spid="106" grpId="0" animBg="1"/>
          <p:bldP spid="107" grpId="0" animBg="1"/>
          <p:bldP spid="109" grpId="0" animBg="1"/>
          <p:bldP spid="1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-4.44444E-6 L -0.10716 0.24491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65" y="12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4.44444E-6 L -2.5E-6 0.24491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1.85185E-6 L 0.09908 0.24375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8" y="1217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2.22222E-6 L -1.45833E-6 0.24097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2.5E-6 2.22222E-6 L -2.5E-6 0.2393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1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4.58333E-6 2.22222E-6 L 4.58333E-6 0.24097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1.48148E-6 L -0.14075 -0.00092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044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16667E-7 4.07407E-6 L -0.14362 -0.0007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1.45833E-6 -3.33333E-6 L -0.13867 -0.00046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40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mph" presetSubtype="2" fill="hold" nodeType="clickEffect">
                                      <p:stCondLst>
                                        <p:cond delay="30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1DBDD"/>
                                          </p:to>
                                        </p:animClr>
                                        <p:set>
                                          <p:cBhvr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42" presetClass="path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5E-6 -2.96296E-6 L 0.21172 -2.96296E-6 " pathEditMode="relative" rAng="0" ptsTypes="AA">
                                          <p:cBhvr>
                                            <p:cTn id="3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58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7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3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9" presetID="1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4.07407E-6 L 0.23203 4.07407E-6 " pathEditMode="relative" rAng="0" ptsTypes="AA">
                                          <p:cBhvr>
                                            <p:cTn id="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0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7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4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1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7" presetClass="emph" presetSubtype="2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5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1" presetID="42" presetClass="path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1.48148E-6 L -0.23412 1.48148E-6 " pathEditMode="relative" rAng="0" ptsTypes="AA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0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4" presetID="1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6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9" presetID="7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to>
                                            <a:srgbClr val="B49696"/>
                                          </p:to>
                                        </p:animClr>
                                        <p:set>
                                          <p:cBhvr>
                                            <p:cTn id="7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stroke.on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3" presetID="42" presetClass="path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08333E-7 -2.96296E-6 L -0.22904 -2.96296E-6 " pathEditMode="relative" rAng="0" ptsTypes="AA">
                                          <p:cBhvr>
                                            <p:cTn id="7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4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6" presetID="1" presetClass="emph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1DBDD"/>
                                          </p:to>
                                        </p:animClr>
                                        <p:set>
                                          <p:cBhvr>
                                            <p:cTn id="7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90" grpId="0"/>
          <p:bldP spid="91" grpId="0"/>
          <p:bldP spid="57" grpId="0" animBg="1"/>
          <p:bldP spid="59" grpId="0" animBg="1"/>
          <p:bldP spid="47" grpId="0" animBg="1"/>
          <p:bldP spid="60" grpId="0" animBg="1"/>
          <p:bldP spid="51" grpId="0" animBg="1"/>
          <p:bldP spid="50" grpId="0" animBg="1"/>
          <p:bldP spid="106" grpId="0" animBg="1"/>
          <p:bldP spid="107" grpId="0" animBg="1"/>
          <p:bldP spid="109" grpId="0" animBg="1"/>
          <p:bldP spid="11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252A16-6FA9-3749-8193-FAD9F633E7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E5514-8AD0-5D4F-9EEE-EECEA4B15935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1C657-0D67-0F45-B827-8A728D4E68E3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</a:rPr>
              <a:t>@</a:t>
            </a:r>
            <a:r>
              <a:rPr lang="en-US" sz="1400" dirty="0" err="1">
                <a:solidFill>
                  <a:srgbClr val="677B8C"/>
                </a:solidFill>
              </a:rPr>
              <a:t>trishanthnaidu</a:t>
            </a:r>
            <a:endParaRPr lang="en-US" sz="1400" dirty="0">
              <a:solidFill>
                <a:srgbClr val="677B8C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81F987-3D54-3147-BB57-13FC986C3662}"/>
              </a:ext>
            </a:extLst>
          </p:cNvPr>
          <p:cNvSpPr/>
          <p:nvPr/>
        </p:nvSpPr>
        <p:spPr>
          <a:xfrm>
            <a:off x="255814" y="277585"/>
            <a:ext cx="6351814" cy="6327401"/>
          </a:xfrm>
          <a:prstGeom prst="roundRect">
            <a:avLst>
              <a:gd name="adj" fmla="val 1045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137C9D-A943-AC42-94BB-2A0DD6DBE9C1}"/>
              </a:ext>
            </a:extLst>
          </p:cNvPr>
          <p:cNvSpPr/>
          <p:nvPr/>
        </p:nvSpPr>
        <p:spPr>
          <a:xfrm>
            <a:off x="612135" y="1610903"/>
            <a:ext cx="5440085" cy="586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IN" sz="1400" b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provides a definitive structure to your application 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decoupling the logical entity (</a:t>
            </a:r>
            <a:r>
              <a:rPr lang="en-IN" sz="1400" i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from the component making them dumb.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400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creates a network of responsible Nodes. A Node takes the responsibility of updating another Node through actions. This resolves </a:t>
            </a:r>
            <a:r>
              <a:rPr lang="en-IN" sz="1400" b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inter-component-state-dependencies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400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IN" sz="1400" b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distributes the dependencies among Nodes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rather imposing too much dependencies on a single component.</a:t>
            </a:r>
          </a:p>
          <a:p>
            <a:pPr>
              <a:lnSpc>
                <a:spcPct val="150000"/>
              </a:lnSpc>
            </a:pPr>
            <a:b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IN" sz="1400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IN" sz="1400" dirty="0" err="1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Devtools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IN" sz="1400" b="1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provides a complete structural layout of your application</a:t>
            </a: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This gives insight about how, when and where your application state changes. Also provides smart tools for Effective code, structural, and behavioural review.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rgbClr val="677B8C">
                  <a:alpha val="89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677B8C">
                    <a:alpha val="89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Helps reduce code redundancy. Achieve great Lines Of Code to functionality ratio.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C34855-1D24-C845-BF81-178A1F5D0B25}"/>
              </a:ext>
            </a:extLst>
          </p:cNvPr>
          <p:cNvSpPr/>
          <p:nvPr/>
        </p:nvSpPr>
        <p:spPr>
          <a:xfrm>
            <a:off x="379350" y="277585"/>
            <a:ext cx="6106291" cy="1249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8D118-C101-6E4A-AF6A-030F911F2CA1}"/>
              </a:ext>
            </a:extLst>
          </p:cNvPr>
          <p:cNvSpPr/>
          <p:nvPr/>
        </p:nvSpPr>
        <p:spPr>
          <a:xfrm>
            <a:off x="379350" y="396973"/>
            <a:ext cx="90000" cy="90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A6F075-3128-6C4B-965C-55B7A9C3F9AE}"/>
              </a:ext>
            </a:extLst>
          </p:cNvPr>
          <p:cNvSpPr/>
          <p:nvPr/>
        </p:nvSpPr>
        <p:spPr>
          <a:xfrm>
            <a:off x="552257" y="395062"/>
            <a:ext cx="90000" cy="900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77CF99-9EF6-9D4F-8EFD-9AF933BD8DF2}"/>
              </a:ext>
            </a:extLst>
          </p:cNvPr>
          <p:cNvSpPr/>
          <p:nvPr/>
        </p:nvSpPr>
        <p:spPr>
          <a:xfrm>
            <a:off x="725164" y="395062"/>
            <a:ext cx="90000" cy="90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08710-4415-3844-901F-51616E300118}"/>
              </a:ext>
            </a:extLst>
          </p:cNvPr>
          <p:cNvSpPr txBox="1"/>
          <p:nvPr/>
        </p:nvSpPr>
        <p:spPr>
          <a:xfrm>
            <a:off x="612844" y="929442"/>
            <a:ext cx="5447175" cy="749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3D546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does </a:t>
            </a:r>
            <a:r>
              <a:rPr lang="en-IN" b="1" dirty="0" err="1">
                <a:solidFill>
                  <a:srgbClr val="3D546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Rootz</a:t>
            </a:r>
            <a:r>
              <a:rPr lang="en-IN" b="1" dirty="0">
                <a:solidFill>
                  <a:srgbClr val="3D546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try to solve ?</a:t>
            </a:r>
          </a:p>
          <a:p>
            <a:pPr>
              <a:lnSpc>
                <a:spcPct val="150000"/>
              </a:lnSpc>
            </a:pPr>
            <a:endParaRPr lang="en-IN" sz="1200" b="1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CB42A6-85DF-FE43-903C-5F4DD87DDF7F}"/>
              </a:ext>
            </a:extLst>
          </p:cNvPr>
          <p:cNvSpPr/>
          <p:nvPr/>
        </p:nvSpPr>
        <p:spPr>
          <a:xfrm>
            <a:off x="255814" y="6604986"/>
            <a:ext cx="6351813" cy="873805"/>
          </a:xfrm>
          <a:prstGeom prst="rect">
            <a:avLst/>
          </a:prstGeom>
          <a:solidFill>
            <a:srgbClr val="F1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 Same-side Corner of Rectangle 42">
            <a:extLst>
              <a:ext uri="{FF2B5EF4-FFF2-40B4-BE49-F238E27FC236}">
                <a16:creationId xmlns:a16="http://schemas.microsoft.com/office/drawing/2014/main" id="{20038D79-0E8D-704E-BC4E-3215FDCC4277}"/>
              </a:ext>
            </a:extLst>
          </p:cNvPr>
          <p:cNvSpPr/>
          <p:nvPr/>
        </p:nvSpPr>
        <p:spPr>
          <a:xfrm>
            <a:off x="255814" y="6297104"/>
            <a:ext cx="6351813" cy="307882"/>
          </a:xfrm>
          <a:prstGeom prst="round2SameRect">
            <a:avLst>
              <a:gd name="adj1" fmla="val 0"/>
              <a:gd name="adj2" fmla="val 3061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343D10-E7DB-E948-BA72-4038AB090F85}"/>
              </a:ext>
            </a:extLst>
          </p:cNvPr>
          <p:cNvGrpSpPr/>
          <p:nvPr/>
        </p:nvGrpSpPr>
        <p:grpSpPr>
          <a:xfrm>
            <a:off x="7400699" y="1026432"/>
            <a:ext cx="4179166" cy="4363074"/>
            <a:chOff x="7400699" y="1026432"/>
            <a:chExt cx="4179166" cy="436307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F89ABD-BD95-8F4B-B1BD-B643BBCFA695}"/>
                </a:ext>
              </a:extLst>
            </p:cNvPr>
            <p:cNvGrpSpPr/>
            <p:nvPr/>
          </p:nvGrpSpPr>
          <p:grpSpPr>
            <a:xfrm rot="10800000">
              <a:off x="7400699" y="1026432"/>
              <a:ext cx="4179166" cy="4363074"/>
              <a:chOff x="7400699" y="1433294"/>
              <a:chExt cx="4179166" cy="436307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1C7230D-2841-4040-AFBC-CF1695E017E7}"/>
                  </a:ext>
                </a:extLst>
              </p:cNvPr>
              <p:cNvSpPr/>
              <p:nvPr/>
            </p:nvSpPr>
            <p:spPr>
              <a:xfrm>
                <a:off x="9523141" y="3311912"/>
                <a:ext cx="490654" cy="490654"/>
              </a:xfrm>
              <a:prstGeom prst="ellipse">
                <a:avLst/>
              </a:prstGeom>
              <a:solidFill>
                <a:srgbClr val="829CB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ED516C2-CA1F-0F4B-8BAD-CD378F38063F}"/>
                  </a:ext>
                </a:extLst>
              </p:cNvPr>
              <p:cNvSpPr/>
              <p:nvPr/>
            </p:nvSpPr>
            <p:spPr>
              <a:xfrm>
                <a:off x="8663833" y="4054193"/>
                <a:ext cx="490654" cy="490654"/>
              </a:xfrm>
              <a:prstGeom prst="ellipse">
                <a:avLst/>
              </a:prstGeom>
              <a:solidFill>
                <a:srgbClr val="BB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7B8E56B-091F-C447-A634-785C04DFEE9D}"/>
                  </a:ext>
                </a:extLst>
              </p:cNvPr>
              <p:cNvSpPr/>
              <p:nvPr/>
            </p:nvSpPr>
            <p:spPr>
              <a:xfrm>
                <a:off x="10273638" y="2557345"/>
                <a:ext cx="490654" cy="490654"/>
              </a:xfrm>
              <a:prstGeom prst="ellipse">
                <a:avLst/>
              </a:prstGeom>
              <a:solidFill>
                <a:srgbClr val="BB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020F4F-AB74-1A45-B10C-058656285E98}"/>
                  </a:ext>
                </a:extLst>
              </p:cNvPr>
              <p:cNvSpPr/>
              <p:nvPr/>
            </p:nvSpPr>
            <p:spPr>
              <a:xfrm>
                <a:off x="8663833" y="2557345"/>
                <a:ext cx="490654" cy="490654"/>
              </a:xfrm>
              <a:prstGeom prst="ellipse">
                <a:avLst/>
              </a:prstGeom>
              <a:solidFill>
                <a:srgbClr val="BB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52AAF5-5A91-A948-BB6E-DD4F21E72B0E}"/>
                  </a:ext>
                </a:extLst>
              </p:cNvPr>
              <p:cNvSpPr/>
              <p:nvPr/>
            </p:nvSpPr>
            <p:spPr>
              <a:xfrm>
                <a:off x="10273638" y="4116250"/>
                <a:ext cx="490654" cy="490654"/>
              </a:xfrm>
              <a:prstGeom prst="ellipse">
                <a:avLst/>
              </a:prstGeom>
              <a:solidFill>
                <a:srgbClr val="BB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3E968D54-9528-3B49-B630-3515D2F12AF7}"/>
                  </a:ext>
                </a:extLst>
              </p:cNvPr>
              <p:cNvSpPr/>
              <p:nvPr/>
            </p:nvSpPr>
            <p:spPr>
              <a:xfrm rot="902321">
                <a:off x="7610925" y="2066691"/>
                <a:ext cx="490654" cy="490654"/>
              </a:xfrm>
              <a:prstGeom prst="round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4D74B646-8933-EC4D-A39E-159528F665C3}"/>
                  </a:ext>
                </a:extLst>
              </p:cNvPr>
              <p:cNvSpPr/>
              <p:nvPr/>
            </p:nvSpPr>
            <p:spPr>
              <a:xfrm>
                <a:off x="8663833" y="1433294"/>
                <a:ext cx="490654" cy="490654"/>
              </a:xfrm>
              <a:prstGeom prst="round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4D97F90-C0A1-8849-8933-576ECD070334}"/>
                  </a:ext>
                </a:extLst>
              </p:cNvPr>
              <p:cNvSpPr/>
              <p:nvPr/>
            </p:nvSpPr>
            <p:spPr>
              <a:xfrm rot="2700000">
                <a:off x="11089211" y="1779183"/>
                <a:ext cx="490654" cy="490654"/>
              </a:xfrm>
              <a:prstGeom prst="round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F320283-F60B-7841-9F33-5E73BDAC5388}"/>
                  </a:ext>
                </a:extLst>
              </p:cNvPr>
              <p:cNvSpPr/>
              <p:nvPr/>
            </p:nvSpPr>
            <p:spPr>
              <a:xfrm>
                <a:off x="7400699" y="3802566"/>
                <a:ext cx="490654" cy="490654"/>
              </a:xfrm>
              <a:prstGeom prst="round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23D97BE6-F766-8840-A084-85D735B21766}"/>
                  </a:ext>
                </a:extLst>
              </p:cNvPr>
              <p:cNvSpPr/>
              <p:nvPr/>
            </p:nvSpPr>
            <p:spPr>
              <a:xfrm>
                <a:off x="8938232" y="5305714"/>
                <a:ext cx="490654" cy="490654"/>
              </a:xfrm>
              <a:prstGeom prst="round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202F6B99-E4C6-004A-9E0D-952E02A49172}"/>
                  </a:ext>
                </a:extLst>
              </p:cNvPr>
              <p:cNvSpPr/>
              <p:nvPr/>
            </p:nvSpPr>
            <p:spPr>
              <a:xfrm rot="2707094">
                <a:off x="7607757" y="4934777"/>
                <a:ext cx="490654" cy="490654"/>
              </a:xfrm>
              <a:prstGeom prst="round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96658B9-1C62-8648-B346-F50208BD0078}"/>
                  </a:ext>
                </a:extLst>
              </p:cNvPr>
              <p:cNvCxnSpPr>
                <a:cxnSpLocks/>
                <a:stCxn id="5" idx="3"/>
                <a:endCxn id="44" idx="7"/>
              </p:cNvCxnSpPr>
              <p:nvPr/>
            </p:nvCxnSpPr>
            <p:spPr>
              <a:xfrm flipH="1">
                <a:off x="9082632" y="3730711"/>
                <a:ext cx="512364" cy="395337"/>
              </a:xfrm>
              <a:prstGeom prst="line">
                <a:avLst/>
              </a:prstGeom>
              <a:ln>
                <a:solidFill>
                  <a:srgbClr val="BBCAD7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3723E-F73B-7D40-94AD-4A5F92FD646E}"/>
                  </a:ext>
                </a:extLst>
              </p:cNvPr>
              <p:cNvCxnSpPr>
                <a:cxnSpLocks/>
                <a:stCxn id="48" idx="3"/>
                <a:endCxn id="5" idx="7"/>
              </p:cNvCxnSpPr>
              <p:nvPr/>
            </p:nvCxnSpPr>
            <p:spPr>
              <a:xfrm flipH="1">
                <a:off x="9941940" y="2976144"/>
                <a:ext cx="403553" cy="407623"/>
              </a:xfrm>
              <a:prstGeom prst="line">
                <a:avLst/>
              </a:prstGeom>
              <a:ln>
                <a:solidFill>
                  <a:srgbClr val="BBCAD7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2A985D4-1A11-C041-A6E5-767F99397099}"/>
                  </a:ext>
                </a:extLst>
              </p:cNvPr>
              <p:cNvCxnSpPr>
                <a:cxnSpLocks/>
                <a:stCxn id="5" idx="5"/>
                <a:endCxn id="52" idx="1"/>
              </p:cNvCxnSpPr>
              <p:nvPr/>
            </p:nvCxnSpPr>
            <p:spPr>
              <a:xfrm>
                <a:off x="9941940" y="3730711"/>
                <a:ext cx="403553" cy="457394"/>
              </a:xfrm>
              <a:prstGeom prst="line">
                <a:avLst/>
              </a:prstGeom>
              <a:ln>
                <a:solidFill>
                  <a:srgbClr val="BBCAD7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1DE8849-9A9E-C545-BECD-FA93A38E11C9}"/>
                  </a:ext>
                </a:extLst>
              </p:cNvPr>
              <p:cNvCxnSpPr>
                <a:cxnSpLocks/>
                <a:stCxn id="5" idx="1"/>
                <a:endCxn id="49" idx="5"/>
              </p:cNvCxnSpPr>
              <p:nvPr/>
            </p:nvCxnSpPr>
            <p:spPr>
              <a:xfrm flipH="1" flipV="1">
                <a:off x="9082632" y="2976144"/>
                <a:ext cx="512364" cy="407623"/>
              </a:xfrm>
              <a:prstGeom prst="line">
                <a:avLst/>
              </a:prstGeom>
              <a:ln>
                <a:solidFill>
                  <a:srgbClr val="BBCAD7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6A91FB1-9F8F-CE47-9561-6173B91A4F2F}"/>
                  </a:ext>
                </a:extLst>
              </p:cNvPr>
              <p:cNvCxnSpPr>
                <a:cxnSpLocks/>
                <a:stCxn id="49" idx="2"/>
                <a:endCxn id="53" idx="3"/>
              </p:cNvCxnSpPr>
              <p:nvPr/>
            </p:nvCxnSpPr>
            <p:spPr>
              <a:xfrm rot="10800000">
                <a:off x="8093177" y="2375673"/>
                <a:ext cx="570656" cy="426999"/>
              </a:xfrm>
              <a:prstGeom prst="line">
                <a:avLst/>
              </a:prstGeom>
              <a:ln>
                <a:solidFill>
                  <a:srgbClr val="D2D9D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B5567AE-DB1A-1941-ABF6-0023FF7C2B97}"/>
                  </a:ext>
                </a:extLst>
              </p:cNvPr>
              <p:cNvCxnSpPr>
                <a:cxnSpLocks/>
                <a:stCxn id="49" idx="0"/>
                <a:endCxn id="54" idx="2"/>
              </p:cNvCxnSpPr>
              <p:nvPr/>
            </p:nvCxnSpPr>
            <p:spPr>
              <a:xfrm flipV="1">
                <a:off x="8909160" y="1923948"/>
                <a:ext cx="0" cy="633397"/>
              </a:xfrm>
              <a:prstGeom prst="line">
                <a:avLst/>
              </a:prstGeom>
              <a:ln>
                <a:solidFill>
                  <a:srgbClr val="D2D9D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7F6038E-0908-8E4C-ADDF-1E879239B2D6}"/>
                  </a:ext>
                </a:extLst>
              </p:cNvPr>
              <p:cNvCxnSpPr>
                <a:cxnSpLocks/>
                <a:stCxn id="55" idx="2"/>
                <a:endCxn id="48" idx="7"/>
              </p:cNvCxnSpPr>
              <p:nvPr/>
            </p:nvCxnSpPr>
            <p:spPr>
              <a:xfrm rot="10800000" flipV="1">
                <a:off x="10692437" y="2197982"/>
                <a:ext cx="468629" cy="431218"/>
              </a:xfrm>
              <a:prstGeom prst="line">
                <a:avLst/>
              </a:prstGeom>
              <a:ln>
                <a:solidFill>
                  <a:srgbClr val="D2D9D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06AE5B-7DCB-B544-B31C-CF1C79B39E7A}"/>
                  </a:ext>
                </a:extLst>
              </p:cNvPr>
              <p:cNvCxnSpPr>
                <a:cxnSpLocks/>
                <a:stCxn id="44" idx="1"/>
                <a:endCxn id="56" idx="3"/>
              </p:cNvCxnSpPr>
              <p:nvPr/>
            </p:nvCxnSpPr>
            <p:spPr>
              <a:xfrm flipH="1" flipV="1">
                <a:off x="7891353" y="4047893"/>
                <a:ext cx="844335" cy="78155"/>
              </a:xfrm>
              <a:prstGeom prst="line">
                <a:avLst/>
              </a:prstGeom>
              <a:ln>
                <a:solidFill>
                  <a:srgbClr val="D2D9D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09A2A70-D816-A543-8FEB-4625D24EAB09}"/>
                  </a:ext>
                </a:extLst>
              </p:cNvPr>
              <p:cNvCxnSpPr>
                <a:cxnSpLocks/>
                <a:stCxn id="44" idx="3"/>
                <a:endCxn id="61" idx="0"/>
              </p:cNvCxnSpPr>
              <p:nvPr/>
            </p:nvCxnSpPr>
            <p:spPr>
              <a:xfrm flipV="1">
                <a:off x="8026914" y="4472992"/>
                <a:ext cx="708774" cy="533998"/>
              </a:xfrm>
              <a:prstGeom prst="line">
                <a:avLst/>
              </a:prstGeom>
              <a:ln>
                <a:solidFill>
                  <a:srgbClr val="D2D9D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C7D1452-108B-4E43-AD81-C34517769370}"/>
                  </a:ext>
                </a:extLst>
              </p:cNvPr>
              <p:cNvCxnSpPr>
                <a:cxnSpLocks/>
                <a:stCxn id="44" idx="5"/>
                <a:endCxn id="58" idx="0"/>
              </p:cNvCxnSpPr>
              <p:nvPr/>
            </p:nvCxnSpPr>
            <p:spPr>
              <a:xfrm>
                <a:off x="9082632" y="4472992"/>
                <a:ext cx="100927" cy="832722"/>
              </a:xfrm>
              <a:prstGeom prst="line">
                <a:avLst/>
              </a:prstGeom>
              <a:ln>
                <a:solidFill>
                  <a:srgbClr val="D2D9D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3F17ACE-9B2A-E44A-8EE8-9794E00AEF34}"/>
                </a:ext>
              </a:extLst>
            </p:cNvPr>
            <p:cNvSpPr/>
            <p:nvPr/>
          </p:nvSpPr>
          <p:spPr>
            <a:xfrm rot="13520190">
              <a:off x="7437135" y="1349777"/>
              <a:ext cx="490654" cy="490654"/>
            </a:xfrm>
            <a:prstGeom prst="round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11C72C-2305-434D-A1AA-952F2276872A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>
              <a:off x="7854913" y="1769592"/>
              <a:ext cx="486126" cy="449205"/>
            </a:xfrm>
            <a:prstGeom prst="line">
              <a:avLst/>
            </a:prstGeom>
            <a:ln>
              <a:solidFill>
                <a:srgbClr val="D2D9D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44EBB69-21C5-BA4D-803F-583C2531EA02}"/>
              </a:ext>
            </a:extLst>
          </p:cNvPr>
          <p:cNvGrpSpPr/>
          <p:nvPr/>
        </p:nvGrpSpPr>
        <p:grpSpPr>
          <a:xfrm>
            <a:off x="7632133" y="2660542"/>
            <a:ext cx="3148402" cy="1958372"/>
            <a:chOff x="7632133" y="2660542"/>
            <a:chExt cx="3148402" cy="195837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2371EA1-3925-6742-9D8A-0F208697D9EE}"/>
                </a:ext>
              </a:extLst>
            </p:cNvPr>
            <p:cNvSpPr/>
            <p:nvPr/>
          </p:nvSpPr>
          <p:spPr>
            <a:xfrm>
              <a:off x="8064415" y="2660542"/>
              <a:ext cx="315002" cy="1131377"/>
            </a:xfrm>
            <a:custGeom>
              <a:avLst/>
              <a:gdLst>
                <a:gd name="connsiteX0" fmla="*/ 392946 w 449773"/>
                <a:gd name="connsiteY0" fmla="*/ 0 h 1131377"/>
                <a:gd name="connsiteX1" fmla="*/ 322 w 449773"/>
                <a:gd name="connsiteY1" fmla="*/ 645763 h 1131377"/>
                <a:gd name="connsiteX2" fmla="*/ 449773 w 449773"/>
                <a:gd name="connsiteY2" fmla="*/ 1131377 h 113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773" h="1131377">
                  <a:moveTo>
                    <a:pt x="392946" y="0"/>
                  </a:moveTo>
                  <a:cubicBezTo>
                    <a:pt x="191898" y="228600"/>
                    <a:pt x="-9149" y="457200"/>
                    <a:pt x="322" y="645763"/>
                  </a:cubicBezTo>
                  <a:cubicBezTo>
                    <a:pt x="9793" y="834326"/>
                    <a:pt x="314593" y="1060774"/>
                    <a:pt x="449773" y="1131377"/>
                  </a:cubicBezTo>
                </a:path>
              </a:pathLst>
            </a:custGeom>
            <a:noFill/>
            <a:ln>
              <a:solidFill>
                <a:srgbClr val="00D4BE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97065A0-5170-5644-9FF2-D3E01B3C3365}"/>
                </a:ext>
              </a:extLst>
            </p:cNvPr>
            <p:cNvSpPr txBox="1"/>
            <p:nvPr/>
          </p:nvSpPr>
          <p:spPr>
            <a:xfrm>
              <a:off x="7632133" y="3092089"/>
              <a:ext cx="812322" cy="238363"/>
            </a:xfrm>
            <a:prstGeom prst="roundRect">
              <a:avLst/>
            </a:prstGeom>
            <a:solidFill>
              <a:srgbClr val="DDF0EE"/>
            </a:solidFill>
            <a:ln>
              <a:solidFill>
                <a:srgbClr val="00D4B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3D546A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ON_CLICK</a:t>
              </a: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1B4700D-B47D-9649-B13B-B67FDA77A53F}"/>
                </a:ext>
              </a:extLst>
            </p:cNvPr>
            <p:cNvSpPr/>
            <p:nvPr/>
          </p:nvSpPr>
          <p:spPr>
            <a:xfrm flipH="1">
              <a:off x="10157775" y="2757788"/>
              <a:ext cx="157795" cy="1023312"/>
            </a:xfrm>
            <a:custGeom>
              <a:avLst/>
              <a:gdLst>
                <a:gd name="connsiteX0" fmla="*/ 392946 w 449773"/>
                <a:gd name="connsiteY0" fmla="*/ 0 h 1131377"/>
                <a:gd name="connsiteX1" fmla="*/ 322 w 449773"/>
                <a:gd name="connsiteY1" fmla="*/ 645763 h 1131377"/>
                <a:gd name="connsiteX2" fmla="*/ 449773 w 449773"/>
                <a:gd name="connsiteY2" fmla="*/ 1131377 h 113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773" h="1131377">
                  <a:moveTo>
                    <a:pt x="392946" y="0"/>
                  </a:moveTo>
                  <a:cubicBezTo>
                    <a:pt x="191898" y="228600"/>
                    <a:pt x="-9149" y="457200"/>
                    <a:pt x="322" y="645763"/>
                  </a:cubicBezTo>
                  <a:cubicBezTo>
                    <a:pt x="9793" y="834326"/>
                    <a:pt x="314593" y="1060774"/>
                    <a:pt x="449773" y="1131377"/>
                  </a:cubicBezTo>
                </a:path>
              </a:pathLst>
            </a:custGeom>
            <a:noFill/>
            <a:ln>
              <a:solidFill>
                <a:srgbClr val="00D4BE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A357067-DA5B-1D4C-9ECC-C83D48FA42BF}"/>
                </a:ext>
              </a:extLst>
            </p:cNvPr>
            <p:cNvSpPr txBox="1"/>
            <p:nvPr/>
          </p:nvSpPr>
          <p:spPr>
            <a:xfrm>
              <a:off x="9855919" y="3175062"/>
              <a:ext cx="924616" cy="238363"/>
            </a:xfrm>
            <a:prstGeom prst="roundRect">
              <a:avLst/>
            </a:prstGeom>
            <a:solidFill>
              <a:srgbClr val="DDF0EE"/>
            </a:solidFill>
            <a:ln>
              <a:solidFill>
                <a:srgbClr val="00D4BE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3D546A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defRPr>
              </a:lvl1pPr>
            </a:lstStyle>
            <a:p>
              <a:r>
                <a:rPr lang="en-US" dirty="0"/>
                <a:t>ON</a:t>
              </a:r>
              <a:r>
                <a:rPr lang="en-US"/>
                <a:t>_CHANGE</a:t>
              </a:r>
              <a:endParaRPr lang="en-US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39FECF7C-AB43-D146-9228-6C81134900C5}"/>
                </a:ext>
              </a:extLst>
            </p:cNvPr>
            <p:cNvSpPr/>
            <p:nvPr/>
          </p:nvSpPr>
          <p:spPr>
            <a:xfrm>
              <a:off x="9326599" y="4044783"/>
              <a:ext cx="575847" cy="543526"/>
            </a:xfrm>
            <a:custGeom>
              <a:avLst/>
              <a:gdLst>
                <a:gd name="connsiteX0" fmla="*/ 528320 w 607451"/>
                <a:gd name="connsiteY0" fmla="*/ 13067 h 621371"/>
                <a:gd name="connsiteX1" fmla="*/ 88705 w 607451"/>
                <a:gd name="connsiteY1" fmla="*/ 74613 h 621371"/>
                <a:gd name="connsiteX2" fmla="*/ 35951 w 607451"/>
                <a:gd name="connsiteY2" fmla="*/ 584567 h 621371"/>
                <a:gd name="connsiteX3" fmla="*/ 510736 w 607451"/>
                <a:gd name="connsiteY3" fmla="*/ 540605 h 621371"/>
                <a:gd name="connsiteX4" fmla="*/ 607451 w 607451"/>
                <a:gd name="connsiteY4" fmla="*/ 215290 h 6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51" h="621371">
                  <a:moveTo>
                    <a:pt x="528320" y="13067"/>
                  </a:moveTo>
                  <a:cubicBezTo>
                    <a:pt x="349543" y="-3785"/>
                    <a:pt x="170766" y="-20637"/>
                    <a:pt x="88705" y="74613"/>
                  </a:cubicBezTo>
                  <a:cubicBezTo>
                    <a:pt x="6644" y="169863"/>
                    <a:pt x="-34388" y="506902"/>
                    <a:pt x="35951" y="584567"/>
                  </a:cubicBezTo>
                  <a:cubicBezTo>
                    <a:pt x="106289" y="662232"/>
                    <a:pt x="415486" y="602151"/>
                    <a:pt x="510736" y="540605"/>
                  </a:cubicBezTo>
                  <a:cubicBezTo>
                    <a:pt x="605986" y="479059"/>
                    <a:pt x="606718" y="347174"/>
                    <a:pt x="607451" y="215290"/>
                  </a:cubicBezTo>
                </a:path>
              </a:pathLst>
            </a:custGeom>
            <a:noFill/>
            <a:ln>
              <a:solidFill>
                <a:srgbClr val="00D4BE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02E08E0-01FD-CA4F-A7C6-3D73C3C5E91F}"/>
                </a:ext>
              </a:extLst>
            </p:cNvPr>
            <p:cNvSpPr txBox="1"/>
            <p:nvPr/>
          </p:nvSpPr>
          <p:spPr>
            <a:xfrm>
              <a:off x="8928667" y="4380551"/>
              <a:ext cx="795864" cy="238363"/>
            </a:xfrm>
            <a:prstGeom prst="roundRect">
              <a:avLst/>
            </a:prstGeom>
            <a:solidFill>
              <a:srgbClr val="DDF0EE"/>
            </a:solidFill>
            <a:ln>
              <a:solidFill>
                <a:srgbClr val="00D4BE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3D546A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defRPr>
              </a:lvl1pPr>
            </a:lstStyle>
            <a:p>
              <a:r>
                <a:rPr lang="en-US" dirty="0"/>
                <a:t>ON</a:t>
              </a:r>
              <a:r>
                <a:rPr lang="en-US"/>
                <a:t>_MOUNT</a:t>
              </a:r>
              <a:endParaRPr lang="en-US" dirty="0"/>
            </a:p>
          </p:txBody>
        </p:sp>
      </p:grpSp>
      <p:pic>
        <p:nvPicPr>
          <p:cNvPr id="46" name="Picture 2" descr="Paypal Logo transparent PNG - StickPNG">
            <a:extLst>
              <a:ext uri="{FF2B5EF4-FFF2-40B4-BE49-F238E27FC236}">
                <a16:creationId xmlns:a16="http://schemas.microsoft.com/office/drawing/2014/main" id="{22E54546-2CD0-3944-84F0-BE4A7A92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2.70833E-6 -0.1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252A16-6FA9-3749-8193-FAD9F633E7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5BA343-68C6-6D43-969E-357F0D265A7E}"/>
              </a:ext>
            </a:extLst>
          </p:cNvPr>
          <p:cNvSpPr/>
          <p:nvPr/>
        </p:nvSpPr>
        <p:spPr>
          <a:xfrm>
            <a:off x="6352230" y="-846505"/>
            <a:ext cx="914400" cy="914400"/>
          </a:xfrm>
          <a:prstGeom prst="ellipse">
            <a:avLst/>
          </a:prstGeom>
          <a:solidFill>
            <a:srgbClr val="D2D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6241C8-7DB7-C84F-945F-30BF509F579B}"/>
              </a:ext>
            </a:extLst>
          </p:cNvPr>
          <p:cNvSpPr/>
          <p:nvPr/>
        </p:nvSpPr>
        <p:spPr>
          <a:xfrm>
            <a:off x="6585020" y="1993434"/>
            <a:ext cx="448820" cy="448820"/>
          </a:xfrm>
          <a:prstGeom prst="ellipse">
            <a:avLst/>
          </a:prstGeom>
          <a:solidFill>
            <a:srgbClr val="3D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B64530-9DD6-214E-B127-14992BD2A827}"/>
              </a:ext>
            </a:extLst>
          </p:cNvPr>
          <p:cNvSpPr/>
          <p:nvPr/>
        </p:nvSpPr>
        <p:spPr>
          <a:xfrm>
            <a:off x="6425922" y="744917"/>
            <a:ext cx="767016" cy="767016"/>
          </a:xfrm>
          <a:prstGeom prst="ellipse">
            <a:avLst/>
          </a:prstGeom>
          <a:solidFill>
            <a:srgbClr val="829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ECF0F-0807-0C46-9D8E-ED90C059BAC6}"/>
              </a:ext>
            </a:extLst>
          </p:cNvPr>
          <p:cNvSpPr txBox="1"/>
          <p:nvPr/>
        </p:nvSpPr>
        <p:spPr>
          <a:xfrm>
            <a:off x="4185136" y="2721114"/>
            <a:ext cx="34616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rgbClr val="3D546A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H A N G       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9E5970-A549-EF4A-86E4-D854314E52DA}"/>
              </a:ext>
            </a:extLst>
          </p:cNvPr>
          <p:cNvSpPr txBox="1"/>
          <p:nvPr/>
        </p:nvSpPr>
        <p:spPr>
          <a:xfrm>
            <a:off x="3290831" y="3556589"/>
            <a:ext cx="52502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3D546A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It’s time to get technical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13D1EF-C0B6-444B-AD80-F1C82782287E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D5314-15A8-8249-ACB9-70BBCCF78120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77B8C"/>
                </a:solidFill>
              </a:rPr>
              <a:t>@</a:t>
            </a:r>
            <a:r>
              <a:rPr lang="en-US" sz="1400" dirty="0" err="1">
                <a:solidFill>
                  <a:srgbClr val="677B8C"/>
                </a:solidFill>
              </a:rPr>
              <a:t>trishanthnaidu</a:t>
            </a:r>
            <a:endParaRPr lang="en-US" sz="1400" dirty="0">
              <a:solidFill>
                <a:srgbClr val="677B8C"/>
              </a:solidFill>
            </a:endParaRPr>
          </a:p>
        </p:txBody>
      </p:sp>
      <p:pic>
        <p:nvPicPr>
          <p:cNvPr id="10" name="Picture 2" descr="Paypal Logo transparent PNG - StickPNG">
            <a:extLst>
              <a:ext uri="{FF2B5EF4-FFF2-40B4-BE49-F238E27FC236}">
                <a16:creationId xmlns:a16="http://schemas.microsoft.com/office/drawing/2014/main" id="{7BC60EC2-5C47-3C41-A3A3-919B5332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94" y="-133909"/>
            <a:ext cx="1004152" cy="10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54167E-6 2.96296E-6 L -3.54167E-6 0.22361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11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42" presetClass="path" presetSubtype="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1.85185E-6 L -3.54167E-6 0.16459 " pathEditMode="relative" rAng="0" ptsTypes="AA" p14:bounceEnd="50000">
                                          <p:cBhvr>
                                            <p:cTn id="12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8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42" presetClass="path" presetSubtype="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-3.54167E-6 0.12431 " pathEditMode="relative" rAng="0" ptsTypes="AA" p14:bounceEnd="50000">
                                          <p:cBhvr>
                                            <p:cTn id="2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20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42" grpId="0" animBg="1"/>
          <p:bldP spid="42" grpId="1" animBg="1"/>
          <p:bldP spid="41" grpId="0" animBg="1"/>
          <p:bldP spid="41" grpId="1" animBg="1"/>
          <p:bldP spid="41" grpId="2" animBg="1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54167E-6 2.96296E-6 L -3.54167E-6 0.22361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11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1.85185E-6 L -3.54167E-6 0.16459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82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-3.54167E-6 0.12431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20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42" grpId="0" animBg="1"/>
          <p:bldP spid="42" grpId="1" animBg="1"/>
          <p:bldP spid="41" grpId="0" animBg="1"/>
          <p:bldP spid="41" grpId="1" animBg="1"/>
          <p:bldP spid="41" grpId="2" animBg="1"/>
          <p:bldP spid="4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9EC5A-DD64-2E48-B5E7-3E22B2C58D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551D32C-F611-CB45-B6CE-349F28E8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FED57-EF72-AB41-A740-FB6A674436E5}"/>
              </a:ext>
            </a:extLst>
          </p:cNvPr>
          <p:cNvGrpSpPr/>
          <p:nvPr/>
        </p:nvGrpSpPr>
        <p:grpSpPr>
          <a:xfrm>
            <a:off x="3643355" y="4730573"/>
            <a:ext cx="4905290" cy="556912"/>
            <a:chOff x="3643354" y="4730573"/>
            <a:chExt cx="4905290" cy="55691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12F2E95-998E-EF48-8101-8F16CD16D0AB}"/>
                </a:ext>
              </a:extLst>
            </p:cNvPr>
            <p:cNvSpPr/>
            <p:nvPr/>
          </p:nvSpPr>
          <p:spPr>
            <a:xfrm>
              <a:off x="3643354" y="4730573"/>
              <a:ext cx="4905290" cy="556912"/>
            </a:xfrm>
            <a:prstGeom prst="round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5A5AD-7843-324A-97E0-4ED296E11B3E}"/>
                </a:ext>
              </a:extLst>
            </p:cNvPr>
            <p:cNvSpPr/>
            <p:nvPr/>
          </p:nvSpPr>
          <p:spPr>
            <a:xfrm>
              <a:off x="4037359" y="4808974"/>
              <a:ext cx="411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#JsPayPal2021TrishanthNaidu5657</a:t>
              </a:r>
              <a:endParaRPr 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252A16-6FA9-3749-8193-FAD9F633E7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C0E72B-4DAB-B343-B57D-FFE28D2C6C00}"/>
              </a:ext>
            </a:extLst>
          </p:cNvPr>
          <p:cNvSpPr/>
          <p:nvPr/>
        </p:nvSpPr>
        <p:spPr>
          <a:xfrm>
            <a:off x="170820" y="224831"/>
            <a:ext cx="5840186" cy="3151415"/>
          </a:xfrm>
          <a:prstGeom prst="roundRect">
            <a:avLst>
              <a:gd name="adj" fmla="val 1045"/>
            </a:avLst>
          </a:prstGeom>
          <a:solidFill>
            <a:srgbClr val="FAFAFA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   export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default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00" dirty="0">
                <a:solidFill>
                  <a:srgbClr val="795E26"/>
                </a:solidFill>
                <a:latin typeface="Menlo" panose="020B0609030804020204" pitchFamily="49" charset="0"/>
              </a:rPr>
              <a:t>Component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I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NodeProps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0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000" dirty="0">
                <a:solidFill>
                  <a:srgbClr val="0000FF"/>
                </a:solidFill>
                <a:latin typeface="Menlo" panose="020B0609030804020204" pitchFamily="49" charset="0"/>
              </a:rPr>
              <a:t>       </a:t>
            </a:r>
            <a:r>
              <a:rPr lang="en-IN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sz="1000" dirty="0">
                <a:solidFill>
                  <a:srgbClr val="0070C1"/>
                </a:solidFill>
                <a:latin typeface="Menlo" panose="020B0609030804020204" pitchFamily="49" charset="0"/>
              </a:rPr>
              <a:t>state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000" dirty="0">
                <a:solidFill>
                  <a:srgbClr val="0070C1"/>
                </a:solidFill>
                <a:latin typeface="Menlo" panose="020B0609030804020204" pitchFamily="49" charset="0"/>
              </a:rPr>
              <a:t>actions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} = </a:t>
            </a:r>
            <a:r>
              <a:rPr lang="en-I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NodeProps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</a:p>
          <a:p>
            <a:r>
              <a:rPr lang="en-IN" sz="1000" dirty="0">
                <a:solidFill>
                  <a:srgbClr val="800000"/>
                </a:solidFill>
                <a:latin typeface="Menlo" panose="020B0609030804020204" pitchFamily="49" charset="0"/>
              </a:rPr>
              <a:t>           &lt;button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00" dirty="0" err="1">
                <a:solidFill>
                  <a:srgbClr val="FF0000"/>
                </a:solidFill>
                <a:latin typeface="Menlo" panose="020B0609030804020204" pitchFamily="49" charset="0"/>
              </a:rPr>
              <a:t>onClick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000" dirty="0">
                <a:solidFill>
                  <a:srgbClr val="0000FF"/>
                </a:solidFill>
                <a:latin typeface="Menlo" panose="020B0609030804020204" pitchFamily="49" charset="0"/>
              </a:rPr>
              <a:t>{                              }</a:t>
            </a:r>
            <a:r>
              <a:rPr lang="en-IN" sz="10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latin typeface="Menlo" panose="020B0609030804020204" pitchFamily="49" charset="0"/>
              </a:rPr>
              <a:t>               {                   }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800000"/>
                </a:solidFill>
                <a:latin typeface="Menlo" panose="020B0609030804020204" pitchFamily="49" charset="0"/>
              </a:rPr>
              <a:t>           &lt;/button&gt;</a:t>
            </a:r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)</a:t>
            </a: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};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8C4B5C2-62FD-0F4F-AB9B-F7AD499BAB43}"/>
              </a:ext>
            </a:extLst>
          </p:cNvPr>
          <p:cNvSpPr/>
          <p:nvPr/>
        </p:nvSpPr>
        <p:spPr>
          <a:xfrm>
            <a:off x="6180993" y="224831"/>
            <a:ext cx="5840186" cy="3151415"/>
          </a:xfrm>
          <a:prstGeom prst="roundRect">
            <a:avLst>
              <a:gd name="adj" fmla="val 1045"/>
            </a:avLst>
          </a:prstGeom>
          <a:solidFill>
            <a:srgbClr val="FAFAFA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   import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createNode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} </a:t>
            </a:r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Menlo" panose="020B0609030804020204" pitchFamily="49" charset="0"/>
              </a:rPr>
              <a:t>"@</a:t>
            </a:r>
            <a:r>
              <a:rPr lang="en-IN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rootzjs</a:t>
            </a:r>
            <a:r>
              <a:rPr lang="en-IN" sz="1000" dirty="0">
                <a:solidFill>
                  <a:srgbClr val="A31515"/>
                </a:solidFill>
                <a:latin typeface="Menlo" panose="020B0609030804020204" pitchFamily="49" charset="0"/>
              </a:rPr>
              <a:t>/core"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b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IN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[</a:t>
            </a:r>
            <a:r>
              <a:rPr lang="en-IN" sz="1000" dirty="0">
                <a:solidFill>
                  <a:srgbClr val="0070C1"/>
                </a:solidFill>
                <a:latin typeface="Menlo" panose="020B0609030804020204" pitchFamily="49" charset="0"/>
              </a:rPr>
              <a:t>node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000" dirty="0" err="1">
                <a:solidFill>
                  <a:srgbClr val="0070C1"/>
                </a:solidFill>
                <a:latin typeface="Menlo" panose="020B0609030804020204" pitchFamily="49" charset="0"/>
              </a:rPr>
              <a:t>dispatchNode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createNode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latin typeface="Menlo" panose="020B0609030804020204" pitchFamily="49" charset="0"/>
              </a:rPr>
              <a:t>”Node1"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Component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</a:t>
            </a:r>
            <a:r>
              <a:rPr lang="en-I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node</a:t>
            </a:r>
            <a:r>
              <a:rPr lang="en-IN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state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({  	                                });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</a:t>
            </a:r>
            <a:r>
              <a:rPr lang="en-I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node</a:t>
            </a:r>
            <a:r>
              <a:rPr lang="en-IN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useAction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(                       , { 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});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00" dirty="0">
                <a:solidFill>
                  <a:srgbClr val="AF00DB"/>
                </a:solidFill>
                <a:latin typeface="Menlo" panose="020B0609030804020204" pitchFamily="49" charset="0"/>
              </a:rPr>
              <a:t>default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dispatchNode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node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sz="10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818EB0D-B60C-FC43-9732-49988DAA8E73}"/>
              </a:ext>
            </a:extLst>
          </p:cNvPr>
          <p:cNvSpPr/>
          <p:nvPr/>
        </p:nvSpPr>
        <p:spPr>
          <a:xfrm>
            <a:off x="170820" y="3506234"/>
            <a:ext cx="5840186" cy="3151415"/>
          </a:xfrm>
          <a:prstGeom prst="roundRect">
            <a:avLst>
              <a:gd name="adj" fmla="val 1045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7490246-5830-B446-8923-3A983CC1F7CE}"/>
              </a:ext>
            </a:extLst>
          </p:cNvPr>
          <p:cNvSpPr/>
          <p:nvPr/>
        </p:nvSpPr>
        <p:spPr>
          <a:xfrm>
            <a:off x="6180993" y="3506234"/>
            <a:ext cx="5840186" cy="3151415"/>
          </a:xfrm>
          <a:prstGeom prst="roundRect">
            <a:avLst>
              <a:gd name="adj" fmla="val 1045"/>
            </a:avLst>
          </a:prstGeom>
          <a:solidFill>
            <a:srgbClr val="FAFAFA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</a:t>
            </a: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</a:t>
            </a:r>
            <a:r>
              <a:rPr lang="en-I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appRoot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    Node1: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        state: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</a:p>
          <a:p>
            <a:endParaRPr lang="en-IN" sz="1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   },</a:t>
            </a:r>
          </a:p>
          <a:p>
            <a:r>
              <a:rPr lang="en-IN" sz="1000" dirty="0">
                <a:solidFill>
                  <a:srgbClr val="001080"/>
                </a:solidFill>
                <a:latin typeface="Menlo" panose="020B0609030804020204" pitchFamily="49" charset="0"/>
              </a:rPr>
              <a:t>           actions:</a:t>
            </a:r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   },</a:t>
            </a: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},</a:t>
            </a:r>
          </a:p>
          <a:p>
            <a:r>
              <a:rPr lang="en-IN" sz="1000" dirty="0">
                <a:solidFill>
                  <a:srgbClr val="000000"/>
                </a:solidFill>
                <a:latin typeface="Menlo" panose="020B0609030804020204" pitchFamily="49" charset="0"/>
              </a:rPr>
              <a:t>   };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E5514-8AD0-5D4F-9EEE-EECEA4B15935}"/>
              </a:ext>
            </a:extLst>
          </p:cNvPr>
          <p:cNvSpPr/>
          <p:nvPr/>
        </p:nvSpPr>
        <p:spPr>
          <a:xfrm>
            <a:off x="10373999" y="6417763"/>
            <a:ext cx="292640" cy="2926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1C657-0D67-0F45-B827-8A728D4E68E3}"/>
              </a:ext>
            </a:extLst>
          </p:cNvPr>
          <p:cNvSpPr txBox="1"/>
          <p:nvPr/>
        </p:nvSpPr>
        <p:spPr>
          <a:xfrm>
            <a:off x="10666639" y="6419588"/>
            <a:ext cx="15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BCAD7"/>
                </a:solidFill>
              </a:rPr>
              <a:t>@</a:t>
            </a:r>
            <a:r>
              <a:rPr lang="en-US" sz="1400" dirty="0" err="1">
                <a:solidFill>
                  <a:srgbClr val="BBCAD7"/>
                </a:solidFill>
              </a:rPr>
              <a:t>trishanthnaidu</a:t>
            </a:r>
            <a:endParaRPr lang="en-US" sz="1400" dirty="0">
              <a:solidFill>
                <a:srgbClr val="BBCAD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1DECF-A810-F147-81A2-88EFCCE3BD61}"/>
              </a:ext>
            </a:extLst>
          </p:cNvPr>
          <p:cNvSpPr txBox="1"/>
          <p:nvPr/>
        </p:nvSpPr>
        <p:spPr>
          <a:xfrm>
            <a:off x="170820" y="224831"/>
            <a:ext cx="583935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DBB4FF-F62F-D84A-A89A-20F00AC8D930}"/>
              </a:ext>
            </a:extLst>
          </p:cNvPr>
          <p:cNvSpPr txBox="1"/>
          <p:nvPr/>
        </p:nvSpPr>
        <p:spPr>
          <a:xfrm>
            <a:off x="6180993" y="224831"/>
            <a:ext cx="2097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91EBB-F3DD-7D4D-AE75-4125DC342591}"/>
              </a:ext>
            </a:extLst>
          </p:cNvPr>
          <p:cNvSpPr txBox="1"/>
          <p:nvPr/>
        </p:nvSpPr>
        <p:spPr>
          <a:xfrm>
            <a:off x="6180993" y="3506234"/>
            <a:ext cx="448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Rootz</a:t>
            </a:r>
            <a:r>
              <a:rPr lang="en-US" sz="1100" i="1" dirty="0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(Just for representation what happens within)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91BBD-17A8-0C46-9045-8EBF01B883DC}"/>
              </a:ext>
            </a:extLst>
          </p:cNvPr>
          <p:cNvSpPr txBox="1"/>
          <p:nvPr/>
        </p:nvSpPr>
        <p:spPr>
          <a:xfrm>
            <a:off x="170820" y="3506234"/>
            <a:ext cx="2097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829CB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Output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B5148FC-2F44-9B44-8D23-01266BA1F006}"/>
              </a:ext>
            </a:extLst>
          </p:cNvPr>
          <p:cNvSpPr/>
          <p:nvPr/>
        </p:nvSpPr>
        <p:spPr>
          <a:xfrm>
            <a:off x="1647421" y="4831546"/>
            <a:ext cx="2886984" cy="500789"/>
          </a:xfrm>
          <a:prstGeom prst="roundRect">
            <a:avLst/>
          </a:prstGeom>
          <a:solidFill>
            <a:srgbClr val="7030A0">
              <a:alpha val="168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Click to update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6B833-2BD5-6647-93D8-7E1A56E8998C}"/>
              </a:ext>
            </a:extLst>
          </p:cNvPr>
          <p:cNvSpPr/>
          <p:nvPr/>
        </p:nvSpPr>
        <p:spPr>
          <a:xfrm>
            <a:off x="334297" y="589373"/>
            <a:ext cx="5515897" cy="1818967"/>
          </a:xfrm>
          <a:prstGeom prst="rect">
            <a:avLst/>
          </a:prstGeom>
          <a:solidFill>
            <a:srgbClr val="FAFA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D89CCBD-8E4F-714F-9118-BBB120BD02C0}"/>
              </a:ext>
            </a:extLst>
          </p:cNvPr>
          <p:cNvSpPr/>
          <p:nvPr/>
        </p:nvSpPr>
        <p:spPr>
          <a:xfrm>
            <a:off x="6303646" y="3767845"/>
            <a:ext cx="5515897" cy="2719540"/>
          </a:xfrm>
          <a:prstGeom prst="rect">
            <a:avLst/>
          </a:prstGeom>
          <a:solidFill>
            <a:srgbClr val="FAFA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F9D683-95AC-7646-9833-0F889E62DF77}"/>
              </a:ext>
            </a:extLst>
          </p:cNvPr>
          <p:cNvSpPr/>
          <p:nvPr/>
        </p:nvSpPr>
        <p:spPr>
          <a:xfrm>
            <a:off x="2494098" y="1263275"/>
            <a:ext cx="2094152" cy="2957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actions</a:t>
            </a:r>
            <a:r>
              <a:rPr lang="en-I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200" dirty="0" err="1">
                <a:solidFill>
                  <a:srgbClr val="0070C1"/>
                </a:solidFill>
                <a:latin typeface="Menlo" panose="020B0609030804020204" pitchFamily="49" charset="0"/>
              </a:rPr>
              <a:t>ON_BTN_CLICK</a:t>
            </a:r>
            <a:endParaRPr lang="en-US" sz="12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33CC98D-EA01-254E-8416-55FBB2AAF9B5}"/>
              </a:ext>
            </a:extLst>
          </p:cNvPr>
          <p:cNvSpPr/>
          <p:nvPr/>
        </p:nvSpPr>
        <p:spPr>
          <a:xfrm>
            <a:off x="1578595" y="1595439"/>
            <a:ext cx="1222496" cy="2957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state</a:t>
            </a:r>
            <a:r>
              <a:rPr lang="en-I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text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EDFE39-8BEF-3F4E-9DB6-AC5D806CE092}"/>
              </a:ext>
            </a:extLst>
          </p:cNvPr>
          <p:cNvSpPr/>
          <p:nvPr/>
        </p:nvSpPr>
        <p:spPr>
          <a:xfrm>
            <a:off x="6341806" y="486441"/>
            <a:ext cx="5515897" cy="2642839"/>
          </a:xfrm>
          <a:prstGeom prst="rect">
            <a:avLst/>
          </a:prstGeom>
          <a:solidFill>
            <a:srgbClr val="FAFA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F193308-7A3C-6944-9CD5-040C04BBAE97}"/>
              </a:ext>
            </a:extLst>
          </p:cNvPr>
          <p:cNvSpPr/>
          <p:nvPr/>
        </p:nvSpPr>
        <p:spPr>
          <a:xfrm>
            <a:off x="7733587" y="1718470"/>
            <a:ext cx="1557897" cy="2957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A31515"/>
                </a:solidFill>
                <a:latin typeface="Menlo" panose="020B0609030804020204" pitchFamily="49" charset="0"/>
              </a:rPr>
              <a:t>"ON_BTN_CLICK"</a:t>
            </a:r>
            <a:endParaRPr lang="en-US" sz="1200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857DB5B-5C50-FA49-B9AA-F9EECAEB0C32}"/>
              </a:ext>
            </a:extLst>
          </p:cNvPr>
          <p:cNvSpPr/>
          <p:nvPr/>
        </p:nvSpPr>
        <p:spPr>
          <a:xfrm>
            <a:off x="7520029" y="1275162"/>
            <a:ext cx="2949490" cy="2957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1080"/>
                </a:solidFill>
                <a:latin typeface="Menlo" panose="020B0609030804020204" pitchFamily="49" charset="0"/>
              </a:rPr>
              <a:t>text: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Menlo" panose="020B0609030804020204" pitchFamily="49" charset="0"/>
              </a:rPr>
              <a:t>"Click to update state"</a:t>
            </a:r>
            <a:endParaRPr lang="en-US" sz="1200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8240C73-B5FC-A241-83C5-5932D6B3DA1F}"/>
              </a:ext>
            </a:extLst>
          </p:cNvPr>
          <p:cNvSpPr/>
          <p:nvPr/>
        </p:nvSpPr>
        <p:spPr>
          <a:xfrm>
            <a:off x="6758029" y="2109550"/>
            <a:ext cx="2949490" cy="2957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1080"/>
                </a:solidFill>
                <a:latin typeface="Menlo" panose="020B0609030804020204" pitchFamily="49" charset="0"/>
              </a:rPr>
              <a:t>text: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Menlo" panose="020B0609030804020204" pitchFamily="49" charset="0"/>
              </a:rPr>
              <a:t>"Yay! It's that simple"</a:t>
            </a:r>
            <a:endParaRPr lang="en-US" sz="1200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0D3D23E-2BB1-534F-B593-E68CF6F3F351}"/>
              </a:ext>
            </a:extLst>
          </p:cNvPr>
          <p:cNvGrpSpPr/>
          <p:nvPr/>
        </p:nvGrpSpPr>
        <p:grpSpPr>
          <a:xfrm>
            <a:off x="621688" y="1743315"/>
            <a:ext cx="1046844" cy="3338626"/>
            <a:chOff x="621688" y="1743315"/>
            <a:chExt cx="1046844" cy="3338626"/>
          </a:xfrm>
        </p:grpSpPr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0CF9F217-B71E-B345-80A2-79283678725C}"/>
                </a:ext>
              </a:extLst>
            </p:cNvPr>
            <p:cNvCxnSpPr>
              <a:cxnSpLocks/>
              <a:stCxn id="55" idx="1"/>
              <a:endCxn id="54" idx="1"/>
            </p:cNvCxnSpPr>
            <p:nvPr/>
          </p:nvCxnSpPr>
          <p:spPr>
            <a:xfrm rot="10800000" flipH="1" flipV="1">
              <a:off x="1578595" y="1743315"/>
              <a:ext cx="68826" cy="3338626"/>
            </a:xfrm>
            <a:prstGeom prst="bentConnector3">
              <a:avLst>
                <a:gd name="adj1" fmla="val -789760"/>
              </a:avLst>
            </a:prstGeom>
            <a:ln w="12700">
              <a:solidFill>
                <a:srgbClr val="FFC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D8ABD0D-8030-894C-B219-54A9BC23332C}"/>
                </a:ext>
              </a:extLst>
            </p:cNvPr>
            <p:cNvSpPr txBox="1"/>
            <p:nvPr/>
          </p:nvSpPr>
          <p:spPr>
            <a:xfrm>
              <a:off x="621688" y="4114111"/>
              <a:ext cx="1046844" cy="280928"/>
            </a:xfrm>
            <a:prstGeom prst="roundRect">
              <a:avLst/>
            </a:prstGeom>
            <a:solidFill>
              <a:srgbClr val="FEF6D3"/>
            </a:solidFill>
            <a:ln>
              <a:solidFill>
                <a:srgbClr val="FFC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1F2A36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Default state</a:t>
              </a:r>
            </a:p>
          </p:txBody>
        </p:sp>
      </p:grp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B76A767-C216-8842-8D9F-619142778B57}"/>
              </a:ext>
            </a:extLst>
          </p:cNvPr>
          <p:cNvSpPr/>
          <p:nvPr/>
        </p:nvSpPr>
        <p:spPr>
          <a:xfrm>
            <a:off x="7343718" y="4317864"/>
            <a:ext cx="3125799" cy="383266"/>
          </a:xfrm>
          <a:prstGeom prst="roundRect">
            <a:avLst>
              <a:gd name="adj" fmla="val 673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001080"/>
                </a:solidFill>
                <a:latin typeface="Menlo" panose="020B0609030804020204" pitchFamily="49" charset="0"/>
              </a:rPr>
              <a:t>text: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Menlo" panose="020B0609030804020204" pitchFamily="49" charset="0"/>
              </a:rPr>
              <a:t>"Click to update state"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D472896-1852-5046-A34A-33A6B7B0D1BB}"/>
              </a:ext>
            </a:extLst>
          </p:cNvPr>
          <p:cNvSpPr/>
          <p:nvPr/>
        </p:nvSpPr>
        <p:spPr>
          <a:xfrm>
            <a:off x="7343718" y="5098162"/>
            <a:ext cx="3483733" cy="885010"/>
          </a:xfrm>
          <a:prstGeom prst="roundRect">
            <a:avLst>
              <a:gd name="adj" fmla="val 673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795E26"/>
                </a:solidFill>
                <a:latin typeface="Menlo" panose="020B0609030804020204" pitchFamily="49" charset="0"/>
              </a:rPr>
              <a:t>ON_BTN_CLICK</a:t>
            </a:r>
            <a:r>
              <a:rPr lang="en-IN" sz="12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Menlo" panose="020B0609030804020204" pitchFamily="49" charset="0"/>
              </a:rPr>
              <a:t>function 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2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newState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logic to update state</a:t>
            </a:r>
            <a:endParaRPr lang="en-I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535E65B-C8B4-9042-8F38-9BE297D2013B}"/>
              </a:ext>
            </a:extLst>
          </p:cNvPr>
          <p:cNvGrpSpPr/>
          <p:nvPr/>
        </p:nvGrpSpPr>
        <p:grpSpPr>
          <a:xfrm>
            <a:off x="2801092" y="1411151"/>
            <a:ext cx="4542627" cy="4129516"/>
            <a:chOff x="2801092" y="1411151"/>
            <a:chExt cx="4542627" cy="412951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A286529-1017-1F41-89F0-2B4AAACEADCB}"/>
                </a:ext>
              </a:extLst>
            </p:cNvPr>
            <p:cNvSpPr txBox="1"/>
            <p:nvPr/>
          </p:nvSpPr>
          <p:spPr>
            <a:xfrm>
              <a:off x="4042939" y="2949788"/>
              <a:ext cx="1757683" cy="638473"/>
            </a:xfrm>
            <a:prstGeom prst="roundRect">
              <a:avLst/>
            </a:prstGeom>
            <a:solidFill>
              <a:srgbClr val="FEF6D3"/>
            </a:solidFill>
            <a:ln>
              <a:solidFill>
                <a:srgbClr val="FFC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1F2A36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Reference of state and actions are passed as parameters </a:t>
              </a:r>
              <a:endParaRPr lang="en-US" sz="1050" dirty="0">
                <a:solidFill>
                  <a:srgbClr val="1F2A3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2CAB0114-F12B-B84B-A91B-4141CAAE17DC}"/>
                </a:ext>
              </a:extLst>
            </p:cNvPr>
            <p:cNvCxnSpPr>
              <a:cxnSpLocks/>
              <a:stCxn id="115" idx="0"/>
              <a:endCxn id="55" idx="3"/>
            </p:cNvCxnSpPr>
            <p:nvPr/>
          </p:nvCxnSpPr>
          <p:spPr>
            <a:xfrm rot="16200000" flipV="1">
              <a:off x="3258200" y="1286207"/>
              <a:ext cx="1206473" cy="2120690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E1292CF0-E2D6-DD48-BD4A-C6D42DBE910C}"/>
                </a:ext>
              </a:extLst>
            </p:cNvPr>
            <p:cNvCxnSpPr>
              <a:cxnSpLocks/>
              <a:stCxn id="104" idx="1"/>
              <a:endCxn id="115" idx="2"/>
            </p:cNvCxnSpPr>
            <p:nvPr/>
          </p:nvCxnSpPr>
          <p:spPr>
            <a:xfrm rot="10800000">
              <a:off x="4921782" y="3588261"/>
              <a:ext cx="2421937" cy="921236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5A820E08-CB8F-B74E-827A-279FFA958C96}"/>
                </a:ext>
              </a:extLst>
            </p:cNvPr>
            <p:cNvCxnSpPr>
              <a:cxnSpLocks/>
              <a:stCxn id="149" idx="1"/>
              <a:endCxn id="115" idx="2"/>
            </p:cNvCxnSpPr>
            <p:nvPr/>
          </p:nvCxnSpPr>
          <p:spPr>
            <a:xfrm rot="10800000">
              <a:off x="4921782" y="3588261"/>
              <a:ext cx="2421937" cy="1952406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>
              <a:extLst>
                <a:ext uri="{FF2B5EF4-FFF2-40B4-BE49-F238E27FC236}">
                  <a16:creationId xmlns:a16="http://schemas.microsoft.com/office/drawing/2014/main" id="{692F1D70-02F4-3E4F-ACBF-059FAC5CD9D2}"/>
                </a:ext>
              </a:extLst>
            </p:cNvPr>
            <p:cNvCxnSpPr>
              <a:cxnSpLocks/>
              <a:stCxn id="115" idx="0"/>
              <a:endCxn id="8" idx="3"/>
            </p:cNvCxnSpPr>
            <p:nvPr/>
          </p:nvCxnSpPr>
          <p:spPr>
            <a:xfrm rot="16200000" flipV="1">
              <a:off x="3985698" y="2013704"/>
              <a:ext cx="1538637" cy="333531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7073FE3-25B7-DA4C-9372-FD4EAFC7B511}"/>
              </a:ext>
            </a:extLst>
          </p:cNvPr>
          <p:cNvGrpSpPr/>
          <p:nvPr/>
        </p:nvGrpSpPr>
        <p:grpSpPr>
          <a:xfrm>
            <a:off x="9291484" y="1423038"/>
            <a:ext cx="2803196" cy="4117629"/>
            <a:chOff x="9291484" y="1423038"/>
            <a:chExt cx="2803196" cy="4117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052F73-B76F-A242-A700-35A12E2E33D9}"/>
                </a:ext>
              </a:extLst>
            </p:cNvPr>
            <p:cNvSpPr txBox="1"/>
            <p:nvPr/>
          </p:nvSpPr>
          <p:spPr>
            <a:xfrm>
              <a:off x="10018973" y="3205981"/>
              <a:ext cx="2075707" cy="459700"/>
            </a:xfrm>
            <a:prstGeom prst="roundRect">
              <a:avLst/>
            </a:prstGeom>
            <a:solidFill>
              <a:srgbClr val="FEF6D3"/>
            </a:solidFill>
            <a:ln>
              <a:solidFill>
                <a:srgbClr val="FFC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1F2A36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state and action definition is updated in Root</a:t>
              </a:r>
              <a:endParaRPr lang="en-US" sz="1050" dirty="0">
                <a:solidFill>
                  <a:srgbClr val="1F2A3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7EA2FAAF-C81B-984F-93DE-004434D0D480}"/>
                </a:ext>
              </a:extLst>
            </p:cNvPr>
            <p:cNvCxnSpPr>
              <a:cxnSpLocks/>
              <a:stCxn id="104" idx="3"/>
              <a:endCxn id="63" idx="2"/>
            </p:cNvCxnSpPr>
            <p:nvPr/>
          </p:nvCxnSpPr>
          <p:spPr>
            <a:xfrm flipV="1">
              <a:off x="10469517" y="3665681"/>
              <a:ext cx="587310" cy="843816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285334D1-FE9B-BB4C-B962-73B071DF7530}"/>
                </a:ext>
              </a:extLst>
            </p:cNvPr>
            <p:cNvCxnSpPr>
              <a:cxnSpLocks/>
              <a:stCxn id="58" idx="3"/>
              <a:endCxn id="63" idx="0"/>
            </p:cNvCxnSpPr>
            <p:nvPr/>
          </p:nvCxnSpPr>
          <p:spPr>
            <a:xfrm>
              <a:off x="10469519" y="1423038"/>
              <a:ext cx="587308" cy="1782943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>
              <a:extLst>
                <a:ext uri="{FF2B5EF4-FFF2-40B4-BE49-F238E27FC236}">
                  <a16:creationId xmlns:a16="http://schemas.microsoft.com/office/drawing/2014/main" id="{9290B184-6A7C-8C4F-A032-30C45B193433}"/>
                </a:ext>
              </a:extLst>
            </p:cNvPr>
            <p:cNvCxnSpPr>
              <a:cxnSpLocks/>
              <a:stCxn id="56" idx="3"/>
              <a:endCxn id="63" idx="0"/>
            </p:cNvCxnSpPr>
            <p:nvPr/>
          </p:nvCxnSpPr>
          <p:spPr>
            <a:xfrm>
              <a:off x="9291484" y="1866346"/>
              <a:ext cx="1765343" cy="1339635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>
              <a:extLst>
                <a:ext uri="{FF2B5EF4-FFF2-40B4-BE49-F238E27FC236}">
                  <a16:creationId xmlns:a16="http://schemas.microsoft.com/office/drawing/2014/main" id="{45021E23-F84B-DB41-9CFE-5AD2F1C8A207}"/>
                </a:ext>
              </a:extLst>
            </p:cNvPr>
            <p:cNvCxnSpPr>
              <a:cxnSpLocks/>
              <a:stCxn id="149" idx="3"/>
              <a:endCxn id="63" idx="2"/>
            </p:cNvCxnSpPr>
            <p:nvPr/>
          </p:nvCxnSpPr>
          <p:spPr>
            <a:xfrm flipV="1">
              <a:off x="10827451" y="3665681"/>
              <a:ext cx="229376" cy="1874986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D987E18-4122-B14C-A3DC-5F4E2175CDD2}"/>
              </a:ext>
            </a:extLst>
          </p:cNvPr>
          <p:cNvGrpSpPr/>
          <p:nvPr/>
        </p:nvGrpSpPr>
        <p:grpSpPr>
          <a:xfrm>
            <a:off x="3090914" y="5332334"/>
            <a:ext cx="5994671" cy="953700"/>
            <a:chOff x="3090914" y="5332334"/>
            <a:chExt cx="5994671" cy="953700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C9C548D-5408-7A42-9991-CDC8EC3A01EA}"/>
                </a:ext>
              </a:extLst>
            </p:cNvPr>
            <p:cNvSpPr txBox="1"/>
            <p:nvPr/>
          </p:nvSpPr>
          <p:spPr>
            <a:xfrm>
              <a:off x="3333615" y="6005106"/>
              <a:ext cx="1046844" cy="280928"/>
            </a:xfrm>
            <a:prstGeom prst="roundRect">
              <a:avLst/>
            </a:prstGeom>
            <a:solidFill>
              <a:srgbClr val="DDF0EE"/>
            </a:solidFill>
            <a:ln>
              <a:solidFill>
                <a:srgbClr val="459CA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Event raised</a:t>
              </a:r>
            </a:p>
          </p:txBody>
        </p: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849A80E5-A798-894C-A45F-D9E15C725B75}"/>
                </a:ext>
              </a:extLst>
            </p:cNvPr>
            <p:cNvCxnSpPr>
              <a:cxnSpLocks/>
              <a:stCxn id="149" idx="2"/>
              <a:endCxn id="179" idx="3"/>
            </p:cNvCxnSpPr>
            <p:nvPr/>
          </p:nvCxnSpPr>
          <p:spPr>
            <a:xfrm rot="5400000">
              <a:off x="6651823" y="3711808"/>
              <a:ext cx="162398" cy="4705126"/>
            </a:xfrm>
            <a:prstGeom prst="bentConnector2">
              <a:avLst/>
            </a:prstGeom>
            <a:ln w="12700">
              <a:solidFill>
                <a:srgbClr val="459CA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141860AD-051D-6744-9AB6-FD673FDD3D35}"/>
                </a:ext>
              </a:extLst>
            </p:cNvPr>
            <p:cNvCxnSpPr>
              <a:cxnSpLocks/>
              <a:stCxn id="54" idx="2"/>
              <a:endCxn id="179" idx="1"/>
            </p:cNvCxnSpPr>
            <p:nvPr/>
          </p:nvCxnSpPr>
          <p:spPr>
            <a:xfrm rot="16200000" flipH="1">
              <a:off x="2805647" y="5617601"/>
              <a:ext cx="813235" cy="242702"/>
            </a:xfrm>
            <a:prstGeom prst="bentConnector2">
              <a:avLst/>
            </a:prstGeom>
            <a:ln w="12700">
              <a:solidFill>
                <a:srgbClr val="459CA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BFCF4E3-A1BB-A249-97B7-123CC0F0B720}"/>
              </a:ext>
            </a:extLst>
          </p:cNvPr>
          <p:cNvGrpSpPr/>
          <p:nvPr/>
        </p:nvGrpSpPr>
        <p:grpSpPr>
          <a:xfrm>
            <a:off x="388513" y="1744808"/>
            <a:ext cx="1321958" cy="3338626"/>
            <a:chOff x="396249" y="1743315"/>
            <a:chExt cx="1321958" cy="3338626"/>
          </a:xfrm>
          <a:solidFill>
            <a:srgbClr val="DDF0EE"/>
          </a:solidFill>
        </p:grpSpPr>
        <p:cxnSp>
          <p:nvCxnSpPr>
            <p:cNvPr id="219" name="Elbow Connector 218">
              <a:extLst>
                <a:ext uri="{FF2B5EF4-FFF2-40B4-BE49-F238E27FC236}">
                  <a16:creationId xmlns:a16="http://schemas.microsoft.com/office/drawing/2014/main" id="{2F1CFC67-04B7-6243-92A1-E7A4C4F3828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78595" y="1743315"/>
              <a:ext cx="68826" cy="3338626"/>
            </a:xfrm>
            <a:prstGeom prst="bentConnector3">
              <a:avLst>
                <a:gd name="adj1" fmla="val -789760"/>
              </a:avLst>
            </a:prstGeom>
            <a:grpFill/>
            <a:ln w="12700">
              <a:solidFill>
                <a:srgbClr val="459CA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A0DD026-F0EF-C042-A87A-BD2DBF221FDC}"/>
                </a:ext>
              </a:extLst>
            </p:cNvPr>
            <p:cNvSpPr txBox="1"/>
            <p:nvPr/>
          </p:nvSpPr>
          <p:spPr>
            <a:xfrm>
              <a:off x="396249" y="4024726"/>
              <a:ext cx="1321958" cy="459700"/>
            </a:xfrm>
            <a:prstGeom prst="roundRect">
              <a:avLst/>
            </a:prstGeom>
            <a:grpFill/>
            <a:ln>
              <a:solidFill>
                <a:srgbClr val="459CA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1F2A36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Updated state value</a:t>
              </a:r>
            </a:p>
          </p:txBody>
        </p:sp>
      </p:grp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DC57938F-522A-B540-AC9A-611E03BD1027}"/>
              </a:ext>
            </a:extLst>
          </p:cNvPr>
          <p:cNvSpPr/>
          <p:nvPr/>
        </p:nvSpPr>
        <p:spPr>
          <a:xfrm>
            <a:off x="1647004" y="4831544"/>
            <a:ext cx="2886984" cy="500789"/>
          </a:xfrm>
          <a:prstGeom prst="roundRect">
            <a:avLst/>
          </a:prstGeom>
          <a:solidFill>
            <a:srgbClr val="E7DCEF">
              <a:alpha val="1680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Yay! It's that simple</a:t>
            </a:r>
            <a:endParaRPr lang="en-US" dirty="0">
              <a:solidFill>
                <a:srgbClr val="0070C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670B8E6-4A1B-934C-B508-84D5A907AF46}"/>
              </a:ext>
            </a:extLst>
          </p:cNvPr>
          <p:cNvSpPr/>
          <p:nvPr/>
        </p:nvSpPr>
        <p:spPr>
          <a:xfrm>
            <a:off x="6180993" y="589373"/>
            <a:ext cx="5840186" cy="2786873"/>
          </a:xfrm>
          <a:prstGeom prst="rect">
            <a:avLst/>
          </a:prstGeom>
          <a:solidFill>
            <a:srgbClr val="FAFAF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E16157D5-C6E6-E943-9624-89F185E6DD4B}"/>
              </a:ext>
            </a:extLst>
          </p:cNvPr>
          <p:cNvSpPr/>
          <p:nvPr/>
        </p:nvSpPr>
        <p:spPr>
          <a:xfrm>
            <a:off x="7343717" y="4317864"/>
            <a:ext cx="3125799" cy="383266"/>
          </a:xfrm>
          <a:prstGeom prst="roundRect">
            <a:avLst>
              <a:gd name="adj" fmla="val 6738"/>
            </a:avLst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001080"/>
                </a:solidFill>
                <a:latin typeface="Menlo" panose="020B0609030804020204" pitchFamily="49" charset="0"/>
              </a:rPr>
              <a:t>text: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Menlo" panose="020B0609030804020204" pitchFamily="49" charset="0"/>
              </a:rPr>
              <a:t>”Yay! It’s that simple"</a:t>
            </a:r>
            <a:r>
              <a:rPr lang="en-I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2C83197-8B9E-2C43-807E-C7F85E3E5746}"/>
              </a:ext>
            </a:extLst>
          </p:cNvPr>
          <p:cNvGrpSpPr/>
          <p:nvPr/>
        </p:nvGrpSpPr>
        <p:grpSpPr>
          <a:xfrm>
            <a:off x="2801091" y="1411151"/>
            <a:ext cx="4542628" cy="4129515"/>
            <a:chOff x="2801091" y="1411151"/>
            <a:chExt cx="4542628" cy="4129515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061C69F-2F49-224F-B9FC-5740B8303B7C}"/>
                </a:ext>
              </a:extLst>
            </p:cNvPr>
            <p:cNvGrpSpPr/>
            <p:nvPr/>
          </p:nvGrpSpPr>
          <p:grpSpPr>
            <a:xfrm>
              <a:off x="2801091" y="1411151"/>
              <a:ext cx="4542627" cy="4129515"/>
              <a:chOff x="2801091" y="1411151"/>
              <a:chExt cx="4542627" cy="4129515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B20ACDA-0040-FD4C-8D1A-6054BF2B839D}"/>
                  </a:ext>
                </a:extLst>
              </p:cNvPr>
              <p:cNvSpPr txBox="1"/>
              <p:nvPr/>
            </p:nvSpPr>
            <p:spPr>
              <a:xfrm>
                <a:off x="4294976" y="3303521"/>
                <a:ext cx="1525361" cy="996017"/>
              </a:xfrm>
              <a:prstGeom prst="roundRect">
                <a:avLst/>
              </a:prstGeom>
              <a:solidFill>
                <a:srgbClr val="DDF0EE"/>
              </a:solidFill>
              <a:ln>
                <a:solidFill>
                  <a:srgbClr val="459CA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 err="1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Rootz</a:t>
                </a:r>
                <a:r>
                  <a:rPr lang="en-US" sz="105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will update the state of the Component mapped to the Node with id “</a:t>
                </a:r>
                <a:r>
                  <a:rPr lang="en-US" sz="105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Node1”</a:t>
                </a:r>
              </a:p>
            </p:txBody>
          </p:sp>
          <p:cxnSp>
            <p:nvCxnSpPr>
              <p:cNvPr id="193" name="Elbow Connector 192">
                <a:extLst>
                  <a:ext uri="{FF2B5EF4-FFF2-40B4-BE49-F238E27FC236}">
                    <a16:creationId xmlns:a16="http://schemas.microsoft.com/office/drawing/2014/main" id="{B4AB2903-7FDD-254C-8E32-71477CC0A583}"/>
                  </a:ext>
                </a:extLst>
              </p:cNvPr>
              <p:cNvCxnSpPr>
                <a:cxnSpLocks/>
                <a:stCxn id="190" idx="2"/>
                <a:endCxn id="149" idx="1"/>
              </p:cNvCxnSpPr>
              <p:nvPr/>
            </p:nvCxnSpPr>
            <p:spPr>
              <a:xfrm rot="16200000" flipH="1">
                <a:off x="5580123" y="3777071"/>
                <a:ext cx="1241129" cy="2286061"/>
              </a:xfrm>
              <a:prstGeom prst="bentConnector2">
                <a:avLst/>
              </a:prstGeom>
              <a:ln w="12700">
                <a:solidFill>
                  <a:srgbClr val="459CA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Elbow Connector 208">
                <a:extLst>
                  <a:ext uri="{FF2B5EF4-FFF2-40B4-BE49-F238E27FC236}">
                    <a16:creationId xmlns:a16="http://schemas.microsoft.com/office/drawing/2014/main" id="{40FD0F8B-060E-1545-855B-4D6B1999831F}"/>
                  </a:ext>
                </a:extLst>
              </p:cNvPr>
              <p:cNvCxnSpPr>
                <a:cxnSpLocks/>
                <a:stCxn id="55" idx="3"/>
                <a:endCxn id="190" idx="0"/>
              </p:cNvCxnSpPr>
              <p:nvPr/>
            </p:nvCxnSpPr>
            <p:spPr>
              <a:xfrm>
                <a:off x="2801091" y="1743315"/>
                <a:ext cx="2256566" cy="1560206"/>
              </a:xfrm>
              <a:prstGeom prst="bentConnector2">
                <a:avLst/>
              </a:prstGeom>
              <a:ln w="12700">
                <a:solidFill>
                  <a:srgbClr val="459CA1"/>
                </a:solidFill>
                <a:headEnd type="triangl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Elbow Connector 211">
                <a:extLst>
                  <a:ext uri="{FF2B5EF4-FFF2-40B4-BE49-F238E27FC236}">
                    <a16:creationId xmlns:a16="http://schemas.microsoft.com/office/drawing/2014/main" id="{A193F95D-92F6-5944-8B05-3B64F97267AA}"/>
                  </a:ext>
                </a:extLst>
              </p:cNvPr>
              <p:cNvCxnSpPr>
                <a:cxnSpLocks/>
                <a:stCxn id="8" idx="3"/>
                <a:endCxn id="190" idx="0"/>
              </p:cNvCxnSpPr>
              <p:nvPr/>
            </p:nvCxnSpPr>
            <p:spPr>
              <a:xfrm>
                <a:off x="4588250" y="1411151"/>
                <a:ext cx="469407" cy="1892370"/>
              </a:xfrm>
              <a:prstGeom prst="bentConnector2">
                <a:avLst/>
              </a:prstGeom>
              <a:ln w="12700">
                <a:solidFill>
                  <a:srgbClr val="459CA1"/>
                </a:solidFill>
                <a:headEnd type="triangl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Elbow Connector 225">
              <a:extLst>
                <a:ext uri="{FF2B5EF4-FFF2-40B4-BE49-F238E27FC236}">
                  <a16:creationId xmlns:a16="http://schemas.microsoft.com/office/drawing/2014/main" id="{51F20E03-434E-5E45-83E8-8705A5DC5BED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 rot="16200000" flipH="1">
              <a:off x="6090061" y="3267134"/>
              <a:ext cx="221254" cy="2286062"/>
            </a:xfrm>
            <a:prstGeom prst="bentConnector2">
              <a:avLst/>
            </a:prstGeom>
            <a:ln w="12700">
              <a:solidFill>
                <a:srgbClr val="459CA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4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" grpId="0" animBg="1"/>
      <p:bldP spid="55" grpId="0" animBg="1"/>
      <p:bldP spid="56" grpId="0" animBg="1"/>
      <p:bldP spid="58" grpId="0" animBg="1"/>
      <p:bldP spid="61" grpId="0" animBg="1"/>
      <p:bldP spid="221" grpId="0" animBg="1"/>
      <p:bldP spid="225" grpId="0" animBg="1"/>
      <p:bldP spid="2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33abd5cc-e478-48c6-83b3-26fe67339243">Approved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2921B97DF1AD46AE3B7FC4B66839B1" ma:contentTypeVersion="5" ma:contentTypeDescription="Create a new document." ma:contentTypeScope="" ma:versionID="7ffdd62e0433595e69e305ea18611f65">
  <xsd:schema xmlns:xsd="http://www.w3.org/2001/XMLSchema" xmlns:xs="http://www.w3.org/2001/XMLSchema" xmlns:p="http://schemas.microsoft.com/office/2006/metadata/properties" xmlns:ns2="33abd5cc-e478-48c6-83b3-26fe67339243" xmlns:ns3="056fc2cd-1f61-4d4a-8185-d7bb40eb3d07" targetNamespace="http://schemas.microsoft.com/office/2006/metadata/properties" ma:root="true" ma:fieldsID="6d8abde3d256b8bafec03e822e3e0482" ns2:_="" ns3:_="">
    <xsd:import namespace="33abd5cc-e478-48c6-83b3-26fe67339243"/>
    <xsd:import namespace="056fc2cd-1f61-4d4a-8185-d7bb40eb3d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bd5cc-e478-48c6-83b3-26fe67339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Status" ma:index="12" nillable="true" ma:displayName="Status" ma:format="Dropdown" ma:internalName="Statu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fc2cd-1f61-4d4a-8185-d7bb40eb3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DA49DA-1CF4-424C-BE5E-E54555C07646}">
  <ds:schemaRefs>
    <ds:schemaRef ds:uri="056fc2cd-1f61-4d4a-8185-d7bb40eb3d07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3abd5cc-e478-48c6-83b3-26fe6733924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242D856-1581-4B53-A604-67D08530C9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abd5cc-e478-48c6-83b3-26fe67339243"/>
    <ds:schemaRef ds:uri="056fc2cd-1f61-4d4a-8185-d7bb40eb3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895397-3A65-4D1F-9067-518FA29DAE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823</Words>
  <Application>Microsoft Macintosh PowerPoint</Application>
  <PresentationFormat>Widescreen</PresentationFormat>
  <Paragraphs>166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Trishanth Naidu</dc:creator>
  <cp:lastModifiedBy>Trishanth Naidu</cp:lastModifiedBy>
  <cp:revision>95</cp:revision>
  <dcterms:created xsi:type="dcterms:W3CDTF">2021-05-12T17:17:21Z</dcterms:created>
  <dcterms:modified xsi:type="dcterms:W3CDTF">2021-06-05T08:55:12Z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0x010100012921B97DF1AD46AE3B7FC4B66839B1</vt:lpwstr>
  </property>
</Properties>
</file>