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6b0fa4724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6b0fa4724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6b0fa4724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6b0fa4724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97679267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97679267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9a166bf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9a166bf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97679267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97679267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97679267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997679267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97679267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97679267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97679267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997679267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9a166bf4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9a166bf4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9a166bf4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9a166bf4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6b0fa472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6b0fa472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9a166bf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9a166bf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9a166bf4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9a166bf4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a166bf4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a166bf4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9a166bf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9a166bf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99a166bf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99a166bf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9a166bf4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9a166bf4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6b0fa472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6b0fa472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9767926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9767926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9767926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9767926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6b0fa4724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6b0fa472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6b0fa4724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6b0fa4724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6b0fa472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6b0fa472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6b0fa472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6b0fa472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titanic/dat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gif"/><Relationship Id="rId4" Type="http://schemas.openxmlformats.org/officeDocument/2006/relationships/image" Target="../media/image1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Mohammad Hosein Zarei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Shahrivar 1399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Learning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Somewhere in between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portion of data doesn’t have labels and the other portion does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Label the unlabeled data using labeled data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163" y="2571750"/>
            <a:ext cx="6777675" cy="21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xamples,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we shall see!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with one parameter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house price based on only one feature which is the square feet area of the house.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Try fitting a line, the degree is up to you!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225" y="1809524"/>
            <a:ext cx="3723725" cy="24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say, fitting?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63" y="1551750"/>
            <a:ext cx="7129974" cy="273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Supervised, with two parameters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add another feature called “Lot size”.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features = More space = More computation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Two features = 3d space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775" y="1257725"/>
            <a:ext cx="3389617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Supervised, too many parameters!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adding “Living size”, “Number of floors”, “Condition”, “Zip code”,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still want to predict only one label but now, our model depends on many more features and is made up from many more variables.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Check out “Titanic dataset”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 label! Machines doesn’t know where to go, just starts going!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450" y="2222025"/>
            <a:ext cx="6007076" cy="26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Unsupervised, cont.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also find relations between different sets in data. For example, the whole Wikipedia could be our dataset (near 20 GB of text, and text only!)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Finding relations between words. For example, Male to Female is like King to Queen.</a:t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63" y="2661299"/>
            <a:ext cx="8208474" cy="23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075" y="1725625"/>
            <a:ext cx="2584199" cy="25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725" y="1725625"/>
            <a:ext cx="2595025" cy="25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 TIME! YAY!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actually is Machine Learning?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1959, Arthur Samuel defined it as </a:t>
            </a:r>
            <a:r>
              <a:rPr lang="en" sz="1300"/>
              <a:t>“Computers learn</a:t>
            </a:r>
            <a:r>
              <a:rPr lang="en"/>
              <a:t>ing</a:t>
            </a:r>
            <a:r>
              <a:rPr lang="en" sz="1300"/>
              <a:t> without explicit programming”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“Machine”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/>
              <a:t>Takes some data (different forms)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 something (experience)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Improves / Evaluates (different evaluation methods)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Usage: Anything with some sort of “Prediction” in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Recommendation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Surveillance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Assistance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from automation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don’t know the answers!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273" y="1063073"/>
            <a:ext cx="3448400" cy="30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073" y="152400"/>
            <a:ext cx="4115528" cy="482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88" y="1142038"/>
            <a:ext cx="5083426" cy="285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013" y="152400"/>
            <a:ext cx="48119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175" y="152400"/>
            <a:ext cx="52656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810" y="691113"/>
            <a:ext cx="3548375" cy="37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Fact(s)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Yes! You can generate memes using 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you learned so far?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(concept classification)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Searching, Minimax, Genetic,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trying to “Predict” but trying to “Solve” something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knowing the Unknown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having infinite state space (usually)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a bit different, we are still in AI territory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Lesser form but same purpose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76575" y="1483700"/>
            <a:ext cx="3138900" cy="299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062425" y="2459650"/>
            <a:ext cx="1589400" cy="1549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6145825" y="2459650"/>
            <a:ext cx="5604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7637400" y="3000100"/>
            <a:ext cx="699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6394509" y="3610185"/>
            <a:ext cx="83300" cy="58025"/>
          </a:xfrm>
          <a:custGeom>
            <a:rect b="b" l="l" r="r" t="t"/>
            <a:pathLst>
              <a:path extrusionOk="0" h="2321" w="3332">
                <a:moveTo>
                  <a:pt x="1395" y="402"/>
                </a:moveTo>
                <a:cubicBezTo>
                  <a:pt x="671" y="583"/>
                  <a:pt x="3312" y="1318"/>
                  <a:pt x="2978" y="1985"/>
                </a:cubicBezTo>
                <a:cubicBezTo>
                  <a:pt x="2485" y="2971"/>
                  <a:pt x="-226" y="1462"/>
                  <a:pt x="76" y="402"/>
                </a:cubicBezTo>
                <a:cubicBezTo>
                  <a:pt x="359" y="-588"/>
                  <a:pt x="3438" y="536"/>
                  <a:pt x="2978" y="1457"/>
                </a:cubicBezTo>
                <a:cubicBezTo>
                  <a:pt x="2626" y="2161"/>
                  <a:pt x="311" y="958"/>
                  <a:pt x="867" y="402"/>
                </a:cubicBezTo>
                <a:cubicBezTo>
                  <a:pt x="985" y="284"/>
                  <a:pt x="3332" y="1042"/>
                  <a:pt x="3241" y="1194"/>
                </a:cubicBezTo>
                <a:cubicBezTo>
                  <a:pt x="2970" y="1646"/>
                  <a:pt x="1951" y="1633"/>
                  <a:pt x="1659" y="1194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Google Shape;153;p15"/>
          <p:cNvSpPr txBox="1"/>
          <p:nvPr/>
        </p:nvSpPr>
        <p:spPr>
          <a:xfrm>
            <a:off x="2723400" y="4009150"/>
            <a:ext cx="2373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What you have learned!</a:t>
            </a:r>
            <a:endParaRPr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4807200" y="3679575"/>
            <a:ext cx="1463925" cy="441825"/>
          </a:xfrm>
          <a:custGeom>
            <a:rect b="b" l="l" r="r" t="t"/>
            <a:pathLst>
              <a:path extrusionOk="0" h="17673" w="58557">
                <a:moveTo>
                  <a:pt x="0" y="17673"/>
                </a:moveTo>
                <a:cubicBezTo>
                  <a:pt x="3643" y="17673"/>
                  <a:pt x="6797" y="15027"/>
                  <a:pt x="10287" y="13980"/>
                </a:cubicBezTo>
                <a:cubicBezTo>
                  <a:pt x="26331" y="9165"/>
                  <a:pt x="41806" y="0"/>
                  <a:pt x="58557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Google Shape;155;p15"/>
          <p:cNvSpPr/>
          <p:nvPr/>
        </p:nvSpPr>
        <p:spPr>
          <a:xfrm>
            <a:off x="6172200" y="3609260"/>
            <a:ext cx="192750" cy="142875"/>
          </a:xfrm>
          <a:custGeom>
            <a:rect b="b" l="l" r="r" t="t"/>
            <a:pathLst>
              <a:path extrusionOk="0" h="5715" w="7710">
                <a:moveTo>
                  <a:pt x="0" y="176"/>
                </a:moveTo>
                <a:cubicBezTo>
                  <a:pt x="2487" y="176"/>
                  <a:pt x="5626" y="-526"/>
                  <a:pt x="7386" y="1231"/>
                </a:cubicBezTo>
                <a:cubicBezTo>
                  <a:pt x="9216" y="3058"/>
                  <a:pt x="2489" y="3563"/>
                  <a:pt x="1055" y="571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let’s talk about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actually is “Data”?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 be anything but it eventually becomes one thing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Voice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Meaningful numbers (float or integer)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other different inputs like sensors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of the above translates into integers or fixed-point floats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represent them as ints of floats?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 they clean enough?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they make sense? (correlation)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Statistical approaches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generation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Types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set of the input data has some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Parameters = Features =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each set of the input data, we have a “Label” which is the actual answer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 the relation between the parameters of the data (Train)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Now it’s time to test yourself on some data </a:t>
            </a:r>
            <a:r>
              <a:rPr lang="en" u="sng"/>
              <a:t>without</a:t>
            </a:r>
            <a:r>
              <a:rPr lang="en"/>
              <a:t> “Labels” (Test)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Evaluation part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 we might encounter: (a bit)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Did we overfit or underfit?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Bias vs. Variance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enough data!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forms (again!)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stop!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Say goodbye to labels!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still doing the same thing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freedom (fast adoptation)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Obviously, different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Because it’s more general, the goal could be versatile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accuracy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Requires stronger machine (again, no labels)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Needs both internal and external evaluation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Completely </a:t>
            </a:r>
            <a:r>
              <a:rPr lang="en"/>
              <a:t>different from the two mentioned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Much like how humans 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components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Environment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Reward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Policy, and more!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variations and additions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“State” is what we use as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Feels really cool!!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418250"/>
            <a:ext cx="4063876" cy="20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