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4" r:id="rId4"/>
    <p:sldId id="260" r:id="rId5"/>
    <p:sldId id="261" r:id="rId6"/>
    <p:sldId id="269" r:id="rId7"/>
    <p:sldId id="268" r:id="rId8"/>
    <p:sldId id="270" r:id="rId9"/>
    <p:sldId id="262" r:id="rId10"/>
    <p:sldId id="26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097F97-6263-4131-BCD8-4B62F714F5D7}">
          <p14:sldIdLst>
            <p14:sldId id="257"/>
            <p14:sldId id="259"/>
            <p14:sldId id="264"/>
            <p14:sldId id="260"/>
            <p14:sldId id="261"/>
            <p14:sldId id="269"/>
            <p14:sldId id="268"/>
            <p14:sldId id="270"/>
            <p14:sldId id="262"/>
            <p14:sldId id="265"/>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521246" cy="3686015"/>
          </a:xfrm>
        </p:spPr>
        <p:txBody>
          <a:bodyPr>
            <a:normAutofit fontScale="90000"/>
          </a:bodyPr>
          <a:lstStyle/>
          <a:p>
            <a:r>
              <a:rPr lang="en-US" dirty="0"/>
              <a:t>Big Mountain Resort Pricing Strategy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Ronald </a:t>
            </a:r>
            <a:r>
              <a:rPr lang="en-US" sz="2400" dirty="0" err="1">
                <a:solidFill>
                  <a:schemeClr val="tx1">
                    <a:lumMod val="85000"/>
                    <a:lumOff val="15000"/>
                  </a:schemeClr>
                </a:solidFill>
              </a:rPr>
              <a:t>pacheco</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4C1A-171A-4350-96F2-5287ABC861CB}"/>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895231B6-7499-4CA6-B658-5C5DDE730452}"/>
              </a:ext>
            </a:extLst>
          </p:cNvPr>
          <p:cNvSpPr>
            <a:spLocks noGrp="1"/>
          </p:cNvSpPr>
          <p:nvPr>
            <p:ph idx="1"/>
          </p:nvPr>
        </p:nvSpPr>
        <p:spPr/>
        <p:txBody>
          <a:bodyPr/>
          <a:lstStyle/>
          <a:p>
            <a:pPr>
              <a:buFont typeface="Courier New" panose="02070309020205020404" pitchFamily="49" charset="0"/>
              <a:buChar char="o"/>
            </a:pPr>
            <a:r>
              <a:rPr lang="en-US" dirty="0"/>
              <a:t> Big Mountain is amongst the top tier resorts of the country, having more relevant features than the average for the country.</a:t>
            </a:r>
          </a:p>
          <a:p>
            <a:pPr>
              <a:buFont typeface="Courier New" panose="02070309020205020404" pitchFamily="49" charset="0"/>
              <a:buChar char="o"/>
            </a:pPr>
            <a:r>
              <a:rPr lang="en-US" dirty="0"/>
              <a:t> Big Mountain is underselling their value by around $14/ticket.</a:t>
            </a:r>
          </a:p>
          <a:p>
            <a:pPr>
              <a:buFont typeface="Courier New" panose="02070309020205020404" pitchFamily="49" charset="0"/>
              <a:buChar char="o"/>
            </a:pPr>
            <a:r>
              <a:rPr lang="en-US" dirty="0"/>
              <a:t> In the future, focusing on improvements of vertical drop, snow making area, total number of chairs, number of fast quads, runs, longest run, trams, or skiable terrain area will yield a higher ROI.</a:t>
            </a:r>
          </a:p>
          <a:p>
            <a:pPr>
              <a:buFont typeface="Courier New" panose="02070309020205020404" pitchFamily="49" charset="0"/>
              <a:buChar char="o"/>
            </a:pPr>
            <a:r>
              <a:rPr lang="en-US" dirty="0"/>
              <a:t> Skiing resort prices are set by a free market dictated by the demand of the features mentioned above.</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51274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y Georgia is Europe's most underrated skiing destination | CNN Travel">
            <a:extLst>
              <a:ext uri="{FF2B5EF4-FFF2-40B4-BE49-F238E27FC236}">
                <a16:creationId xmlns:a16="http://schemas.microsoft.com/office/drawing/2014/main" id="{6317A8EB-59AC-4569-A8B6-B807D8206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8" cy="64091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3C5A13-BEDF-48EB-861B-A9F84BF2150A}"/>
              </a:ext>
            </a:extLst>
          </p:cNvPr>
          <p:cNvSpPr>
            <a:spLocks noGrp="1"/>
          </p:cNvSpPr>
          <p:nvPr>
            <p:ph type="title"/>
          </p:nvPr>
        </p:nvSpPr>
        <p:spPr>
          <a:xfrm>
            <a:off x="7623914" y="4632100"/>
            <a:ext cx="4015458" cy="1450757"/>
          </a:xfrm>
        </p:spPr>
        <p:txBody>
          <a:bodyPr/>
          <a:lstStyle/>
          <a:p>
            <a:r>
              <a:rPr lang="en-US" dirty="0"/>
              <a:t>Thank you</a:t>
            </a:r>
          </a:p>
        </p:txBody>
      </p:sp>
    </p:spTree>
    <p:extLst>
      <p:ext uri="{BB962C8B-B14F-4D97-AF65-F5344CB8AC3E}">
        <p14:creationId xmlns:p14="http://schemas.microsoft.com/office/powerpoint/2010/main" val="239800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C1C3-9D93-489B-BC72-8879ADB307EB}"/>
              </a:ext>
            </a:extLst>
          </p:cNvPr>
          <p:cNvSpPr>
            <a:spLocks noGrp="1"/>
          </p:cNvSpPr>
          <p:nvPr>
            <p:ph type="title"/>
          </p:nvPr>
        </p:nvSpPr>
        <p:spPr/>
        <p:txBody>
          <a:bodyPr/>
          <a:lstStyle/>
          <a:p>
            <a:r>
              <a:rPr lang="en-US" dirty="0"/>
              <a:t>What is the problem?</a:t>
            </a:r>
          </a:p>
        </p:txBody>
      </p:sp>
      <p:sp>
        <p:nvSpPr>
          <p:cNvPr id="3" name="Content Placeholder 2">
            <a:extLst>
              <a:ext uri="{FF2B5EF4-FFF2-40B4-BE49-F238E27FC236}">
                <a16:creationId xmlns:a16="http://schemas.microsoft.com/office/drawing/2014/main" id="{E9961CB1-CF5A-444B-B83A-6C195850D11A}"/>
              </a:ext>
            </a:extLst>
          </p:cNvPr>
          <p:cNvSpPr>
            <a:spLocks noGrp="1"/>
          </p:cNvSpPr>
          <p:nvPr>
            <p:ph idx="1"/>
          </p:nvPr>
        </p:nvSpPr>
        <p:spPr/>
        <p:txBody>
          <a:bodyPr>
            <a:normAutofit/>
          </a:bodyPr>
          <a:lstStyle/>
          <a:p>
            <a:r>
              <a:rPr lang="en-US" sz="1800" b="0" i="0" u="none" strike="noStrike" dirty="0">
                <a:effectLst/>
              </a:rPr>
              <a:t>Big Mountain needs a new pricing strategy due to the newly acquired lift that will drive cost of operation up by $1.5M this upcoming season.</a:t>
            </a:r>
          </a:p>
          <a:p>
            <a:pPr>
              <a:buFont typeface="Arial" panose="020B0604020202020204" pitchFamily="34" charset="0"/>
              <a:buChar char="•"/>
            </a:pPr>
            <a:r>
              <a:rPr lang="en-US" sz="1800" dirty="0"/>
              <a:t> Scope of solution space:</a:t>
            </a:r>
            <a:endParaRPr lang="en-US" sz="1800" b="0" i="0" u="none" strike="noStrike" dirty="0">
              <a:effectLst/>
            </a:endParaRPr>
          </a:p>
          <a:p>
            <a:pPr lvl="1">
              <a:buFont typeface="Courier New" panose="02070309020205020404" pitchFamily="49" charset="0"/>
              <a:buChar char="o"/>
            </a:pPr>
            <a:r>
              <a:rPr lang="en-US" sz="1600" dirty="0"/>
              <a:t>By analyzing the data provided to determine which features are directly correlated to the ticket price in the ski resort market.</a:t>
            </a:r>
          </a:p>
          <a:p>
            <a:pPr>
              <a:buFont typeface="Arial" panose="020B0604020202020204" pitchFamily="34" charset="0"/>
              <a:buChar char="•"/>
            </a:pPr>
            <a:r>
              <a:rPr lang="en-US" sz="1800" dirty="0"/>
              <a:t> Criteria for success:</a:t>
            </a:r>
          </a:p>
          <a:p>
            <a:pPr lvl="1">
              <a:buFont typeface="Courier New" panose="02070309020205020404" pitchFamily="49" charset="0"/>
              <a:buChar char="o"/>
            </a:pPr>
            <a:r>
              <a:rPr lang="en-US" sz="1600" dirty="0"/>
              <a:t>Implementing a model that estimates a new pricing strategy for Big Mountain according to amenities on the facility.</a:t>
            </a:r>
          </a:p>
          <a:p>
            <a:pPr lvl="1">
              <a:buFont typeface="Courier New" panose="02070309020205020404" pitchFamily="49" charset="0"/>
              <a:buChar char="o"/>
            </a:pPr>
            <a:r>
              <a:rPr lang="en-US" sz="1600" dirty="0"/>
              <a:t> Determine which of the business options will yield the best results.</a:t>
            </a:r>
          </a:p>
          <a:p>
            <a:endParaRPr lang="en-US" sz="1800" dirty="0"/>
          </a:p>
        </p:txBody>
      </p:sp>
    </p:spTree>
    <p:extLst>
      <p:ext uri="{BB962C8B-B14F-4D97-AF65-F5344CB8AC3E}">
        <p14:creationId xmlns:p14="http://schemas.microsoft.com/office/powerpoint/2010/main" val="91565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0392-1474-46A0-91D8-EDE20D39114D}"/>
              </a:ext>
            </a:extLst>
          </p:cNvPr>
          <p:cNvSpPr>
            <a:spLocks noGrp="1"/>
          </p:cNvSpPr>
          <p:nvPr>
            <p:ph type="title"/>
          </p:nvPr>
        </p:nvSpPr>
        <p:spPr/>
        <p:txBody>
          <a:bodyPr/>
          <a:lstStyle/>
          <a:p>
            <a:r>
              <a:rPr lang="en-US" dirty="0"/>
              <a:t>Business options</a:t>
            </a:r>
          </a:p>
        </p:txBody>
      </p:sp>
      <p:sp>
        <p:nvSpPr>
          <p:cNvPr id="3" name="Content Placeholder 2">
            <a:extLst>
              <a:ext uri="{FF2B5EF4-FFF2-40B4-BE49-F238E27FC236}">
                <a16:creationId xmlns:a16="http://schemas.microsoft.com/office/drawing/2014/main" id="{1F3E008A-606A-4F25-B6C5-6F456BFBBA14}"/>
              </a:ext>
            </a:extLst>
          </p:cNvPr>
          <p:cNvSpPr>
            <a:spLocks noGrp="1"/>
          </p:cNvSpPr>
          <p:nvPr>
            <p:ph idx="1"/>
          </p:nvPr>
        </p:nvSpPr>
        <p:spPr/>
        <p:txBody>
          <a:bodyPr/>
          <a:lstStyle/>
          <a:p>
            <a:pPr>
              <a:buFont typeface="Courier New" panose="02070309020205020404" pitchFamily="49" charset="0"/>
              <a:buChar char="o"/>
            </a:pPr>
            <a:r>
              <a:rPr lang="en-US" dirty="0"/>
              <a:t> Scenario 1: Permanently close down up to 10 of the least used runs.</a:t>
            </a:r>
          </a:p>
          <a:p>
            <a:pPr>
              <a:buFont typeface="Courier New" panose="02070309020205020404" pitchFamily="49" charset="0"/>
              <a:buChar char="o"/>
            </a:pPr>
            <a:r>
              <a:rPr lang="en-US" dirty="0"/>
              <a:t> Scenario 2: Increase the vertical drop by adding a run to a point 150 feet lower down but requiring the installation of an additional chair lift to bring skiers back up, without additional snow making coverage.</a:t>
            </a:r>
          </a:p>
          <a:p>
            <a:pPr>
              <a:buFont typeface="Courier New" panose="02070309020205020404" pitchFamily="49" charset="0"/>
              <a:buChar char="o"/>
            </a:pPr>
            <a:r>
              <a:rPr lang="en-US" dirty="0"/>
              <a:t> Scenario 3: Same as above, but adding 2 acres of snow making cover.</a:t>
            </a:r>
          </a:p>
          <a:p>
            <a:pPr>
              <a:buFont typeface="Courier New" panose="02070309020205020404" pitchFamily="49" charset="0"/>
              <a:buChar char="o"/>
            </a:pPr>
            <a:r>
              <a:rPr lang="en-US" dirty="0"/>
              <a:t> Scenario 4: Increase the longest run by 0.2 mile to boast 3.5 miles length, requiring an additional snow making coverage of 4 acres. </a:t>
            </a:r>
          </a:p>
        </p:txBody>
      </p:sp>
    </p:spTree>
    <p:extLst>
      <p:ext uri="{BB962C8B-B14F-4D97-AF65-F5344CB8AC3E}">
        <p14:creationId xmlns:p14="http://schemas.microsoft.com/office/powerpoint/2010/main" val="292859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AD30-6B0F-4645-A3AF-13FCE696E312}"/>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46336D2E-0C32-4E81-B4A8-31BACF72EAFC}"/>
              </a:ext>
            </a:extLst>
          </p:cNvPr>
          <p:cNvSpPr>
            <a:spLocks noGrp="1"/>
          </p:cNvSpPr>
          <p:nvPr>
            <p:ph idx="1"/>
          </p:nvPr>
        </p:nvSpPr>
        <p:spPr/>
        <p:txBody>
          <a:bodyPr/>
          <a:lstStyle/>
          <a:p>
            <a:pPr lvl="1" algn="just">
              <a:buFont typeface="Courier New" panose="02070309020205020404" pitchFamily="49" charset="0"/>
              <a:buChar char="o"/>
            </a:pPr>
            <a:r>
              <a:rPr lang="en-US" dirty="0"/>
              <a:t>There is no strong correlation between ticket  price and the state the resort is in.</a:t>
            </a:r>
          </a:p>
          <a:p>
            <a:pPr lvl="1" algn="just">
              <a:buFont typeface="Courier New" panose="02070309020205020404" pitchFamily="49" charset="0"/>
              <a:buChar char="o"/>
            </a:pPr>
            <a:r>
              <a:rPr lang="en-US" dirty="0"/>
              <a:t>Features that drive the ticket price are vertical drop, snow making area, total number of chairs, number of fast quads, runs, longest run, trams, and skiable terrain area.</a:t>
            </a:r>
          </a:p>
          <a:p>
            <a:pPr lvl="1" algn="just">
              <a:buFont typeface="Courier New" panose="02070309020205020404" pitchFamily="49" charset="0"/>
              <a:buChar char="o"/>
            </a:pPr>
            <a:r>
              <a:rPr lang="en-US" dirty="0"/>
              <a:t>Predicted price is $95.87 (+- $10.39) .</a:t>
            </a:r>
          </a:p>
          <a:p>
            <a:endParaRPr lang="en-US" dirty="0"/>
          </a:p>
        </p:txBody>
      </p:sp>
      <p:grpSp>
        <p:nvGrpSpPr>
          <p:cNvPr id="10" name="Group 9">
            <a:extLst>
              <a:ext uri="{FF2B5EF4-FFF2-40B4-BE49-F238E27FC236}">
                <a16:creationId xmlns:a16="http://schemas.microsoft.com/office/drawing/2014/main" id="{FFCFDC5E-EF66-433B-8117-55161B8CF7D1}"/>
              </a:ext>
            </a:extLst>
          </p:cNvPr>
          <p:cNvGrpSpPr/>
          <p:nvPr/>
        </p:nvGrpSpPr>
        <p:grpSpPr>
          <a:xfrm>
            <a:off x="1097280" y="3092337"/>
            <a:ext cx="4512453" cy="3020144"/>
            <a:chOff x="1172783" y="3033614"/>
            <a:chExt cx="4512453" cy="3020144"/>
          </a:xfrm>
        </p:grpSpPr>
        <p:pic>
          <p:nvPicPr>
            <p:cNvPr id="4098" name="Picture 2" descr="General Concepts of Correlation and Simple Linear Regression - Supporting  Statistics in Medicine">
              <a:extLst>
                <a:ext uri="{FF2B5EF4-FFF2-40B4-BE49-F238E27FC236}">
                  <a16:creationId xmlns:a16="http://schemas.microsoft.com/office/drawing/2014/main" id="{399AAF47-6EB6-49D1-A922-0C7011B02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15" y="3583092"/>
              <a:ext cx="2962275"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104343-0766-44C0-9A38-2ED7814313EC}"/>
                </a:ext>
              </a:extLst>
            </p:cNvPr>
            <p:cNvSpPr txBox="1"/>
            <p:nvPr/>
          </p:nvSpPr>
          <p:spPr>
            <a:xfrm>
              <a:off x="2613452" y="5684426"/>
              <a:ext cx="2080470" cy="369332"/>
            </a:xfrm>
            <a:prstGeom prst="rect">
              <a:avLst/>
            </a:prstGeom>
            <a:noFill/>
          </p:spPr>
          <p:txBody>
            <a:bodyPr wrap="square" rtlCol="0">
              <a:spAutoFit/>
            </a:bodyPr>
            <a:lstStyle/>
            <a:p>
              <a:r>
                <a:rPr lang="en-US" dirty="0"/>
                <a:t>State</a:t>
              </a:r>
            </a:p>
          </p:txBody>
        </p:sp>
        <p:sp>
          <p:nvSpPr>
            <p:cNvPr id="6" name="TextBox 5">
              <a:extLst>
                <a:ext uri="{FF2B5EF4-FFF2-40B4-BE49-F238E27FC236}">
                  <a16:creationId xmlns:a16="http://schemas.microsoft.com/office/drawing/2014/main" id="{21174943-6DEE-4D63-8A6E-C170BF138D4D}"/>
                </a:ext>
              </a:extLst>
            </p:cNvPr>
            <p:cNvSpPr txBox="1"/>
            <p:nvPr/>
          </p:nvSpPr>
          <p:spPr>
            <a:xfrm rot="16200000">
              <a:off x="317214" y="3889183"/>
              <a:ext cx="2080470" cy="369332"/>
            </a:xfrm>
            <a:prstGeom prst="rect">
              <a:avLst/>
            </a:prstGeom>
            <a:noFill/>
          </p:spPr>
          <p:txBody>
            <a:bodyPr wrap="square" rtlCol="0">
              <a:spAutoFit/>
            </a:bodyPr>
            <a:lstStyle/>
            <a:p>
              <a:r>
                <a:rPr lang="en-US" dirty="0"/>
                <a:t>Price</a:t>
              </a:r>
            </a:p>
          </p:txBody>
        </p:sp>
        <p:sp>
          <p:nvSpPr>
            <p:cNvPr id="5" name="Oval 4">
              <a:extLst>
                <a:ext uri="{FF2B5EF4-FFF2-40B4-BE49-F238E27FC236}">
                  <a16:creationId xmlns:a16="http://schemas.microsoft.com/office/drawing/2014/main" id="{C0F95E89-4C6B-4D36-A460-DC37DB00273A}"/>
                </a:ext>
              </a:extLst>
            </p:cNvPr>
            <p:cNvSpPr/>
            <p:nvPr/>
          </p:nvSpPr>
          <p:spPr>
            <a:xfrm>
              <a:off x="1821547" y="3745203"/>
              <a:ext cx="2306972" cy="166448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42DBB1D-4167-4019-BDA5-03C46DAD2B91}"/>
                </a:ext>
              </a:extLst>
            </p:cNvPr>
            <p:cNvCxnSpPr/>
            <p:nvPr/>
          </p:nvCxnSpPr>
          <p:spPr>
            <a:xfrm flipV="1">
              <a:off x="3850549" y="3931236"/>
              <a:ext cx="662730" cy="53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E6E58F-3112-47D8-9B54-CFFDD30580A9}"/>
                </a:ext>
              </a:extLst>
            </p:cNvPr>
            <p:cNvSpPr txBox="1"/>
            <p:nvPr/>
          </p:nvSpPr>
          <p:spPr>
            <a:xfrm>
              <a:off x="3730601" y="3583092"/>
              <a:ext cx="1954635" cy="369332"/>
            </a:xfrm>
            <a:prstGeom prst="rect">
              <a:avLst/>
            </a:prstGeom>
            <a:noFill/>
          </p:spPr>
          <p:txBody>
            <a:bodyPr wrap="square" rtlCol="0">
              <a:spAutoFit/>
            </a:bodyPr>
            <a:lstStyle/>
            <a:p>
              <a:r>
                <a:rPr lang="en-US" dirty="0">
                  <a:solidFill>
                    <a:schemeClr val="accent3"/>
                  </a:solidFill>
                </a:rPr>
                <a:t>NO CORRELATION</a:t>
              </a:r>
            </a:p>
          </p:txBody>
        </p:sp>
      </p:grpSp>
      <p:pic>
        <p:nvPicPr>
          <p:cNvPr id="11" name="Content Placeholder 3">
            <a:extLst>
              <a:ext uri="{FF2B5EF4-FFF2-40B4-BE49-F238E27FC236}">
                <a16:creationId xmlns:a16="http://schemas.microsoft.com/office/drawing/2014/main" id="{7E6DCDE2-AC12-40FE-9DCB-79655B40B02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241501" y="3383854"/>
            <a:ext cx="4535745" cy="2286000"/>
          </a:xfrm>
          <a:prstGeom prst="rect">
            <a:avLst/>
          </a:prstGeom>
          <a:noFill/>
          <a:ln>
            <a:noFill/>
          </a:ln>
        </p:spPr>
      </p:pic>
    </p:spTree>
    <p:extLst>
      <p:ext uri="{BB962C8B-B14F-4D97-AF65-F5344CB8AC3E}">
        <p14:creationId xmlns:p14="http://schemas.microsoft.com/office/powerpoint/2010/main" val="121197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5883-CFD3-45A6-B532-078FB2774F76}"/>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6C01A92-832D-488E-91DB-79FA23E0E9D6}"/>
              </a:ext>
            </a:extLst>
          </p:cNvPr>
          <p:cNvSpPr>
            <a:spLocks noGrp="1"/>
          </p:cNvSpPr>
          <p:nvPr>
            <p:ph idx="1"/>
          </p:nvPr>
        </p:nvSpPr>
        <p:spPr/>
        <p:txBody>
          <a:bodyPr/>
          <a:lstStyle/>
          <a:p>
            <a:pPr lvl="1" algn="just">
              <a:buFont typeface="Courier New" panose="02070309020205020404" pitchFamily="49" charset="0"/>
              <a:buChar char="o"/>
            </a:pPr>
            <a:r>
              <a:rPr lang="en-US" dirty="0"/>
              <a:t>A combination of Scenarios 1 &amp; 2 may have better results: 5 least used runs are closed, and a 6th one is modified to increase vertical drop by 150 feet.</a:t>
            </a:r>
          </a:p>
          <a:p>
            <a:pPr lvl="1" algn="just">
              <a:buFont typeface="Courier New" panose="02070309020205020404" pitchFamily="49" charset="0"/>
              <a:buChar char="o"/>
            </a:pPr>
            <a:r>
              <a:rPr lang="en-US" dirty="0"/>
              <a:t>A price increase of $4 to $24.</a:t>
            </a:r>
          </a:p>
          <a:p>
            <a:endParaRPr lang="en-US" dirty="0"/>
          </a:p>
        </p:txBody>
      </p:sp>
      <p:pic>
        <p:nvPicPr>
          <p:cNvPr id="1026" name="Picture 2" descr="Not another Quickbooks Online price hike - Foresight CPA Group">
            <a:extLst>
              <a:ext uri="{FF2B5EF4-FFF2-40B4-BE49-F238E27FC236}">
                <a16:creationId xmlns:a16="http://schemas.microsoft.com/office/drawing/2014/main" id="{E7C29962-5578-4ED2-9EC9-6F478EA1A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79" y="3554254"/>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95E1CBF-AE7E-43D2-8D84-211699F868E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5746459" y="2716623"/>
            <a:ext cx="3578856" cy="3152469"/>
          </a:xfrm>
          <a:prstGeom prst="rect">
            <a:avLst/>
          </a:prstGeom>
        </p:spPr>
      </p:pic>
    </p:spTree>
    <p:extLst>
      <p:ext uri="{BB962C8B-B14F-4D97-AF65-F5344CB8AC3E}">
        <p14:creationId xmlns:p14="http://schemas.microsoft.com/office/powerpoint/2010/main" val="318096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E52-DAF4-4E61-AA85-88C0CC40F19E}"/>
              </a:ext>
            </a:extLst>
          </p:cNvPr>
          <p:cNvSpPr>
            <a:spLocks noGrp="1"/>
          </p:cNvSpPr>
          <p:nvPr>
            <p:ph type="title"/>
          </p:nvPr>
        </p:nvSpPr>
        <p:spPr>
          <a:xfrm>
            <a:off x="417830" y="263529"/>
            <a:ext cx="11417300" cy="1450757"/>
          </a:xfrm>
        </p:spPr>
        <p:txBody>
          <a:bodyPr/>
          <a:lstStyle/>
          <a:p>
            <a:r>
              <a:rPr lang="en-US" dirty="0"/>
              <a:t>MODELING AND RESULTS ANALYSIS</a:t>
            </a:r>
          </a:p>
        </p:txBody>
      </p:sp>
      <p:sp>
        <p:nvSpPr>
          <p:cNvPr id="5" name="Content Placeholder 4">
            <a:extLst>
              <a:ext uri="{FF2B5EF4-FFF2-40B4-BE49-F238E27FC236}">
                <a16:creationId xmlns:a16="http://schemas.microsoft.com/office/drawing/2014/main" id="{C73FD277-F6E5-4156-BFD1-D1B08A1B14FE}"/>
              </a:ext>
            </a:extLst>
          </p:cNvPr>
          <p:cNvSpPr>
            <a:spLocks noGrp="1"/>
          </p:cNvSpPr>
          <p:nvPr>
            <p:ph idx="1"/>
          </p:nvPr>
        </p:nvSpPr>
        <p:spPr>
          <a:xfrm>
            <a:off x="1157101" y="2685692"/>
            <a:ext cx="4619856" cy="3760891"/>
          </a:xfrm>
        </p:spPr>
        <p:txBody>
          <a:bodyPr/>
          <a:lstStyle/>
          <a:p>
            <a:pPr algn="just">
              <a:lnSpc>
                <a:spcPct val="100000"/>
              </a:lnSpc>
              <a:spcBef>
                <a:spcPts val="0"/>
              </a:spcBef>
            </a:pPr>
            <a:r>
              <a:rPr lang="en-US" dirty="0"/>
              <a:t>The correlation heatmap showed positive correlation between ticket price and vertical drop, snow making area, total number of chairs, number of fast quads, runs, longest run, trams, and skiable terrain area.</a:t>
            </a:r>
          </a:p>
          <a:p>
            <a:endParaRPr lang="en-US" dirty="0"/>
          </a:p>
        </p:txBody>
      </p:sp>
      <p:pic>
        <p:nvPicPr>
          <p:cNvPr id="6" name="Picture 2">
            <a:extLst>
              <a:ext uri="{FF2B5EF4-FFF2-40B4-BE49-F238E27FC236}">
                <a16:creationId xmlns:a16="http://schemas.microsoft.com/office/drawing/2014/main" id="{484B7106-8749-40FC-BBC9-67D1B1FC2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136" y="2185113"/>
            <a:ext cx="5317763" cy="406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53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E52-DAF4-4E61-AA85-88C0CC40F19E}"/>
              </a:ext>
            </a:extLst>
          </p:cNvPr>
          <p:cNvSpPr>
            <a:spLocks noGrp="1"/>
          </p:cNvSpPr>
          <p:nvPr>
            <p:ph type="title"/>
          </p:nvPr>
        </p:nvSpPr>
        <p:spPr>
          <a:xfrm>
            <a:off x="417830" y="263529"/>
            <a:ext cx="11417300" cy="1450757"/>
          </a:xfrm>
        </p:spPr>
        <p:txBody>
          <a:bodyPr/>
          <a:lstStyle/>
          <a:p>
            <a:r>
              <a:rPr lang="en-US" dirty="0"/>
              <a:t>MODELING AND RESULTS ANALYSIS</a:t>
            </a:r>
          </a:p>
        </p:txBody>
      </p:sp>
      <p:sp>
        <p:nvSpPr>
          <p:cNvPr id="5" name="Content Placeholder 4">
            <a:extLst>
              <a:ext uri="{FF2B5EF4-FFF2-40B4-BE49-F238E27FC236}">
                <a16:creationId xmlns:a16="http://schemas.microsoft.com/office/drawing/2014/main" id="{DCF09E12-ED49-412C-9602-BF6A8C7261FC}"/>
              </a:ext>
            </a:extLst>
          </p:cNvPr>
          <p:cNvSpPr>
            <a:spLocks noGrp="1"/>
          </p:cNvSpPr>
          <p:nvPr>
            <p:ph idx="1"/>
          </p:nvPr>
        </p:nvSpPr>
        <p:spPr>
          <a:xfrm>
            <a:off x="1038557" y="2461619"/>
            <a:ext cx="5562850" cy="3760891"/>
          </a:xfrm>
        </p:spPr>
        <p:txBody>
          <a:bodyPr/>
          <a:lstStyle/>
          <a:p>
            <a:pPr>
              <a:buFont typeface="Courier New" panose="02070309020205020404" pitchFamily="49" charset="0"/>
              <a:buChar char="o"/>
            </a:pPr>
            <a:r>
              <a:rPr lang="en-US" dirty="0"/>
              <a:t> An analysis of state area and population reveal no defined tendencies. </a:t>
            </a:r>
          </a:p>
          <a:p>
            <a:pPr>
              <a:buFont typeface="Courier New" panose="02070309020205020404" pitchFamily="49" charset="0"/>
              <a:buChar char="o"/>
            </a:pPr>
            <a:r>
              <a:rPr lang="en-US" dirty="0"/>
              <a:t> Bigger or more populated states did not necessarily have higher ticket prices.</a:t>
            </a:r>
          </a:p>
          <a:p>
            <a:pPr>
              <a:buFont typeface="Courier New" panose="02070309020205020404" pitchFamily="49" charset="0"/>
              <a:buChar char="o"/>
            </a:pPr>
            <a:r>
              <a:rPr lang="en-US" dirty="0"/>
              <a:t> PCA did not reveal a clear grouping.</a:t>
            </a:r>
          </a:p>
          <a:p>
            <a:pPr>
              <a:buFont typeface="Courier New" panose="02070309020205020404" pitchFamily="49" charset="0"/>
              <a:buChar char="o"/>
            </a:pPr>
            <a:endParaRPr lang="en-US" dirty="0"/>
          </a:p>
        </p:txBody>
      </p:sp>
      <p:pic>
        <p:nvPicPr>
          <p:cNvPr id="6146" name="Picture 2">
            <a:extLst>
              <a:ext uri="{FF2B5EF4-FFF2-40B4-BE49-F238E27FC236}">
                <a16:creationId xmlns:a16="http://schemas.microsoft.com/office/drawing/2014/main" id="{2AF41EE9-5A83-474D-82C1-AD2A525C4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130" y="2108201"/>
            <a:ext cx="4999839" cy="411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2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E52-DAF4-4E61-AA85-88C0CC40F19E}"/>
              </a:ext>
            </a:extLst>
          </p:cNvPr>
          <p:cNvSpPr>
            <a:spLocks noGrp="1"/>
          </p:cNvSpPr>
          <p:nvPr>
            <p:ph type="title"/>
          </p:nvPr>
        </p:nvSpPr>
        <p:spPr>
          <a:xfrm>
            <a:off x="417830" y="263529"/>
            <a:ext cx="11417300" cy="1450757"/>
          </a:xfrm>
        </p:spPr>
        <p:txBody>
          <a:bodyPr/>
          <a:lstStyle/>
          <a:p>
            <a:r>
              <a:rPr lang="en-US" dirty="0"/>
              <a:t>MODELING AND RESULTS ANALYSIS</a:t>
            </a:r>
          </a:p>
        </p:txBody>
      </p:sp>
      <p:sp>
        <p:nvSpPr>
          <p:cNvPr id="5" name="Content Placeholder 4">
            <a:extLst>
              <a:ext uri="{FF2B5EF4-FFF2-40B4-BE49-F238E27FC236}">
                <a16:creationId xmlns:a16="http://schemas.microsoft.com/office/drawing/2014/main" id="{A0A37603-201F-4BAD-8A2F-1F4E5A221882}"/>
              </a:ext>
            </a:extLst>
          </p:cNvPr>
          <p:cNvSpPr>
            <a:spLocks noGrp="1"/>
          </p:cNvSpPr>
          <p:nvPr>
            <p:ph idx="1"/>
          </p:nvPr>
        </p:nvSpPr>
        <p:spPr>
          <a:xfrm>
            <a:off x="799749" y="2287537"/>
            <a:ext cx="5559605" cy="3760891"/>
          </a:xfrm>
        </p:spPr>
        <p:txBody>
          <a:bodyPr>
            <a:normAutofit fontScale="92500" lnSpcReduction="20000"/>
          </a:bodyPr>
          <a:lstStyle/>
          <a:p>
            <a:pPr>
              <a:buFont typeface="Courier New" panose="02070309020205020404" pitchFamily="49" charset="0"/>
              <a:buChar char="o"/>
            </a:pPr>
            <a:r>
              <a:rPr lang="en-US" dirty="0"/>
              <a:t> Random Forest was the best model, with an average cross-validation error of $9.5.</a:t>
            </a:r>
          </a:p>
          <a:p>
            <a:pPr>
              <a:buFont typeface="Courier New" panose="02070309020205020404" pitchFamily="49" charset="0"/>
              <a:buChar char="o"/>
            </a:pPr>
            <a:r>
              <a:rPr lang="en-US" dirty="0"/>
              <a:t> Pipeline values:</a:t>
            </a:r>
          </a:p>
          <a:p>
            <a:pPr lvl="1"/>
            <a:r>
              <a:rPr lang="en-US" altLang="en-US" dirty="0"/>
              <a:t>Pipeline(steps=[('</a:t>
            </a:r>
            <a:r>
              <a:rPr lang="en-US" altLang="en-US" dirty="0" err="1"/>
              <a:t>simpleimputer</a:t>
            </a:r>
            <a:r>
              <a:rPr lang="en-US" altLang="en-US" dirty="0"/>
              <a:t>', </a:t>
            </a:r>
            <a:r>
              <a:rPr lang="en-US" altLang="en-US" dirty="0" err="1"/>
              <a:t>SimpleImputer</a:t>
            </a:r>
            <a:r>
              <a:rPr lang="en-US" altLang="en-US" dirty="0"/>
              <a:t>(strategy='median')), ('</a:t>
            </a:r>
            <a:r>
              <a:rPr lang="en-US" altLang="en-US" dirty="0" err="1"/>
              <a:t>standardscaler</a:t>
            </a:r>
            <a:r>
              <a:rPr lang="en-US" altLang="en-US" dirty="0"/>
              <a:t>', None), ('</a:t>
            </a:r>
            <a:r>
              <a:rPr lang="en-US" altLang="en-US" dirty="0" err="1"/>
              <a:t>randomforestregressor</a:t>
            </a:r>
            <a:r>
              <a:rPr lang="en-US" altLang="en-US" dirty="0"/>
              <a:t>', </a:t>
            </a:r>
            <a:r>
              <a:rPr lang="en-US" altLang="en-US" dirty="0" err="1"/>
              <a:t>RandomForestRegressor</a:t>
            </a:r>
            <a:r>
              <a:rPr lang="en-US" altLang="en-US" dirty="0"/>
              <a:t>(</a:t>
            </a:r>
            <a:r>
              <a:rPr lang="en-US" altLang="en-US" dirty="0" err="1"/>
              <a:t>n_estimators</a:t>
            </a:r>
            <a:r>
              <a:rPr lang="en-US" altLang="en-US" dirty="0"/>
              <a:t>=69, </a:t>
            </a:r>
            <a:r>
              <a:rPr lang="en-US" altLang="en-US" dirty="0" err="1"/>
              <a:t>random_state</a:t>
            </a:r>
            <a:r>
              <a:rPr lang="en-US" altLang="en-US" dirty="0"/>
              <a:t>=47))]) </a:t>
            </a:r>
          </a:p>
          <a:p>
            <a:pPr>
              <a:buFont typeface="Courier New" panose="02070309020205020404" pitchFamily="49" charset="0"/>
              <a:buChar char="o"/>
            </a:pPr>
            <a:r>
              <a:rPr lang="en-US" altLang="en-US" dirty="0"/>
              <a:t> Dominant features:</a:t>
            </a:r>
          </a:p>
          <a:p>
            <a:pPr lvl="1"/>
            <a:r>
              <a:rPr lang="en-US" altLang="en-US" sz="1500" dirty="0" err="1"/>
              <a:t>fastQuads</a:t>
            </a:r>
            <a:endParaRPr lang="en-US" altLang="en-US" sz="1500" dirty="0"/>
          </a:p>
          <a:p>
            <a:pPr lvl="1"/>
            <a:r>
              <a:rPr lang="en-US" altLang="en-US" sz="1500" dirty="0"/>
              <a:t>Runs</a:t>
            </a:r>
          </a:p>
          <a:p>
            <a:pPr lvl="1"/>
            <a:r>
              <a:rPr lang="en-US" altLang="en-US" sz="1500" dirty="0"/>
              <a:t>Snow </a:t>
            </a:r>
            <a:r>
              <a:rPr lang="en-US" altLang="en-US" sz="1500" dirty="0" err="1"/>
              <a:t>Making_ac</a:t>
            </a:r>
            <a:endParaRPr lang="en-US" altLang="en-US" sz="1500" dirty="0"/>
          </a:p>
          <a:p>
            <a:pPr lvl="1"/>
            <a:r>
              <a:rPr lang="en-US" altLang="en-US" sz="1500" dirty="0" err="1"/>
              <a:t>Vertical_drop</a:t>
            </a:r>
            <a:endParaRPr lang="en-US" altLang="en-US" sz="1500" dirty="0"/>
          </a:p>
          <a:p>
            <a:endParaRPr lang="en-US" dirty="0"/>
          </a:p>
          <a:p>
            <a:endParaRPr lang="en-US" dirty="0"/>
          </a:p>
        </p:txBody>
      </p:sp>
      <p:pic>
        <p:nvPicPr>
          <p:cNvPr id="6" name="Picture 2">
            <a:extLst>
              <a:ext uri="{FF2B5EF4-FFF2-40B4-BE49-F238E27FC236}">
                <a16:creationId xmlns:a16="http://schemas.microsoft.com/office/drawing/2014/main" id="{73ECC0F8-4FBD-4254-B0C8-F362F9D15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413" y="2244735"/>
            <a:ext cx="4848838" cy="389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74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E52-DAF4-4E61-AA85-88C0CC40F19E}"/>
              </a:ext>
            </a:extLst>
          </p:cNvPr>
          <p:cNvSpPr>
            <a:spLocks noGrp="1"/>
          </p:cNvSpPr>
          <p:nvPr>
            <p:ph type="title"/>
          </p:nvPr>
        </p:nvSpPr>
        <p:spPr>
          <a:xfrm>
            <a:off x="417830" y="263529"/>
            <a:ext cx="11417300" cy="1450757"/>
          </a:xfrm>
        </p:spPr>
        <p:txBody>
          <a:bodyPr/>
          <a:lstStyle/>
          <a:p>
            <a:r>
              <a:rPr lang="en-US" dirty="0"/>
              <a:t>MODELING AND RESULTS ANALYSIS</a:t>
            </a:r>
          </a:p>
        </p:txBody>
      </p:sp>
      <p:pic>
        <p:nvPicPr>
          <p:cNvPr id="4" name="Content Placeholder 3">
            <a:extLst>
              <a:ext uri="{FF2B5EF4-FFF2-40B4-BE49-F238E27FC236}">
                <a16:creationId xmlns:a16="http://schemas.microsoft.com/office/drawing/2014/main" id="{67F62617-229A-4765-A959-9E3ED0F3AD3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3171" y="2315250"/>
            <a:ext cx="5386934" cy="3428713"/>
          </a:xfrm>
          <a:prstGeom prst="rect">
            <a:avLst/>
          </a:prstGeom>
          <a:noFill/>
          <a:ln>
            <a:noFill/>
          </a:ln>
        </p:spPr>
      </p:pic>
      <p:sp>
        <p:nvSpPr>
          <p:cNvPr id="5" name="Content Placeholder 4">
            <a:extLst>
              <a:ext uri="{FF2B5EF4-FFF2-40B4-BE49-F238E27FC236}">
                <a16:creationId xmlns:a16="http://schemas.microsoft.com/office/drawing/2014/main" id="{966FC42A-3282-47B0-A948-DC8D662B0E46}"/>
              </a:ext>
            </a:extLst>
          </p:cNvPr>
          <p:cNvSpPr txBox="1">
            <a:spLocks/>
          </p:cNvSpPr>
          <p:nvPr/>
        </p:nvSpPr>
        <p:spPr>
          <a:xfrm>
            <a:off x="1123545" y="2315250"/>
            <a:ext cx="461985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2BFD8F86-D985-4199-B6C2-3480309E4939}"/>
              </a:ext>
            </a:extLst>
          </p:cNvPr>
          <p:cNvSpPr txBox="1"/>
          <p:nvPr/>
        </p:nvSpPr>
        <p:spPr>
          <a:xfrm>
            <a:off x="474827" y="2144552"/>
            <a:ext cx="6088344" cy="4085157"/>
          </a:xfrm>
          <a:prstGeom prst="rect">
            <a:avLst/>
          </a:prstGeom>
          <a:noFill/>
        </p:spPr>
        <p:txBody>
          <a:bodyPr wrap="square">
            <a:spAutoFit/>
          </a:bodyPr>
          <a:lstStyle/>
          <a:p>
            <a:pPr marL="285750" marR="0" indent="-285750" algn="just">
              <a:lnSpc>
                <a:spcPct val="107000"/>
              </a:lnSpc>
              <a:spcBef>
                <a:spcPts val="200"/>
              </a:spcBef>
              <a:spcAft>
                <a:spcPts val="0"/>
              </a:spcAft>
              <a:buFont typeface="Arial" panose="020B0604020202020204" pitchFamily="34" charset="0"/>
              <a:buChar char="•"/>
            </a:pPr>
            <a:r>
              <a:rPr lang="en-US" sz="1400" b="1" dirty="0">
                <a:effectLst/>
                <a:ea typeface="Times New Roman" panose="02020603050405020304" pitchFamily="18" charset="0"/>
                <a:cs typeface="Times New Roman" panose="02020603050405020304" pitchFamily="18" charset="0"/>
              </a:rPr>
              <a:t>Scenario 1 Analysis</a:t>
            </a:r>
          </a:p>
          <a:p>
            <a:pPr marL="742950" lvl="1" indent="-285750" algn="just">
              <a:lnSpc>
                <a:spcPct val="107000"/>
              </a:lnSpc>
              <a:spcBef>
                <a:spcPts val="200"/>
              </a:spcBef>
              <a:buFont typeface="Courier New" panose="02070309020205020404" pitchFamily="49" charset="0"/>
              <a:buChar char="o"/>
            </a:pPr>
            <a:r>
              <a:rPr lang="en-US" sz="1400" dirty="0">
                <a:effectLst/>
                <a:ea typeface="Calibri" panose="020F0502020204030204" pitchFamily="34" charset="0"/>
                <a:cs typeface="Times New Roman" panose="02020603050405020304" pitchFamily="18" charset="0"/>
              </a:rPr>
              <a:t>Closing 3 to 5 runs will have the same impact on ticket price. Therefore, closing 5 runs will lead to more savings.</a:t>
            </a:r>
          </a:p>
          <a:p>
            <a:pPr marL="742950" lvl="1" indent="-285750" algn="just">
              <a:lnSpc>
                <a:spcPct val="107000"/>
              </a:lnSpc>
              <a:buFont typeface="Courier New" panose="02070309020205020404" pitchFamily="49" charset="0"/>
              <a:buChar char="o"/>
            </a:pPr>
            <a:r>
              <a:rPr lang="en-US" sz="1400" dirty="0">
                <a:effectLst/>
                <a:ea typeface="Calibri" panose="020F0502020204030204" pitchFamily="34" charset="0"/>
                <a:cs typeface="Times New Roman" panose="02020603050405020304" pitchFamily="18" charset="0"/>
              </a:rPr>
              <a:t>Closing 6 to 8 runs will have the same impact on ticket price, however, the ticket price will be affected around double compared to closing 3 to 5 runs.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u="none" strike="noStrike" cap="none" normalizeH="0" baseline="0" dirty="0">
                <a:ln>
                  <a:noFill/>
                </a:ln>
                <a:effectLst/>
                <a:latin typeface="+mn-lt"/>
                <a:ea typeface="Times New Roman" panose="02020603050405020304" pitchFamily="18" charset="0"/>
                <a:cs typeface="Times New Roman" panose="02020603050405020304" pitchFamily="18" charset="0"/>
              </a:rPr>
              <a:t>Scenario 2 Analysis</a:t>
            </a:r>
          </a:p>
          <a:p>
            <a:pPr marL="742950" lvl="1" indent="-285750" eaLnBrk="0" fontAlgn="base" hangingPunct="0">
              <a:spcBef>
                <a:spcPct val="0"/>
              </a:spcBef>
              <a:spcAft>
                <a:spcPct val="0"/>
              </a:spcAft>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effectLst/>
                <a:latin typeface="+mn-lt"/>
                <a:ea typeface="Calibri" panose="020F0502020204030204" pitchFamily="34" charset="0"/>
                <a:cs typeface="Times New Roman" panose="02020603050405020304" pitchFamily="18" charset="0"/>
              </a:rPr>
              <a:t>This scenario increases support for ticket price by $1.99. Over the season, this could be expected to amount to $3,474,638.</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400" b="0" i="0" u="none" strike="noStrike" cap="none" normalizeH="0" baseline="0" dirty="0">
              <a:ln>
                <a:noFill/>
              </a:ln>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effectLst/>
                <a:latin typeface="+mn-lt"/>
                <a:ea typeface="Calibri" panose="020F0502020204030204" pitchFamily="34" charset="0"/>
                <a:cs typeface="Times New Roman" panose="02020603050405020304" pitchFamily="18" charset="0"/>
              </a:rPr>
              <a:t>Scenario 3 Analysis</a:t>
            </a:r>
            <a:endParaRPr kumimoji="0" lang="en-US" altLang="en-US" sz="1400" b="1"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effectLst/>
                <a:latin typeface="+mn-lt"/>
                <a:ea typeface="Calibri" panose="020F0502020204030204" pitchFamily="34" charset="0"/>
                <a:cs typeface="Times New Roman" panose="02020603050405020304" pitchFamily="18" charset="0"/>
              </a:rPr>
              <a:t>This scenario increases support for ticket price by $1.99. Over the season, this could be expected to amount to $3,474,638.</a:t>
            </a:r>
            <a:r>
              <a:rPr kumimoji="0" lang="en-US" altLang="en-US" sz="1400" b="0" i="0" u="none" strike="noStrike" cap="none" normalizeH="0" baseline="0" dirty="0">
                <a:ln>
                  <a:noFill/>
                </a:ln>
                <a:effectLst/>
                <a:latin typeface="+mn-lt"/>
              </a:rPr>
              <a:t> </a:t>
            </a:r>
            <a:endParaRPr kumimoji="0" lang="en-US" altLang="en-US" sz="14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4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1" i="0" u="none" strike="noStrike" cap="none" normalizeH="0" baseline="0" dirty="0">
                <a:ln>
                  <a:noFill/>
                </a:ln>
                <a:effectLst/>
                <a:latin typeface="+mn-lt"/>
                <a:ea typeface="Times New Roman" panose="02020603050405020304" pitchFamily="18" charset="0"/>
                <a:cs typeface="Times New Roman" panose="02020603050405020304" pitchFamily="18" charset="0"/>
              </a:rPr>
              <a:t>Scenario 4 Analysis</a:t>
            </a:r>
          </a:p>
          <a:p>
            <a:pPr marL="742950" lvl="1" indent="-285750" eaLnBrk="0" fontAlgn="base" hangingPunct="0">
              <a:spcBef>
                <a:spcPct val="0"/>
              </a:spcBef>
              <a:spcAft>
                <a:spcPct val="0"/>
              </a:spcAft>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effectLst/>
                <a:latin typeface="+mn-lt"/>
                <a:ea typeface="Calibri" panose="020F0502020204030204" pitchFamily="34" charset="0"/>
                <a:cs typeface="Times New Roman" panose="02020603050405020304" pitchFamily="18" charset="0"/>
              </a:rPr>
              <a:t>This scenario makes no difference whatsoever for ticket price, yielding no revenues.</a:t>
            </a:r>
            <a:endParaRPr kumimoji="0" lang="en-US" altLang="en-US" sz="1400" b="0" i="0" u="none" strike="noStrike" cap="none" normalizeH="0" baseline="0" dirty="0">
              <a:ln>
                <a:noFill/>
              </a:ln>
              <a:effectLst/>
              <a:latin typeface="+mn-lt"/>
            </a:endParaRPr>
          </a:p>
          <a:p>
            <a:pPr marR="0" lvl="0" algn="just">
              <a:lnSpc>
                <a:spcPct val="107000"/>
              </a:lnSpc>
              <a:spcBef>
                <a:spcPts val="0"/>
              </a:spcBef>
              <a:spcAft>
                <a:spcPts val="800"/>
              </a:spcAft>
            </a:pPr>
            <a:endParaRPr lang="en-US" sz="1400" dirty="0">
              <a:effectLst/>
              <a:ea typeface="Calibri" panose="020F0502020204030204" pitchFamily="34"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AF4AD843-3D03-4847-85AD-0FD63A4C5339}"/>
              </a:ext>
            </a:extLst>
          </p:cNvPr>
          <p:cNvCxnSpPr/>
          <p:nvPr/>
        </p:nvCxnSpPr>
        <p:spPr>
          <a:xfrm>
            <a:off x="8187655" y="3598877"/>
            <a:ext cx="2030136" cy="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D54ACA-A9DA-47EC-8AEF-2794A53EABDA}"/>
              </a:ext>
            </a:extLst>
          </p:cNvPr>
          <p:cNvCxnSpPr/>
          <p:nvPr/>
        </p:nvCxnSpPr>
        <p:spPr>
          <a:xfrm>
            <a:off x="8700781" y="4439174"/>
            <a:ext cx="2030136" cy="0"/>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4164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{F8E72202-81FF-4DB3-8586-915A897AF619}tf56160789_win32</Template>
  <TotalTime>91</TotalTime>
  <Words>717</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Courier New</vt:lpstr>
      <vt:lpstr>Franklin Gothic Book</vt:lpstr>
      <vt:lpstr>1_RetrospectVTI</vt:lpstr>
      <vt:lpstr>Big Mountain Resort Pricing Strategy</vt:lpstr>
      <vt:lpstr>What is the problem?</vt:lpstr>
      <vt:lpstr>Business options</vt:lpstr>
      <vt:lpstr>Key findings</vt:lpstr>
      <vt:lpstr>Recommendations</vt:lpstr>
      <vt:lpstr>MODELING AND RESULTS ANALYSIS</vt:lpstr>
      <vt:lpstr>MODELING AND RESULTS ANALYSIS</vt:lpstr>
      <vt:lpstr>MODELING AND RESULTS ANALYSIS</vt:lpstr>
      <vt:lpstr>MODELING AND RESULTS ANALYSIS</vt:lpstr>
      <vt:lpstr>SUMMARY AND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 Strategy</dc:title>
  <dc:creator>Ronald Pacheco</dc:creator>
  <cp:lastModifiedBy>Ronald Pacheco</cp:lastModifiedBy>
  <cp:revision>12</cp:revision>
  <dcterms:created xsi:type="dcterms:W3CDTF">2021-01-17T21:49:44Z</dcterms:created>
  <dcterms:modified xsi:type="dcterms:W3CDTF">2021-01-17T23:21:38Z</dcterms:modified>
</cp:coreProperties>
</file>