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2"/>
  </p:notesMasterIdLst>
  <p:handoutMasterIdLst>
    <p:handoutMasterId r:id="rId23"/>
  </p:handout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A3653"/>
    <a:srgbClr val="9D007E"/>
    <a:srgbClr val="479B43"/>
    <a:srgbClr val="9D839F"/>
    <a:srgbClr val="206CBF"/>
    <a:srgbClr val="C52D28"/>
    <a:srgbClr val="C04121"/>
    <a:srgbClr val="0A3852"/>
    <a:srgbClr val="C6C801"/>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97" autoAdjust="0"/>
    <p:restoredTop sz="97668" autoAdjust="0"/>
  </p:normalViewPr>
  <p:slideViewPr>
    <p:cSldViewPr snapToObjects="1">
      <p:cViewPr varScale="1">
        <p:scale>
          <a:sx n="122" d="100"/>
          <a:sy n="122" d="100"/>
        </p:scale>
        <p:origin x="-1256" y="-112"/>
      </p:cViewPr>
      <p:guideLst>
        <p:guide orient="horz" pos="2016"/>
        <p:guide pos="277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handoutMaster" Target="handoutMasters/handout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7509702-5120-3A4B-A3C9-0002B507C609}" type="datetimeFigureOut">
              <a:t>9/30/14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5F24A02-D515-E643-B5E6-EC98240E7BF2}" type="slidenum">
              <a:t>‹#›</a:t>
            </a:fld>
            <a:endParaRPr lang="en-US"/>
          </a:p>
        </p:txBody>
      </p:sp>
    </p:spTree>
    <p:extLst>
      <p:ext uri="{BB962C8B-B14F-4D97-AF65-F5344CB8AC3E}">
        <p14:creationId xmlns:p14="http://schemas.microsoft.com/office/powerpoint/2010/main" val="219501295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8A45B7-B1AE-694C-9336-A43A4E843232}" type="datetimeFigureOut">
              <a:t>9/30/14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8CB67E-B462-EA43-9164-8BDAF7CD1B4E}" type="slidenum">
              <a:t>‹#›</a:t>
            </a:fld>
            <a:endParaRPr lang="en-US"/>
          </a:p>
        </p:txBody>
      </p:sp>
    </p:spTree>
    <p:extLst>
      <p:ext uri="{BB962C8B-B14F-4D97-AF65-F5344CB8AC3E}">
        <p14:creationId xmlns:p14="http://schemas.microsoft.com/office/powerpoint/2010/main" val="107313139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BF5C908-AE1F-764E-8227-E57A03BAB500}" type="datetime1">
              <a:t>9/30/14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8499D-C63D-2641-AC56-6A69BA6B2EA4}" type="slidenum">
              <a:t>‹#›</a:t>
            </a:fld>
            <a:endParaRPr lang="en-US"/>
          </a:p>
        </p:txBody>
      </p:sp>
    </p:spTree>
    <p:extLst>
      <p:ext uri="{BB962C8B-B14F-4D97-AF65-F5344CB8AC3E}">
        <p14:creationId xmlns:p14="http://schemas.microsoft.com/office/powerpoint/2010/main" val="1030283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755DF7-834D-4B45-A9B4-502673D98ACA}" type="datetime1">
              <a:t>9/30/14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8499D-C63D-2641-AC56-6A69BA6B2EA4}" type="slidenum">
              <a:t>‹#›</a:t>
            </a:fld>
            <a:endParaRPr lang="en-US"/>
          </a:p>
        </p:txBody>
      </p:sp>
    </p:spTree>
    <p:extLst>
      <p:ext uri="{BB962C8B-B14F-4D97-AF65-F5344CB8AC3E}">
        <p14:creationId xmlns:p14="http://schemas.microsoft.com/office/powerpoint/2010/main" val="4135064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5645F6-B313-2F4E-8B8D-D7DED8B55E85}" type="datetime1">
              <a:t>9/30/14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8499D-C63D-2641-AC56-6A69BA6B2EA4}" type="slidenum">
              <a:t>‹#›</a:t>
            </a:fld>
            <a:endParaRPr lang="en-US"/>
          </a:p>
        </p:txBody>
      </p:sp>
    </p:spTree>
    <p:extLst>
      <p:ext uri="{BB962C8B-B14F-4D97-AF65-F5344CB8AC3E}">
        <p14:creationId xmlns:p14="http://schemas.microsoft.com/office/powerpoint/2010/main" val="3889176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B9C758-031F-A24A-A12B-3BA842A60FA5}" type="datetime1">
              <a:t>9/30/14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8499D-C63D-2641-AC56-6A69BA6B2EA4}" type="slidenum">
              <a:t>‹#›</a:t>
            </a:fld>
            <a:endParaRPr lang="en-US"/>
          </a:p>
        </p:txBody>
      </p:sp>
    </p:spTree>
    <p:extLst>
      <p:ext uri="{BB962C8B-B14F-4D97-AF65-F5344CB8AC3E}">
        <p14:creationId xmlns:p14="http://schemas.microsoft.com/office/powerpoint/2010/main" val="3290678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7035F8-20D3-DA4F-9816-05BF12FACC2C}" type="datetime1">
              <a:t>9/30/14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8499D-C63D-2641-AC56-6A69BA6B2EA4}" type="slidenum">
              <a:t>‹#›</a:t>
            </a:fld>
            <a:endParaRPr lang="en-US"/>
          </a:p>
        </p:txBody>
      </p:sp>
    </p:spTree>
    <p:extLst>
      <p:ext uri="{BB962C8B-B14F-4D97-AF65-F5344CB8AC3E}">
        <p14:creationId xmlns:p14="http://schemas.microsoft.com/office/powerpoint/2010/main" val="3978928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6EB9696-E9EA-914C-A905-1A485F82B31D}" type="datetime1">
              <a:t>9/30/14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8499D-C63D-2641-AC56-6A69BA6B2EA4}" type="slidenum">
              <a:t>‹#›</a:t>
            </a:fld>
            <a:endParaRPr lang="en-US"/>
          </a:p>
        </p:txBody>
      </p:sp>
    </p:spTree>
    <p:extLst>
      <p:ext uri="{BB962C8B-B14F-4D97-AF65-F5344CB8AC3E}">
        <p14:creationId xmlns:p14="http://schemas.microsoft.com/office/powerpoint/2010/main" val="2916221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1A0A3F4-E016-A44C-97EE-CBB35CFC5CEE}" type="datetime1">
              <a:t>9/30/14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8499D-C63D-2641-AC56-6A69BA6B2EA4}" type="slidenum">
              <a:t>‹#›</a:t>
            </a:fld>
            <a:endParaRPr lang="en-US"/>
          </a:p>
        </p:txBody>
      </p:sp>
    </p:spTree>
    <p:extLst>
      <p:ext uri="{BB962C8B-B14F-4D97-AF65-F5344CB8AC3E}">
        <p14:creationId xmlns:p14="http://schemas.microsoft.com/office/powerpoint/2010/main" val="688591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FFBB31-4B33-924C-B509-603DC3967DB8}" type="datetime1">
              <a:t>9/30/14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8499D-C63D-2641-AC56-6A69BA6B2EA4}" type="slidenum">
              <a:t>‹#›</a:t>
            </a:fld>
            <a:endParaRPr lang="en-US"/>
          </a:p>
        </p:txBody>
      </p:sp>
    </p:spTree>
    <p:extLst>
      <p:ext uri="{BB962C8B-B14F-4D97-AF65-F5344CB8AC3E}">
        <p14:creationId xmlns:p14="http://schemas.microsoft.com/office/powerpoint/2010/main" val="2688556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D11025-5A96-1244-8DAD-AB88A2CE91AC}" type="datetime1">
              <a:t>9/30/14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18499D-C63D-2641-AC56-6A69BA6B2EA4}" type="slidenum">
              <a:t>‹#›</a:t>
            </a:fld>
            <a:endParaRPr lang="en-US"/>
          </a:p>
        </p:txBody>
      </p:sp>
    </p:spTree>
    <p:extLst>
      <p:ext uri="{BB962C8B-B14F-4D97-AF65-F5344CB8AC3E}">
        <p14:creationId xmlns:p14="http://schemas.microsoft.com/office/powerpoint/2010/main" val="404115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511E10-0E03-B74C-A18D-49B243338CE4}" type="datetime1">
              <a:t>9/30/14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8499D-C63D-2641-AC56-6A69BA6B2EA4}" type="slidenum">
              <a:t>‹#›</a:t>
            </a:fld>
            <a:endParaRPr lang="en-US"/>
          </a:p>
        </p:txBody>
      </p:sp>
    </p:spTree>
    <p:extLst>
      <p:ext uri="{BB962C8B-B14F-4D97-AF65-F5344CB8AC3E}">
        <p14:creationId xmlns:p14="http://schemas.microsoft.com/office/powerpoint/2010/main" val="2654938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00E188-A940-3A4A-AAEA-5A7C43ECF907}" type="datetime1">
              <a:t>9/30/14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8499D-C63D-2641-AC56-6A69BA6B2EA4}" type="slidenum">
              <a:t>‹#›</a:t>
            </a:fld>
            <a:endParaRPr lang="en-US"/>
          </a:p>
        </p:txBody>
      </p:sp>
    </p:spTree>
    <p:extLst>
      <p:ext uri="{BB962C8B-B14F-4D97-AF65-F5344CB8AC3E}">
        <p14:creationId xmlns:p14="http://schemas.microsoft.com/office/powerpoint/2010/main" val="197698712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F4BD30-48B5-6D47-8CEF-5038DB7E0CFC}" type="datetime1">
              <a:t>9/30/14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18499D-C63D-2641-AC56-6A69BA6B2EA4}" type="slidenum">
              <a:t>‹#›</a:t>
            </a:fld>
            <a:endParaRPr lang="en-US"/>
          </a:p>
        </p:txBody>
      </p:sp>
    </p:spTree>
    <p:extLst>
      <p:ext uri="{BB962C8B-B14F-4D97-AF65-F5344CB8AC3E}">
        <p14:creationId xmlns:p14="http://schemas.microsoft.com/office/powerpoint/2010/main" val="37554553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hyperlink" Target="mailto:http://datadryad.org/handle/10255/dryad.1759"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http://api.figshare.com/doc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https://github.com/ropensci/" TargetMode="External"/><Relationship Id="rId3" Type="http://schemas.openxmlformats.org/officeDocument/2006/relationships/hyperlink" Target="mailto:http://twitter.com/ropensci"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http://www.nsf.gov/pubs/2013/nsf13004/nsf13004.jsp?WT.mc_id=USNSF_109"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 Id="rId3" Type="http://schemas.openxmlformats.org/officeDocument/2006/relationships/hyperlink" Target="mailto:http://ropensci.org/package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Fostering open science and open data with R</a:t>
            </a:r>
          </a:p>
        </p:txBody>
      </p:sp>
      <p:sp>
        <p:nvSpPr>
          <p:cNvPr id="3" name="Subtitle 2"/>
          <p:cNvSpPr>
            <a:spLocks noGrp="1"/>
          </p:cNvSpPr>
          <p:nvPr>
            <p:ph type="subTitle" idx="1"/>
          </p:nvPr>
        </p:nvSpPr>
        <p:spPr>
          <a:xfrm>
            <a:off x="1381125" y="3778740"/>
            <a:ext cx="6400800" cy="1219946"/>
          </a:xfrm>
        </p:spPr>
        <p:txBody>
          <a:bodyPr>
            <a:normAutofit/>
          </a:bodyPr>
          <a:lstStyle/>
          <a:p>
            <a:r>
              <a:rPr lang="en-US" sz="2800"/>
              <a:t>Karthik Ram</a:t>
            </a:r>
          </a:p>
          <a:p>
            <a:r>
              <a:rPr lang="en-US" sz="2800"/>
              <a:t>Made possible by:</a:t>
            </a:r>
          </a:p>
          <a:p>
            <a:endParaRPr lang="en-US" sz="2800"/>
          </a:p>
        </p:txBody>
      </p:sp>
      <p:pic>
        <p:nvPicPr>
          <p:cNvPr id="4" name="Picture 3" descr="ropensci.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6685" y="407897"/>
            <a:ext cx="3730630" cy="1471147"/>
          </a:xfrm>
          <a:prstGeom prst="rect">
            <a:avLst/>
          </a:prstGeom>
        </p:spPr>
      </p:pic>
      <p:pic>
        <p:nvPicPr>
          <p:cNvPr id="5" name="Picture 4" descr="sloan_logo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5030" y="4890166"/>
            <a:ext cx="4852990" cy="1059021"/>
          </a:xfrm>
          <a:prstGeom prst="rect">
            <a:avLst/>
          </a:prstGeom>
        </p:spPr>
      </p:pic>
      <p:sp>
        <p:nvSpPr>
          <p:cNvPr id="6" name="TextBox 5"/>
          <p:cNvSpPr txBox="1"/>
          <p:nvPr/>
        </p:nvSpPr>
        <p:spPr>
          <a:xfrm>
            <a:off x="2866953" y="6380496"/>
            <a:ext cx="3429144" cy="369332"/>
          </a:xfrm>
          <a:prstGeom prst="rect">
            <a:avLst/>
          </a:prstGeom>
          <a:noFill/>
        </p:spPr>
        <p:txBody>
          <a:bodyPr wrap="none" rtlCol="0">
            <a:spAutoFit/>
          </a:bodyPr>
          <a:lstStyle/>
          <a:p>
            <a:r>
              <a:rPr lang="en-US"/>
              <a:t>ropensci.github.io/ropensci_intro/</a:t>
            </a:r>
          </a:p>
        </p:txBody>
      </p:sp>
    </p:spTree>
    <p:extLst>
      <p:ext uri="{BB962C8B-B14F-4D97-AF65-F5344CB8AC3E}">
        <p14:creationId xmlns:p14="http://schemas.microsoft.com/office/powerpoint/2010/main" val="2822385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28801"/>
            <a:ext cx="8229600" cy="2971800"/>
          </a:xfrm>
          <a:solidFill>
            <a:srgbClr val="FFFFFF"/>
          </a:solidFill>
          <a:effectLst>
            <a:outerShdw blurRad="50800" dist="38100" dir="10800000" algn="r" rotWithShape="0">
              <a:prstClr val="black">
                <a:alpha val="40000"/>
              </a:prstClr>
            </a:outerShdw>
          </a:effectLst>
        </p:spPr>
        <p:txBody>
          <a:bodyPr>
            <a:noAutofit/>
          </a:bodyPr>
          <a:lstStyle/>
          <a:p>
            <a:pPr marL="0" indent="0">
              <a:buNone/>
            </a:pPr>
            <a:r>
              <a:rPr lang="en-US">
                <a:solidFill>
                  <a:srgbClr val="C52D28"/>
                </a:solidFill>
              </a:rPr>
              <a:t>library</a:t>
            </a:r>
            <a:r>
              <a:rPr lang="en-US"/>
              <a:t>(rdryad)</a:t>
            </a:r>
          </a:p>
          <a:p>
            <a:pPr marL="0" indent="0">
              <a:buNone/>
            </a:pPr>
            <a:r>
              <a:rPr lang="en-US"/>
              <a:t>dryaddat &lt;- </a:t>
            </a:r>
            <a:r>
              <a:rPr lang="en-US">
                <a:solidFill>
                  <a:srgbClr val="C52D28"/>
                </a:solidFill>
              </a:rPr>
              <a:t>download_url</a:t>
            </a:r>
            <a:r>
              <a:rPr lang="en-US"/>
              <a:t>(</a:t>
            </a:r>
            <a:r>
              <a:rPr lang="en-US">
                <a:solidFill>
                  <a:srgbClr val="206CBF"/>
                </a:solidFill>
              </a:rPr>
              <a:t>“10.255/dryad.1759”</a:t>
            </a:r>
            <a:r>
              <a:rPr lang="en-US"/>
              <a:t>)</a:t>
            </a:r>
          </a:p>
          <a:p>
            <a:pPr marL="0" indent="0">
              <a:buNone/>
            </a:pPr>
            <a:r>
              <a:rPr lang="en-US" i="1">
                <a:solidFill>
                  <a:srgbClr val="9D839F"/>
                </a:solidFill>
              </a:rPr>
              <a:t># Get a file given the URL</a:t>
            </a:r>
          </a:p>
          <a:p>
            <a:pPr marL="0" indent="0">
              <a:buNone/>
            </a:pPr>
            <a:r>
              <a:rPr lang="en-US"/>
              <a:t>file  &lt;- </a:t>
            </a:r>
            <a:r>
              <a:rPr lang="en-US">
                <a:solidFill>
                  <a:srgbClr val="C52D28"/>
                </a:solidFill>
              </a:rPr>
              <a:t>dryad_getfile</a:t>
            </a:r>
            <a:r>
              <a:rPr lang="en-US"/>
              <a:t>(dryaddat)</a:t>
            </a:r>
          </a:p>
          <a:p>
            <a:pPr marL="0" indent="0">
              <a:buNone/>
            </a:pPr>
            <a:r>
              <a:rPr lang="en-US"/>
              <a:t>dim(file)</a:t>
            </a:r>
          </a:p>
          <a:p>
            <a:pPr marL="0" indent="0">
              <a:buNone/>
            </a:pPr>
            <a:r>
              <a:rPr lang="en-US" sz="200"/>
              <a:t># Get </a:t>
            </a:r>
          </a:p>
        </p:txBody>
      </p:sp>
      <p:sp>
        <p:nvSpPr>
          <p:cNvPr id="5" name="Slide Number Placeholder 4"/>
          <p:cNvSpPr>
            <a:spLocks noGrp="1"/>
          </p:cNvSpPr>
          <p:nvPr>
            <p:ph type="sldNum" sz="quarter" idx="12"/>
          </p:nvPr>
        </p:nvSpPr>
        <p:spPr/>
        <p:txBody>
          <a:bodyPr/>
          <a:lstStyle/>
          <a:p>
            <a:fld id="{E318499D-C63D-2641-AC56-6A69BA6B2EA4}" type="slidenum">
              <a:t>10</a:t>
            </a:fld>
            <a:endParaRPr lang="en-US"/>
          </a:p>
        </p:txBody>
      </p:sp>
      <p:pic>
        <p:nvPicPr>
          <p:cNvPr id="2" name="Picture 1" descr="drya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571" y="152400"/>
            <a:ext cx="1358900" cy="1511300"/>
          </a:xfrm>
          <a:prstGeom prst="rect">
            <a:avLst/>
          </a:prstGeom>
        </p:spPr>
      </p:pic>
      <p:sp>
        <p:nvSpPr>
          <p:cNvPr id="8" name="TextBox 7"/>
          <p:cNvSpPr txBox="1"/>
          <p:nvPr/>
        </p:nvSpPr>
        <p:spPr>
          <a:xfrm>
            <a:off x="1828800" y="381000"/>
            <a:ext cx="6070893" cy="1200329"/>
          </a:xfrm>
          <a:prstGeom prst="rect">
            <a:avLst/>
          </a:prstGeom>
          <a:noFill/>
        </p:spPr>
        <p:txBody>
          <a:bodyPr wrap="none" rtlCol="0">
            <a:spAutoFit/>
          </a:bodyPr>
          <a:lstStyle/>
          <a:p>
            <a:r>
              <a:rPr lang="en-US" sz="3600">
                <a:solidFill>
                  <a:srgbClr val="0A3852"/>
                </a:solidFill>
              </a:rPr>
              <a:t>Accessing data behind papers –</a:t>
            </a:r>
          </a:p>
          <a:p>
            <a:r>
              <a:rPr lang="en-US" sz="3600">
                <a:solidFill>
                  <a:srgbClr val="C04121"/>
                </a:solidFill>
              </a:rPr>
              <a:t>dryad</a:t>
            </a:r>
          </a:p>
        </p:txBody>
      </p:sp>
      <p:sp>
        <p:nvSpPr>
          <p:cNvPr id="9" name="Content Placeholder 2"/>
          <p:cNvSpPr txBox="1">
            <a:spLocks/>
          </p:cNvSpPr>
          <p:nvPr/>
        </p:nvSpPr>
        <p:spPr>
          <a:xfrm>
            <a:off x="457200" y="5213351"/>
            <a:ext cx="8229600" cy="882649"/>
          </a:xfrm>
          <a:prstGeom prst="rect">
            <a:avLst/>
          </a:prstGeom>
          <a:solidFill>
            <a:srgbClr val="FFFFFF"/>
          </a:solidFill>
          <a:effectLst>
            <a:outerShdw blurRad="50800" dist="38100" dir="10800000" algn="r" rotWithShape="0">
              <a:prstClr val="black">
                <a:alpha val="40000"/>
              </a:prstClr>
            </a:outerShd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a:t>## [1] 131 30</a:t>
            </a:r>
          </a:p>
          <a:p>
            <a:pPr marL="0" indent="0">
              <a:buFont typeface="Arial"/>
              <a:buNone/>
            </a:pPr>
            <a:r>
              <a:rPr lang="en-US" sz="200"/>
              <a:t># Get </a:t>
            </a:r>
          </a:p>
        </p:txBody>
      </p:sp>
      <p:sp>
        <p:nvSpPr>
          <p:cNvPr id="6" name="TextBox 5"/>
          <p:cNvSpPr txBox="1"/>
          <p:nvPr/>
        </p:nvSpPr>
        <p:spPr>
          <a:xfrm>
            <a:off x="520507" y="6329661"/>
            <a:ext cx="907595" cy="369332"/>
          </a:xfrm>
          <a:prstGeom prst="rect">
            <a:avLst/>
          </a:prstGeom>
          <a:noFill/>
        </p:spPr>
        <p:txBody>
          <a:bodyPr wrap="none" rtlCol="0">
            <a:spAutoFit/>
          </a:bodyPr>
          <a:lstStyle/>
          <a:p>
            <a:r>
              <a:rPr lang="en-US">
                <a:hlinkClick r:id="rId3"/>
              </a:rPr>
              <a:t>Dataset</a:t>
            </a:r>
            <a:endParaRPr lang="en-US"/>
          </a:p>
        </p:txBody>
      </p:sp>
    </p:spTree>
    <p:extLst>
      <p:ext uri="{BB962C8B-B14F-4D97-AF65-F5344CB8AC3E}">
        <p14:creationId xmlns:p14="http://schemas.microsoft.com/office/powerpoint/2010/main" val="11561868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28801"/>
            <a:ext cx="8229600" cy="2362199"/>
          </a:xfrm>
          <a:solidFill>
            <a:srgbClr val="FFFFFF"/>
          </a:solidFill>
          <a:effectLst>
            <a:outerShdw blurRad="50800" dist="38100" dir="10800000" algn="r" rotWithShape="0">
              <a:prstClr val="black">
                <a:alpha val="40000"/>
              </a:prstClr>
            </a:outerShdw>
          </a:effectLst>
        </p:spPr>
        <p:txBody>
          <a:bodyPr>
            <a:noAutofit/>
          </a:bodyPr>
          <a:lstStyle/>
          <a:p>
            <a:pPr marL="0" indent="0">
              <a:buNone/>
            </a:pPr>
            <a:r>
              <a:rPr lang="en-US">
                <a:solidFill>
                  <a:srgbClr val="C52D28"/>
                </a:solidFill>
              </a:rPr>
              <a:t>library</a:t>
            </a:r>
            <a:r>
              <a:rPr lang="en-US"/>
              <a:t>(ecoengine)</a:t>
            </a:r>
          </a:p>
          <a:p>
            <a:pPr marL="0" indent="0">
              <a:buNone/>
            </a:pPr>
            <a:r>
              <a:rPr lang="en-US"/>
              <a:t>pinus_data &lt;- </a:t>
            </a:r>
            <a:r>
              <a:rPr lang="en-US">
                <a:solidFill>
                  <a:srgbClr val="C52D28"/>
                </a:solidFill>
              </a:rPr>
              <a:t>ee_observations</a:t>
            </a:r>
            <a:r>
              <a:rPr lang="en-US"/>
              <a:t>(</a:t>
            </a:r>
            <a:r>
              <a:rPr lang="en-US">
                <a:solidFill>
                  <a:srgbClr val="479B43"/>
                </a:solidFill>
              </a:rPr>
              <a:t>genus </a:t>
            </a:r>
            <a:r>
              <a:rPr lang="en-US"/>
              <a:t>= </a:t>
            </a:r>
            <a:r>
              <a:rPr lang="en-US">
                <a:solidFill>
                  <a:srgbClr val="206CBF"/>
                </a:solidFill>
              </a:rPr>
              <a:t>“Pinus”, </a:t>
            </a:r>
            <a:r>
              <a:rPr lang="en-US">
                <a:solidFill>
                  <a:srgbClr val="479B43"/>
                </a:solidFill>
              </a:rPr>
              <a:t>georeferenced</a:t>
            </a:r>
            <a:r>
              <a:rPr lang="en-US">
                <a:solidFill>
                  <a:srgbClr val="206CBF"/>
                </a:solidFill>
              </a:rPr>
              <a:t> </a:t>
            </a:r>
            <a:r>
              <a:rPr lang="en-US"/>
              <a:t>=</a:t>
            </a:r>
            <a:r>
              <a:rPr lang="en-US">
                <a:solidFill>
                  <a:srgbClr val="206CBF"/>
                </a:solidFill>
              </a:rPr>
              <a:t> </a:t>
            </a:r>
            <a:r>
              <a:rPr lang="en-US">
                <a:solidFill>
                  <a:srgbClr val="9D007E"/>
                </a:solidFill>
              </a:rPr>
              <a:t>TRUE</a:t>
            </a:r>
            <a:r>
              <a:rPr lang="en-US">
                <a:solidFill>
                  <a:srgbClr val="206CBF"/>
                </a:solidFill>
              </a:rPr>
              <a:t>, </a:t>
            </a:r>
            <a:r>
              <a:rPr lang="en-US">
                <a:solidFill>
                  <a:srgbClr val="479B43"/>
                </a:solidFill>
              </a:rPr>
              <a:t>page </a:t>
            </a:r>
            <a:r>
              <a:rPr lang="en-US"/>
              <a:t>= </a:t>
            </a:r>
            <a:r>
              <a:rPr lang="en-US">
                <a:solidFill>
                  <a:srgbClr val="9D007E"/>
                </a:solidFill>
              </a:rPr>
              <a:t>1:25</a:t>
            </a:r>
            <a:r>
              <a:rPr lang="en-US"/>
              <a:t>)</a:t>
            </a:r>
          </a:p>
          <a:p>
            <a:pPr marL="0" indent="0">
              <a:buNone/>
            </a:pPr>
            <a:r>
              <a:rPr lang="en-US">
                <a:solidFill>
                  <a:srgbClr val="C52D28"/>
                </a:solidFill>
              </a:rPr>
              <a:t>nrow</a:t>
            </a:r>
            <a:r>
              <a:rPr lang="en-US"/>
              <a:t>(pinus_data$data)</a:t>
            </a:r>
          </a:p>
          <a:p>
            <a:pPr marL="0" indent="0">
              <a:buNone/>
            </a:pPr>
            <a:r>
              <a:rPr lang="en-US" sz="200"/>
              <a:t># Get </a:t>
            </a:r>
          </a:p>
        </p:txBody>
      </p:sp>
      <p:sp>
        <p:nvSpPr>
          <p:cNvPr id="5" name="Slide Number Placeholder 4"/>
          <p:cNvSpPr>
            <a:spLocks noGrp="1"/>
          </p:cNvSpPr>
          <p:nvPr>
            <p:ph type="sldNum" sz="quarter" idx="12"/>
          </p:nvPr>
        </p:nvSpPr>
        <p:spPr/>
        <p:txBody>
          <a:bodyPr/>
          <a:lstStyle/>
          <a:p>
            <a:fld id="{E318499D-C63D-2641-AC56-6A69BA6B2EA4}" type="slidenum">
              <a:t>11</a:t>
            </a:fld>
            <a:endParaRPr lang="en-US"/>
          </a:p>
        </p:txBody>
      </p:sp>
      <p:sp>
        <p:nvSpPr>
          <p:cNvPr id="8" name="TextBox 7"/>
          <p:cNvSpPr txBox="1"/>
          <p:nvPr/>
        </p:nvSpPr>
        <p:spPr>
          <a:xfrm>
            <a:off x="520507" y="381000"/>
            <a:ext cx="7137693" cy="646331"/>
          </a:xfrm>
          <a:prstGeom prst="rect">
            <a:avLst/>
          </a:prstGeom>
          <a:noFill/>
        </p:spPr>
        <p:txBody>
          <a:bodyPr wrap="square" rtlCol="0">
            <a:spAutoFit/>
          </a:bodyPr>
          <a:lstStyle/>
          <a:p>
            <a:r>
              <a:rPr lang="en-US" sz="3600" b="1">
                <a:solidFill>
                  <a:srgbClr val="0A3852"/>
                </a:solidFill>
              </a:rPr>
              <a:t>Biodiversity records from museums</a:t>
            </a:r>
            <a:endParaRPr lang="en-US" sz="3600" b="1">
              <a:solidFill>
                <a:srgbClr val="C04121"/>
              </a:solidFill>
            </a:endParaRPr>
          </a:p>
        </p:txBody>
      </p:sp>
      <p:sp>
        <p:nvSpPr>
          <p:cNvPr id="9" name="Content Placeholder 2"/>
          <p:cNvSpPr txBox="1">
            <a:spLocks/>
          </p:cNvSpPr>
          <p:nvPr/>
        </p:nvSpPr>
        <p:spPr>
          <a:xfrm>
            <a:off x="457200" y="4495800"/>
            <a:ext cx="8229600" cy="882649"/>
          </a:xfrm>
          <a:prstGeom prst="rect">
            <a:avLst/>
          </a:prstGeom>
          <a:solidFill>
            <a:srgbClr val="FFFFFF"/>
          </a:solidFill>
          <a:effectLst>
            <a:outerShdw blurRad="50800" dist="38100" dir="10800000" algn="r" rotWithShape="0">
              <a:prstClr val="black">
                <a:alpha val="40000"/>
              </a:prstClr>
            </a:outerShd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a:t>## [1] 625</a:t>
            </a:r>
          </a:p>
          <a:p>
            <a:pPr marL="0" indent="0">
              <a:buFont typeface="Arial"/>
              <a:buNone/>
            </a:pPr>
            <a:r>
              <a:rPr lang="en-US" sz="200"/>
              <a:t># Get </a:t>
            </a:r>
          </a:p>
        </p:txBody>
      </p:sp>
    </p:spTree>
    <p:extLst>
      <p:ext uri="{BB962C8B-B14F-4D97-AF65-F5344CB8AC3E}">
        <p14:creationId xmlns:p14="http://schemas.microsoft.com/office/powerpoint/2010/main" val="101777023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0844" y="1600200"/>
            <a:ext cx="8229600" cy="685799"/>
          </a:xfrm>
          <a:solidFill>
            <a:srgbClr val="FFFFFF"/>
          </a:solidFill>
          <a:effectLst>
            <a:outerShdw blurRad="50800" dist="38100" dir="10800000" algn="r" rotWithShape="0">
              <a:prstClr val="black">
                <a:alpha val="40000"/>
              </a:prstClr>
            </a:outerShdw>
          </a:effectLst>
        </p:spPr>
        <p:txBody>
          <a:bodyPr>
            <a:noAutofit/>
          </a:bodyPr>
          <a:lstStyle/>
          <a:p>
            <a:pPr marL="0" indent="0">
              <a:buNone/>
            </a:pPr>
            <a:r>
              <a:rPr lang="en-US" sz="2800">
                <a:solidFill>
                  <a:srgbClr val="C52D28"/>
                </a:solidFill>
              </a:rPr>
              <a:t>classification</a:t>
            </a:r>
            <a:r>
              <a:rPr lang="en-US" sz="2800"/>
              <a:t>(c(</a:t>
            </a:r>
            <a:r>
              <a:rPr lang="en-US" sz="2800">
                <a:solidFill>
                  <a:srgbClr val="206CBF"/>
                </a:solidFill>
              </a:rPr>
              <a:t>“Helianthus annuus”</a:t>
            </a:r>
            <a:r>
              <a:rPr lang="en-US" sz="2800"/>
              <a:t>), </a:t>
            </a:r>
            <a:r>
              <a:rPr lang="en-US" sz="2800">
                <a:solidFill>
                  <a:srgbClr val="479B43"/>
                </a:solidFill>
              </a:rPr>
              <a:t>db </a:t>
            </a:r>
            <a:r>
              <a:rPr lang="en-US" sz="2800"/>
              <a:t>= </a:t>
            </a:r>
            <a:r>
              <a:rPr lang="en-US" sz="2800">
                <a:solidFill>
                  <a:srgbClr val="206CBF"/>
                </a:solidFill>
              </a:rPr>
              <a:t>“ncbi”</a:t>
            </a:r>
            <a:r>
              <a:rPr lang="en-US" sz="2800"/>
              <a:t>)</a:t>
            </a:r>
          </a:p>
          <a:p>
            <a:pPr marL="0" indent="0">
              <a:buNone/>
            </a:pPr>
            <a:r>
              <a:rPr lang="en-US" sz="100"/>
              <a:t># Get </a:t>
            </a:r>
          </a:p>
        </p:txBody>
      </p:sp>
      <p:sp>
        <p:nvSpPr>
          <p:cNvPr id="5" name="Slide Number Placeholder 4"/>
          <p:cNvSpPr>
            <a:spLocks noGrp="1"/>
          </p:cNvSpPr>
          <p:nvPr>
            <p:ph type="sldNum" sz="quarter" idx="12"/>
          </p:nvPr>
        </p:nvSpPr>
        <p:spPr/>
        <p:txBody>
          <a:bodyPr/>
          <a:lstStyle/>
          <a:p>
            <a:fld id="{E318499D-C63D-2641-AC56-6A69BA6B2EA4}" type="slidenum">
              <a:t>12</a:t>
            </a:fld>
            <a:endParaRPr lang="en-US"/>
          </a:p>
        </p:txBody>
      </p:sp>
      <p:sp>
        <p:nvSpPr>
          <p:cNvPr id="8" name="TextBox 7"/>
          <p:cNvSpPr txBox="1"/>
          <p:nvPr/>
        </p:nvSpPr>
        <p:spPr>
          <a:xfrm>
            <a:off x="304800" y="228600"/>
            <a:ext cx="8229599" cy="1200329"/>
          </a:xfrm>
          <a:prstGeom prst="rect">
            <a:avLst/>
          </a:prstGeom>
          <a:noFill/>
        </p:spPr>
        <p:txBody>
          <a:bodyPr wrap="square" rtlCol="0">
            <a:spAutoFit/>
          </a:bodyPr>
          <a:lstStyle/>
          <a:p>
            <a:r>
              <a:rPr lang="en-US" sz="3600" b="1">
                <a:solidFill>
                  <a:srgbClr val="0A3852"/>
                </a:solidFill>
              </a:rPr>
              <a:t>Get complete and current taxonomic records</a:t>
            </a:r>
            <a:endParaRPr lang="en-US" sz="3600" b="1">
              <a:solidFill>
                <a:srgbClr val="C04121"/>
              </a:solidFill>
            </a:endParaRPr>
          </a:p>
        </p:txBody>
      </p:sp>
      <p:sp>
        <p:nvSpPr>
          <p:cNvPr id="9" name="Content Placeholder 2"/>
          <p:cNvSpPr txBox="1">
            <a:spLocks/>
          </p:cNvSpPr>
          <p:nvPr/>
        </p:nvSpPr>
        <p:spPr>
          <a:xfrm>
            <a:off x="457200" y="2438400"/>
            <a:ext cx="8229600" cy="3917950"/>
          </a:xfrm>
          <a:prstGeom prst="rect">
            <a:avLst/>
          </a:prstGeom>
          <a:solidFill>
            <a:srgbClr val="FFFFFF"/>
          </a:solidFill>
          <a:effectLst>
            <a:outerShdw blurRad="50800" dist="38100" dir="10800000" algn="r" rotWithShape="0">
              <a:prstClr val="black">
                <a:alpha val="40000"/>
              </a:prstClr>
            </a:outerShd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800"/>
              <a:t>## $`Helianthus annuus`</a:t>
            </a:r>
          </a:p>
          <a:p>
            <a:pPr marL="0" indent="0">
              <a:buNone/>
            </a:pPr>
            <a:r>
              <a:rPr lang="en-US" sz="1800"/>
              <a:t>##                    name         rank</a:t>
            </a:r>
          </a:p>
          <a:p>
            <a:pPr marL="0" indent="0">
              <a:buNone/>
            </a:pPr>
            <a:r>
              <a:rPr lang="en-US" sz="1800"/>
              <a:t>## 1    cellular organisms      no rank</a:t>
            </a:r>
          </a:p>
          <a:p>
            <a:pPr marL="0" indent="0">
              <a:buNone/>
            </a:pPr>
            <a:r>
              <a:rPr lang="en-US" sz="1800"/>
              <a:t>## 2             Eukaryota superkingdom</a:t>
            </a:r>
          </a:p>
          <a:p>
            <a:pPr marL="0" indent="0">
              <a:buNone/>
            </a:pPr>
            <a:r>
              <a:rPr lang="en-US" sz="1800"/>
              <a:t>## 3         Viridiplantae      kingdom</a:t>
            </a:r>
          </a:p>
          <a:p>
            <a:pPr marL="0" indent="0">
              <a:buNone/>
            </a:pPr>
            <a:r>
              <a:rPr lang="en-US" sz="1800"/>
              <a:t>## 4          Streptophyta       phylum</a:t>
            </a:r>
          </a:p>
          <a:p>
            <a:pPr marL="0" indent="0">
              <a:buNone/>
            </a:pPr>
            <a:r>
              <a:rPr lang="en-US" sz="1800"/>
              <a:t>## 5        Streptophytina      no rank</a:t>
            </a:r>
          </a:p>
          <a:p>
            <a:pPr marL="0" indent="0">
              <a:buNone/>
            </a:pPr>
            <a:r>
              <a:rPr lang="en-US" sz="1800"/>
              <a:t>… cutoff</a:t>
            </a:r>
          </a:p>
          <a:p>
            <a:pPr marL="0" indent="0">
              <a:buNone/>
            </a:pPr>
            <a:r>
              <a:rPr lang="en-US" sz="1800"/>
              <a:t>## attr(,"class")</a:t>
            </a:r>
          </a:p>
          <a:p>
            <a:pPr marL="0" indent="0">
              <a:buNone/>
            </a:pPr>
            <a:r>
              <a:rPr lang="en-US" sz="1800"/>
              <a:t>## [1] "classification"</a:t>
            </a:r>
          </a:p>
          <a:p>
            <a:pPr marL="0" indent="0">
              <a:buNone/>
            </a:pPr>
            <a:r>
              <a:rPr lang="en-US" sz="1800"/>
              <a:t>## attr(,"db")</a:t>
            </a:r>
          </a:p>
          <a:p>
            <a:pPr marL="0" indent="0">
              <a:buNone/>
            </a:pPr>
            <a:r>
              <a:rPr lang="en-US" sz="1800"/>
              <a:t>## [1] "ncbi"</a:t>
            </a:r>
            <a:endParaRPr lang="en-US" sz="100"/>
          </a:p>
        </p:txBody>
      </p:sp>
    </p:spTree>
    <p:extLst>
      <p:ext uri="{BB962C8B-B14F-4D97-AF65-F5344CB8AC3E}">
        <p14:creationId xmlns:p14="http://schemas.microsoft.com/office/powerpoint/2010/main" val="136559136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0844" y="1446714"/>
            <a:ext cx="8229600" cy="1211392"/>
          </a:xfrm>
          <a:solidFill>
            <a:srgbClr val="FFFFFF"/>
          </a:solidFill>
          <a:effectLst>
            <a:outerShdw blurRad="50800" dist="38100" dir="10800000" algn="r" rotWithShape="0">
              <a:prstClr val="black">
                <a:alpha val="40000"/>
              </a:prstClr>
            </a:outerShdw>
          </a:effectLst>
        </p:spPr>
        <p:txBody>
          <a:bodyPr>
            <a:noAutofit/>
          </a:bodyPr>
          <a:lstStyle/>
          <a:p>
            <a:pPr marL="0" indent="0">
              <a:buNone/>
            </a:pPr>
            <a:r>
              <a:rPr lang="en-US" sz="2000">
                <a:solidFill>
                  <a:srgbClr val="C52D28"/>
                </a:solidFill>
              </a:rPr>
              <a:t>library</a:t>
            </a:r>
            <a:r>
              <a:rPr lang="en-US" sz="2000"/>
              <a:t>(rWBclimate)</a:t>
            </a:r>
          </a:p>
          <a:p>
            <a:pPr marL="0" indent="0">
              <a:buNone/>
            </a:pPr>
            <a:r>
              <a:rPr lang="en-US" sz="2000"/>
              <a:t>eu_basin &lt;- </a:t>
            </a:r>
            <a:r>
              <a:rPr lang="en-US" sz="2000">
                <a:solidFill>
                  <a:srgbClr val="C52D28"/>
                </a:solidFill>
              </a:rPr>
              <a:t>create_map_df</a:t>
            </a:r>
            <a:r>
              <a:rPr lang="en-US" sz="2000"/>
              <a:t>(Eur_basin) </a:t>
            </a:r>
          </a:p>
          <a:p>
            <a:pPr marL="0" indent="0">
              <a:buNone/>
            </a:pPr>
            <a:r>
              <a:rPr lang="en-US" sz="2000"/>
              <a:t>eu_basin_dat &lt;- </a:t>
            </a:r>
            <a:r>
              <a:rPr lang="en-US" sz="2000">
                <a:solidFill>
                  <a:srgbClr val="C52D28"/>
                </a:solidFill>
              </a:rPr>
              <a:t>get_ensemble_temp</a:t>
            </a:r>
            <a:r>
              <a:rPr lang="en-US" sz="2000"/>
              <a:t>(Eur_basin, </a:t>
            </a:r>
            <a:r>
              <a:rPr lang="en-US" sz="2000">
                <a:solidFill>
                  <a:srgbClr val="206CBF"/>
                </a:solidFill>
              </a:rPr>
              <a:t>“annualanom”, </a:t>
            </a:r>
            <a:r>
              <a:rPr lang="en-US" sz="2000">
                <a:solidFill>
                  <a:srgbClr val="9D007E"/>
                </a:solidFill>
              </a:rPr>
              <a:t>2080</a:t>
            </a:r>
            <a:r>
              <a:rPr lang="en-US" sz="2000">
                <a:solidFill>
                  <a:srgbClr val="206CBF"/>
                </a:solidFill>
              </a:rPr>
              <a:t>, </a:t>
            </a:r>
            <a:r>
              <a:rPr lang="en-US" sz="2000">
                <a:solidFill>
                  <a:srgbClr val="9D007E"/>
                </a:solidFill>
              </a:rPr>
              <a:t>2100</a:t>
            </a:r>
            <a:r>
              <a:rPr lang="en-US" sz="2000"/>
              <a:t>)</a:t>
            </a:r>
          </a:p>
        </p:txBody>
      </p:sp>
      <p:sp>
        <p:nvSpPr>
          <p:cNvPr id="5" name="Slide Number Placeholder 4"/>
          <p:cNvSpPr>
            <a:spLocks noGrp="1"/>
          </p:cNvSpPr>
          <p:nvPr>
            <p:ph type="sldNum" sz="quarter" idx="12"/>
          </p:nvPr>
        </p:nvSpPr>
        <p:spPr/>
        <p:txBody>
          <a:bodyPr/>
          <a:lstStyle/>
          <a:p>
            <a:fld id="{E318499D-C63D-2641-AC56-6A69BA6B2EA4}" type="slidenum">
              <a:t>13</a:t>
            </a:fld>
            <a:endParaRPr lang="en-US"/>
          </a:p>
        </p:txBody>
      </p:sp>
      <p:sp>
        <p:nvSpPr>
          <p:cNvPr id="8" name="TextBox 7"/>
          <p:cNvSpPr txBox="1"/>
          <p:nvPr/>
        </p:nvSpPr>
        <p:spPr>
          <a:xfrm>
            <a:off x="304800" y="228600"/>
            <a:ext cx="8229599" cy="1200329"/>
          </a:xfrm>
          <a:prstGeom prst="rect">
            <a:avLst/>
          </a:prstGeom>
          <a:noFill/>
        </p:spPr>
        <p:txBody>
          <a:bodyPr wrap="square" rtlCol="0">
            <a:spAutoFit/>
          </a:bodyPr>
          <a:lstStyle/>
          <a:p>
            <a:r>
              <a:rPr lang="en-US" sz="3600" b="1">
                <a:solidFill>
                  <a:srgbClr val="0A3852"/>
                </a:solidFill>
              </a:rPr>
              <a:t>World Bank climate knowledge portal</a:t>
            </a:r>
          </a:p>
          <a:p>
            <a:r>
              <a:rPr lang="en-US" sz="3600" b="1">
                <a:solidFill>
                  <a:srgbClr val="C52D28"/>
                </a:solidFill>
              </a:rPr>
              <a:t>rWBclimate</a:t>
            </a:r>
          </a:p>
        </p:txBody>
      </p:sp>
      <p:pic>
        <p:nvPicPr>
          <p:cNvPr id="2" name="Picture 1" descr="rWBClimat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7950" y="2694298"/>
            <a:ext cx="6057900" cy="4038600"/>
          </a:xfrm>
          <a:prstGeom prst="rect">
            <a:avLst/>
          </a:prstGeom>
        </p:spPr>
      </p:pic>
    </p:spTree>
    <p:extLst>
      <p:ext uri="{BB962C8B-B14F-4D97-AF65-F5344CB8AC3E}">
        <p14:creationId xmlns:p14="http://schemas.microsoft.com/office/powerpoint/2010/main" val="37489364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318499D-C63D-2641-AC56-6A69BA6B2EA4}" type="slidenum">
              <a:t>14</a:t>
            </a:fld>
            <a:endParaRPr lang="en-US"/>
          </a:p>
        </p:txBody>
      </p:sp>
      <p:sp>
        <p:nvSpPr>
          <p:cNvPr id="4" name="Content Placeholder 3"/>
          <p:cNvSpPr>
            <a:spLocks noGrp="1"/>
          </p:cNvSpPr>
          <p:nvPr>
            <p:ph sz="half" idx="1"/>
          </p:nvPr>
        </p:nvSpPr>
        <p:spPr>
          <a:xfrm>
            <a:off x="457200" y="3946781"/>
            <a:ext cx="7725164" cy="2409569"/>
          </a:xfrm>
        </p:spPr>
        <p:txBody>
          <a:bodyPr>
            <a:normAutofit/>
          </a:bodyPr>
          <a:lstStyle/>
          <a:p>
            <a:pPr marL="0" indent="0">
              <a:buNone/>
            </a:pPr>
            <a:r>
              <a:rPr lang="en-US" sz="2000"/>
              <a:t>Explore these data interactively, including any plots you might make</a:t>
            </a:r>
          </a:p>
        </p:txBody>
      </p:sp>
      <p:sp>
        <p:nvSpPr>
          <p:cNvPr id="9" name="TextBox 8"/>
          <p:cNvSpPr txBox="1"/>
          <p:nvPr/>
        </p:nvSpPr>
        <p:spPr>
          <a:xfrm>
            <a:off x="457200" y="3070263"/>
            <a:ext cx="7473245" cy="646331"/>
          </a:xfrm>
          <a:prstGeom prst="rect">
            <a:avLst/>
          </a:prstGeom>
          <a:noFill/>
        </p:spPr>
        <p:txBody>
          <a:bodyPr wrap="none" rtlCol="0">
            <a:spAutoFit/>
          </a:bodyPr>
          <a:lstStyle/>
          <a:p>
            <a:r>
              <a:rPr lang="en-US" sz="3600">
                <a:solidFill>
                  <a:srgbClr val="0A3852"/>
                </a:solidFill>
              </a:rPr>
              <a:t>Interactively visualize and analyze data</a:t>
            </a:r>
          </a:p>
        </p:txBody>
      </p:sp>
      <p:pic>
        <p:nvPicPr>
          <p:cNvPr id="2" name="Picture 1" descr="interactive_map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7500" y="228600"/>
            <a:ext cx="3098800" cy="2971800"/>
          </a:xfrm>
          <a:prstGeom prst="rect">
            <a:avLst/>
          </a:prstGeom>
        </p:spPr>
      </p:pic>
    </p:spTree>
    <p:extLst>
      <p:ext uri="{BB962C8B-B14F-4D97-AF65-F5344CB8AC3E}">
        <p14:creationId xmlns:p14="http://schemas.microsoft.com/office/powerpoint/2010/main" val="427654734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1211392"/>
          </a:xfrm>
          <a:solidFill>
            <a:srgbClr val="FFFFFF"/>
          </a:solidFill>
          <a:effectLst>
            <a:outerShdw blurRad="50800" dist="38100" dir="10800000" algn="r" rotWithShape="0">
              <a:prstClr val="black">
                <a:alpha val="40000"/>
              </a:prstClr>
            </a:outerShdw>
          </a:effectLst>
        </p:spPr>
        <p:txBody>
          <a:bodyPr>
            <a:noAutofit/>
          </a:bodyPr>
          <a:lstStyle/>
          <a:p>
            <a:pPr marL="0" indent="0">
              <a:buNone/>
            </a:pPr>
            <a:r>
              <a:rPr lang="en-US" sz="2000">
                <a:solidFill>
                  <a:srgbClr val="C52D28"/>
                </a:solidFill>
              </a:rPr>
              <a:t>library</a:t>
            </a:r>
            <a:r>
              <a:rPr lang="en-US" sz="2000"/>
              <a:t>(AntWeb)</a:t>
            </a:r>
          </a:p>
          <a:p>
            <a:pPr marL="0" indent="0">
              <a:buNone/>
            </a:pPr>
            <a:r>
              <a:rPr lang="en-US" sz="2000"/>
              <a:t>acdd &lt;- </a:t>
            </a:r>
            <a:r>
              <a:rPr lang="en-US" sz="2000">
                <a:solidFill>
                  <a:srgbClr val="C52D28"/>
                </a:solidFill>
              </a:rPr>
              <a:t>aw_data</a:t>
            </a:r>
            <a:r>
              <a:rPr lang="en-US" sz="2000"/>
              <a:t>(</a:t>
            </a:r>
            <a:r>
              <a:rPr lang="en-US" sz="2000">
                <a:solidFill>
                  <a:srgbClr val="479B43"/>
                </a:solidFill>
              </a:rPr>
              <a:t>genus </a:t>
            </a:r>
            <a:r>
              <a:rPr lang="en-US" sz="2000"/>
              <a:t>= </a:t>
            </a:r>
            <a:r>
              <a:rPr lang="en-US" sz="2000">
                <a:solidFill>
                  <a:srgbClr val="206CBF"/>
                </a:solidFill>
              </a:rPr>
              <a:t>“acanthognathus”</a:t>
            </a:r>
            <a:r>
              <a:rPr lang="en-US" sz="2000"/>
              <a:t>) </a:t>
            </a:r>
          </a:p>
          <a:p>
            <a:pPr marL="0" indent="0">
              <a:buNone/>
            </a:pPr>
            <a:r>
              <a:rPr lang="en-US" sz="2000">
                <a:solidFill>
                  <a:srgbClr val="C52D28"/>
                </a:solidFill>
              </a:rPr>
              <a:t>aw_map</a:t>
            </a:r>
            <a:r>
              <a:rPr lang="en-US" sz="2000"/>
              <a:t>(acd)</a:t>
            </a:r>
          </a:p>
        </p:txBody>
      </p:sp>
      <p:sp>
        <p:nvSpPr>
          <p:cNvPr id="5" name="Slide Number Placeholder 4"/>
          <p:cNvSpPr>
            <a:spLocks noGrp="1"/>
          </p:cNvSpPr>
          <p:nvPr>
            <p:ph type="sldNum" sz="quarter" idx="12"/>
          </p:nvPr>
        </p:nvSpPr>
        <p:spPr>
          <a:xfrm>
            <a:off x="6858000" y="6356350"/>
            <a:ext cx="2133600" cy="365125"/>
          </a:xfrm>
        </p:spPr>
        <p:txBody>
          <a:bodyPr/>
          <a:lstStyle/>
          <a:p>
            <a:fld id="{E318499D-C63D-2641-AC56-6A69BA6B2EA4}" type="slidenum">
              <a:t>15</a:t>
            </a:fld>
            <a:endParaRPr lang="en-US"/>
          </a:p>
        </p:txBody>
      </p:sp>
      <p:sp>
        <p:nvSpPr>
          <p:cNvPr id="8" name="TextBox 7"/>
          <p:cNvSpPr txBox="1"/>
          <p:nvPr/>
        </p:nvSpPr>
        <p:spPr>
          <a:xfrm>
            <a:off x="304800" y="228600"/>
            <a:ext cx="8229599" cy="646331"/>
          </a:xfrm>
          <a:prstGeom prst="rect">
            <a:avLst/>
          </a:prstGeom>
          <a:noFill/>
        </p:spPr>
        <p:txBody>
          <a:bodyPr wrap="square" rtlCol="0">
            <a:spAutoFit/>
          </a:bodyPr>
          <a:lstStyle/>
          <a:p>
            <a:r>
              <a:rPr lang="en-US" sz="3600" b="1">
                <a:solidFill>
                  <a:srgbClr val="0A3852"/>
                </a:solidFill>
              </a:rPr>
              <a:t>Taxon specific databases - </a:t>
            </a:r>
            <a:r>
              <a:rPr lang="en-US" sz="3600" b="1">
                <a:solidFill>
                  <a:srgbClr val="C52D28"/>
                </a:solidFill>
              </a:rPr>
              <a:t>AntWeb</a:t>
            </a:r>
          </a:p>
        </p:txBody>
      </p:sp>
      <p:pic>
        <p:nvPicPr>
          <p:cNvPr id="4" name="Picture 3" descr="antweb_map.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727" y="2535507"/>
            <a:ext cx="7772400" cy="4292707"/>
          </a:xfrm>
          <a:prstGeom prst="rect">
            <a:avLst/>
          </a:prstGeom>
        </p:spPr>
      </p:pic>
    </p:spTree>
    <p:extLst>
      <p:ext uri="{BB962C8B-B14F-4D97-AF65-F5344CB8AC3E}">
        <p14:creationId xmlns:p14="http://schemas.microsoft.com/office/powerpoint/2010/main" val="110543122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52800"/>
            <a:ext cx="8229600" cy="1981200"/>
          </a:xfrm>
          <a:solidFill>
            <a:srgbClr val="FFFFFF"/>
          </a:solidFill>
          <a:effectLst>
            <a:outerShdw blurRad="50800" dist="38100" dir="10800000" algn="r" rotWithShape="0">
              <a:prstClr val="black">
                <a:alpha val="40000"/>
              </a:prstClr>
            </a:outerShdw>
          </a:effectLst>
        </p:spPr>
        <p:txBody>
          <a:bodyPr>
            <a:noAutofit/>
          </a:bodyPr>
          <a:lstStyle/>
          <a:p>
            <a:pPr marL="0" indent="0">
              <a:buNone/>
            </a:pPr>
            <a:r>
              <a:rPr lang="en-US" sz="2400">
                <a:solidFill>
                  <a:srgbClr val="C52D28"/>
                </a:solidFill>
              </a:rPr>
              <a:t>library</a:t>
            </a:r>
            <a:r>
              <a:rPr lang="en-US" sz="2400"/>
              <a:t>(rfigshare)</a:t>
            </a:r>
          </a:p>
          <a:p>
            <a:pPr marL="0" indent="0">
              <a:buNone/>
            </a:pPr>
            <a:r>
              <a:rPr lang="en-US" sz="2400"/>
              <a:t>id &lt;- </a:t>
            </a:r>
            <a:r>
              <a:rPr lang="en-US" sz="2400">
                <a:solidFill>
                  <a:srgbClr val="C52D28"/>
                </a:solidFill>
              </a:rPr>
              <a:t>fs_create</a:t>
            </a:r>
            <a:r>
              <a:rPr lang="en-US" sz="2400"/>
              <a:t>(</a:t>
            </a:r>
            <a:r>
              <a:rPr lang="en-US" sz="2400">
                <a:solidFill>
                  <a:srgbClr val="206CBF"/>
                </a:solidFill>
              </a:rPr>
              <a:t>“Fisheries dataset”</a:t>
            </a:r>
            <a:r>
              <a:rPr lang="en-US" sz="2400"/>
              <a:t>,</a:t>
            </a:r>
            <a:r>
              <a:rPr lang="en-US" sz="2400">
                <a:solidFill>
                  <a:srgbClr val="206CBF"/>
                </a:solidFill>
              </a:rPr>
              <a:t> “A dataset containing catch for 4 important commercial fish species”</a:t>
            </a:r>
            <a:r>
              <a:rPr lang="en-US" sz="2400"/>
              <a:t>,</a:t>
            </a:r>
            <a:r>
              <a:rPr lang="en-US" sz="2400">
                <a:solidFill>
                  <a:srgbClr val="206CBF"/>
                </a:solidFill>
              </a:rPr>
              <a:t> “dataset”</a:t>
            </a:r>
            <a:r>
              <a:rPr lang="en-US" sz="2400"/>
              <a:t>)</a:t>
            </a:r>
          </a:p>
          <a:p>
            <a:pPr marL="0" indent="0">
              <a:buNone/>
            </a:pPr>
            <a:r>
              <a:rPr lang="en-US" sz="2400">
                <a:solidFill>
                  <a:srgbClr val="C52D28"/>
                </a:solidFill>
              </a:rPr>
              <a:t>fs_upload</a:t>
            </a:r>
            <a:r>
              <a:rPr lang="en-US" sz="2400"/>
              <a:t>(id, </a:t>
            </a:r>
            <a:r>
              <a:rPr lang="en-US" sz="2400">
                <a:solidFill>
                  <a:srgbClr val="206CBF"/>
                </a:solidFill>
              </a:rPr>
              <a:t>“dat.csv”</a:t>
            </a:r>
            <a:r>
              <a:rPr lang="en-US" sz="2400"/>
              <a:t>)</a:t>
            </a:r>
          </a:p>
          <a:p>
            <a:pPr marL="0" indent="0">
              <a:buNone/>
            </a:pPr>
            <a:r>
              <a:rPr lang="en-US" sz="100"/>
              <a:t># Get </a:t>
            </a:r>
          </a:p>
        </p:txBody>
      </p:sp>
      <p:sp>
        <p:nvSpPr>
          <p:cNvPr id="5" name="Slide Number Placeholder 4"/>
          <p:cNvSpPr>
            <a:spLocks noGrp="1"/>
          </p:cNvSpPr>
          <p:nvPr>
            <p:ph type="sldNum" sz="quarter" idx="12"/>
          </p:nvPr>
        </p:nvSpPr>
        <p:spPr/>
        <p:txBody>
          <a:bodyPr/>
          <a:lstStyle/>
          <a:p>
            <a:fld id="{E318499D-C63D-2641-AC56-6A69BA6B2EA4}" type="slidenum">
              <a:t>16</a:t>
            </a:fld>
            <a:endParaRPr lang="en-US"/>
          </a:p>
        </p:txBody>
      </p:sp>
      <p:sp>
        <p:nvSpPr>
          <p:cNvPr id="8" name="TextBox 7"/>
          <p:cNvSpPr txBox="1"/>
          <p:nvPr/>
        </p:nvSpPr>
        <p:spPr>
          <a:xfrm>
            <a:off x="520507" y="381000"/>
            <a:ext cx="7137693" cy="646331"/>
          </a:xfrm>
          <a:prstGeom prst="rect">
            <a:avLst/>
          </a:prstGeom>
          <a:noFill/>
        </p:spPr>
        <p:txBody>
          <a:bodyPr wrap="square" rtlCol="0">
            <a:spAutoFit/>
          </a:bodyPr>
          <a:lstStyle/>
          <a:p>
            <a:r>
              <a:rPr lang="en-US" sz="3600" b="1">
                <a:solidFill>
                  <a:srgbClr val="0A3852"/>
                </a:solidFill>
              </a:rPr>
              <a:t>Sharing data – </a:t>
            </a:r>
            <a:r>
              <a:rPr lang="en-US" sz="3600" b="1">
                <a:solidFill>
                  <a:srgbClr val="C52D28"/>
                </a:solidFill>
              </a:rPr>
              <a:t>(figshare)</a:t>
            </a:r>
            <a:endParaRPr lang="en-US" sz="3600" b="1">
              <a:solidFill>
                <a:srgbClr val="C04121"/>
              </a:solidFill>
            </a:endParaRPr>
          </a:p>
        </p:txBody>
      </p:sp>
      <p:sp>
        <p:nvSpPr>
          <p:cNvPr id="6" name="TextBox 5"/>
          <p:cNvSpPr txBox="1"/>
          <p:nvPr/>
        </p:nvSpPr>
        <p:spPr>
          <a:xfrm>
            <a:off x="341647" y="1219200"/>
            <a:ext cx="8345153" cy="1569660"/>
          </a:xfrm>
          <a:prstGeom prst="rect">
            <a:avLst/>
          </a:prstGeom>
          <a:noFill/>
        </p:spPr>
        <p:txBody>
          <a:bodyPr wrap="none" rtlCol="0">
            <a:spAutoFit/>
          </a:bodyPr>
          <a:lstStyle/>
          <a:p>
            <a:r>
              <a:rPr lang="en-US" sz="3200"/>
              <a:t>Using figshare's </a:t>
            </a:r>
            <a:r>
              <a:rPr lang="en-US" sz="3200">
                <a:solidFill>
                  <a:srgbClr val="C52D28"/>
                </a:solidFill>
                <a:hlinkClick r:id="rId2"/>
              </a:rPr>
              <a:t>API</a:t>
            </a:r>
            <a:r>
              <a:rPr lang="en-US" sz="3200">
                <a:solidFill>
                  <a:srgbClr val="C52D28"/>
                </a:solidFill>
              </a:rPr>
              <a:t> </a:t>
            </a:r>
            <a:r>
              <a:rPr lang="en-US" sz="3200"/>
              <a:t>it is possible to share figures, </a:t>
            </a:r>
          </a:p>
          <a:p>
            <a:r>
              <a:rPr lang="en-US" sz="3200"/>
              <a:t>data and any other object generated in </a:t>
            </a:r>
            <a:r>
              <a:rPr lang="en-US" sz="3200">
                <a:solidFill>
                  <a:srgbClr val="C52D28"/>
                </a:solidFill>
              </a:rPr>
              <a:t>R</a:t>
            </a:r>
            <a:r>
              <a:rPr lang="en-US" sz="3200"/>
              <a:t> and </a:t>
            </a:r>
          </a:p>
          <a:p>
            <a:r>
              <a:rPr lang="en-US" sz="3200"/>
              <a:t>obtain a data citation.</a:t>
            </a:r>
          </a:p>
        </p:txBody>
      </p:sp>
    </p:spTree>
    <p:extLst>
      <p:ext uri="{BB962C8B-B14F-4D97-AF65-F5344CB8AC3E}">
        <p14:creationId xmlns:p14="http://schemas.microsoft.com/office/powerpoint/2010/main" val="70401411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318499D-C63D-2641-AC56-6A69BA6B2EA4}" type="slidenum">
              <a:t>17</a:t>
            </a:fld>
            <a:endParaRPr lang="en-US"/>
          </a:p>
        </p:txBody>
      </p:sp>
      <p:sp>
        <p:nvSpPr>
          <p:cNvPr id="12" name="Content Placeholder 9"/>
          <p:cNvSpPr>
            <a:spLocks noGrp="1"/>
          </p:cNvSpPr>
          <p:nvPr>
            <p:ph sz="half" idx="1"/>
          </p:nvPr>
        </p:nvSpPr>
        <p:spPr>
          <a:xfrm>
            <a:off x="76200" y="1417638"/>
            <a:ext cx="2106121" cy="4525962"/>
          </a:xfrm>
          <a:solidFill>
            <a:srgbClr val="FFFFFF"/>
          </a:solidFill>
        </p:spPr>
        <p:txBody>
          <a:bodyPr>
            <a:normAutofit/>
          </a:bodyPr>
          <a:lstStyle/>
          <a:p>
            <a:pPr marL="0" indent="0">
              <a:buNone/>
            </a:pPr>
            <a:r>
              <a:rPr lang="en-US" sz="2400" b="1">
                <a:solidFill>
                  <a:srgbClr val="000000"/>
                </a:solidFill>
              </a:rPr>
              <a:t>Load your own data</a:t>
            </a:r>
          </a:p>
          <a:p>
            <a:pPr marL="0" indent="0">
              <a:buNone/>
            </a:pPr>
            <a:endParaRPr lang="en-US" sz="2400">
              <a:solidFill>
                <a:schemeClr val="accent3">
                  <a:lumMod val="75000"/>
                </a:schemeClr>
              </a:solidFill>
            </a:endParaRPr>
          </a:p>
          <a:p>
            <a:pPr marL="0" indent="0">
              <a:buNone/>
            </a:pPr>
            <a:r>
              <a:rPr lang="en-US" sz="2400"/>
              <a:t>load all raw untransformed data.</a:t>
            </a:r>
          </a:p>
        </p:txBody>
      </p:sp>
      <p:sp>
        <p:nvSpPr>
          <p:cNvPr id="14" name="Content Placeholder 9"/>
          <p:cNvSpPr>
            <a:spLocks noGrp="1"/>
          </p:cNvSpPr>
          <p:nvPr>
            <p:ph sz="half" idx="1"/>
          </p:nvPr>
        </p:nvSpPr>
        <p:spPr>
          <a:xfrm>
            <a:off x="2514600" y="1417638"/>
            <a:ext cx="2014269" cy="4525962"/>
          </a:xfrm>
          <a:solidFill>
            <a:srgbClr val="FFFFFF"/>
          </a:solidFill>
        </p:spPr>
        <p:txBody>
          <a:bodyPr>
            <a:normAutofit/>
          </a:bodyPr>
          <a:lstStyle/>
          <a:p>
            <a:pPr marL="0" indent="0">
              <a:buNone/>
            </a:pPr>
            <a:r>
              <a:rPr lang="en-US" sz="2400" b="1">
                <a:solidFill>
                  <a:srgbClr val="000000"/>
                </a:solidFill>
              </a:rPr>
              <a:t>Acquire additional data from the web</a:t>
            </a:r>
          </a:p>
          <a:p>
            <a:pPr marL="0" indent="0">
              <a:buNone/>
            </a:pPr>
            <a:endParaRPr lang="en-US" sz="2400" b="1">
              <a:solidFill>
                <a:srgbClr val="000000"/>
              </a:solidFill>
            </a:endParaRPr>
          </a:p>
          <a:p>
            <a:pPr marL="0" indent="0">
              <a:buNone/>
            </a:pPr>
            <a:r>
              <a:rPr lang="en-US" sz="2400">
                <a:solidFill>
                  <a:srgbClr val="000000"/>
                </a:solidFill>
              </a:rPr>
              <a:t>e.g., resolve taxonomic names, acquire additional datasets.</a:t>
            </a:r>
          </a:p>
        </p:txBody>
      </p:sp>
      <p:sp>
        <p:nvSpPr>
          <p:cNvPr id="15" name="Content Placeholder 9"/>
          <p:cNvSpPr>
            <a:spLocks noGrp="1"/>
          </p:cNvSpPr>
          <p:nvPr>
            <p:ph sz="half" idx="1"/>
          </p:nvPr>
        </p:nvSpPr>
        <p:spPr>
          <a:xfrm>
            <a:off x="4713915" y="1417638"/>
            <a:ext cx="2040406" cy="4525962"/>
          </a:xfrm>
          <a:solidFill>
            <a:srgbClr val="FFFFFF"/>
          </a:solidFill>
        </p:spPr>
        <p:txBody>
          <a:bodyPr>
            <a:normAutofit lnSpcReduction="10000"/>
          </a:bodyPr>
          <a:lstStyle/>
          <a:p>
            <a:pPr marL="0" indent="0">
              <a:buNone/>
            </a:pPr>
            <a:r>
              <a:rPr lang="en-US" b="1">
                <a:solidFill>
                  <a:srgbClr val="000000"/>
                </a:solidFill>
              </a:rPr>
              <a:t>Document everything with metadata</a:t>
            </a:r>
          </a:p>
          <a:p>
            <a:pPr marL="0" indent="0">
              <a:buNone/>
            </a:pPr>
            <a:endParaRPr lang="en-US">
              <a:solidFill>
                <a:srgbClr val="FF0000"/>
              </a:solidFill>
            </a:endParaRPr>
          </a:p>
          <a:p>
            <a:pPr marL="0" indent="0">
              <a:buNone/>
            </a:pPr>
            <a:r>
              <a:rPr lang="en-US" sz="2400"/>
              <a:t>The EML package makes it really easy to add valid EML to your data</a:t>
            </a:r>
          </a:p>
        </p:txBody>
      </p:sp>
      <p:sp>
        <p:nvSpPr>
          <p:cNvPr id="8" name="TextBox 7"/>
          <p:cNvSpPr txBox="1"/>
          <p:nvPr/>
        </p:nvSpPr>
        <p:spPr>
          <a:xfrm>
            <a:off x="332279" y="228600"/>
            <a:ext cx="6068638" cy="646331"/>
          </a:xfrm>
          <a:prstGeom prst="rect">
            <a:avLst/>
          </a:prstGeom>
          <a:noFill/>
        </p:spPr>
        <p:txBody>
          <a:bodyPr wrap="none" rtlCol="0">
            <a:spAutoFit/>
          </a:bodyPr>
          <a:lstStyle/>
          <a:p>
            <a:r>
              <a:rPr lang="en-US" sz="3600" b="1">
                <a:solidFill>
                  <a:srgbClr val="0A3852"/>
                </a:solidFill>
              </a:rPr>
              <a:t>A reproducible workflow (in R)</a:t>
            </a:r>
          </a:p>
        </p:txBody>
      </p:sp>
      <p:sp>
        <p:nvSpPr>
          <p:cNvPr id="9" name="Content Placeholder 9"/>
          <p:cNvSpPr>
            <a:spLocks noGrp="1"/>
          </p:cNvSpPr>
          <p:nvPr>
            <p:ph sz="half" idx="1"/>
          </p:nvPr>
        </p:nvSpPr>
        <p:spPr>
          <a:xfrm>
            <a:off x="7010400" y="1417638"/>
            <a:ext cx="2040406" cy="4525962"/>
          </a:xfrm>
          <a:solidFill>
            <a:srgbClr val="FFFFFF"/>
          </a:solidFill>
        </p:spPr>
        <p:txBody>
          <a:bodyPr>
            <a:normAutofit fontScale="92500" lnSpcReduction="10000"/>
          </a:bodyPr>
          <a:lstStyle/>
          <a:p>
            <a:pPr marL="0" indent="0">
              <a:buNone/>
            </a:pPr>
            <a:r>
              <a:rPr lang="en-US" b="1">
                <a:solidFill>
                  <a:srgbClr val="000000"/>
                </a:solidFill>
              </a:rPr>
              <a:t>Submit to a persistent repository</a:t>
            </a:r>
          </a:p>
          <a:p>
            <a:pPr marL="0" indent="0">
              <a:buNone/>
            </a:pPr>
            <a:endParaRPr lang="en-US">
              <a:solidFill>
                <a:srgbClr val="FF0000"/>
              </a:solidFill>
            </a:endParaRPr>
          </a:p>
          <a:p>
            <a:pPr marL="0" indent="0">
              <a:buNone/>
            </a:pPr>
            <a:r>
              <a:rPr lang="en-US" sz="2400"/>
              <a:t>Share your data by submitting to figshare or one at your institution</a:t>
            </a:r>
          </a:p>
          <a:p>
            <a:pPr marL="0" indent="0">
              <a:buNone/>
            </a:pPr>
            <a:endParaRPr lang="en-US" sz="2400"/>
          </a:p>
          <a:p>
            <a:pPr marL="0" indent="0">
              <a:buNone/>
            </a:pPr>
            <a:r>
              <a:rPr lang="en-US" sz="2400"/>
              <a:t>Generate interactive maps, viewers</a:t>
            </a:r>
          </a:p>
        </p:txBody>
      </p:sp>
      <p:sp>
        <p:nvSpPr>
          <p:cNvPr id="3" name="TextBox 2"/>
          <p:cNvSpPr txBox="1"/>
          <p:nvPr/>
        </p:nvSpPr>
        <p:spPr>
          <a:xfrm>
            <a:off x="2171004" y="1367378"/>
            <a:ext cx="415498" cy="369332"/>
          </a:xfrm>
          <a:prstGeom prst="rect">
            <a:avLst/>
          </a:prstGeom>
          <a:noFill/>
        </p:spPr>
        <p:txBody>
          <a:bodyPr wrap="none" rtlCol="0">
            <a:spAutoFit/>
          </a:bodyPr>
          <a:lstStyle/>
          <a:p>
            <a:r>
              <a:rPr lang="en-US"/>
              <a:t>➔</a:t>
            </a:r>
          </a:p>
        </p:txBody>
      </p:sp>
      <p:sp>
        <p:nvSpPr>
          <p:cNvPr id="11" name="TextBox 10"/>
          <p:cNvSpPr txBox="1"/>
          <p:nvPr/>
        </p:nvSpPr>
        <p:spPr>
          <a:xfrm>
            <a:off x="4385102" y="1417638"/>
            <a:ext cx="415498" cy="369332"/>
          </a:xfrm>
          <a:prstGeom prst="rect">
            <a:avLst/>
          </a:prstGeom>
          <a:noFill/>
        </p:spPr>
        <p:txBody>
          <a:bodyPr wrap="none" rtlCol="0">
            <a:spAutoFit/>
          </a:bodyPr>
          <a:lstStyle/>
          <a:p>
            <a:r>
              <a:rPr lang="en-US"/>
              <a:t>➔</a:t>
            </a:r>
          </a:p>
        </p:txBody>
      </p:sp>
      <p:sp>
        <p:nvSpPr>
          <p:cNvPr id="13" name="TextBox 12"/>
          <p:cNvSpPr txBox="1"/>
          <p:nvPr/>
        </p:nvSpPr>
        <p:spPr>
          <a:xfrm>
            <a:off x="6754321" y="1431042"/>
            <a:ext cx="415498" cy="369332"/>
          </a:xfrm>
          <a:prstGeom prst="rect">
            <a:avLst/>
          </a:prstGeom>
          <a:noFill/>
        </p:spPr>
        <p:txBody>
          <a:bodyPr wrap="none" rtlCol="0">
            <a:spAutoFit/>
          </a:bodyPr>
          <a:lstStyle/>
          <a:p>
            <a:r>
              <a:rPr lang="en-US"/>
              <a:t>➔</a:t>
            </a:r>
          </a:p>
        </p:txBody>
      </p:sp>
    </p:spTree>
    <p:extLst>
      <p:ext uri="{BB962C8B-B14F-4D97-AF65-F5344CB8AC3E}">
        <p14:creationId xmlns:p14="http://schemas.microsoft.com/office/powerpoint/2010/main" val="154618164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485"/>
            <a:ext cx="8229600" cy="1143000"/>
          </a:xfrm>
        </p:spPr>
        <p:txBody>
          <a:bodyPr>
            <a:normAutofit/>
          </a:bodyPr>
          <a:lstStyle/>
          <a:p>
            <a:pPr algn="l"/>
            <a:r>
              <a:rPr lang="en-US" sz="4000"/>
              <a:t>The scientific workflow</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8499D-C63D-2641-AC56-6A69BA6B2EA4}" type="slidenum">
              <a:t>18</a:t>
            </a:fld>
            <a:endParaRPr lang="en-US"/>
          </a:p>
        </p:txBody>
      </p:sp>
      <p:pic>
        <p:nvPicPr>
          <p:cNvPr id="3" name="Picture 2" descr="pape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984" y="936933"/>
            <a:ext cx="8001807" cy="6001355"/>
          </a:xfrm>
          <a:prstGeom prst="rect">
            <a:avLst/>
          </a:prstGeom>
        </p:spPr>
      </p:pic>
    </p:spTree>
    <p:extLst>
      <p:ext uri="{BB962C8B-B14F-4D97-AF65-F5344CB8AC3E}">
        <p14:creationId xmlns:p14="http://schemas.microsoft.com/office/powerpoint/2010/main" val="158374576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485"/>
            <a:ext cx="8229600" cy="1143000"/>
          </a:xfrm>
        </p:spPr>
        <p:txBody>
          <a:bodyPr>
            <a:normAutofit/>
          </a:bodyPr>
          <a:lstStyle/>
          <a:p>
            <a:pPr algn="l"/>
            <a:r>
              <a:rPr lang="en-US" sz="4000"/>
              <a:t>The open scientific workflow</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8499D-C63D-2641-AC56-6A69BA6B2EA4}" type="slidenum">
              <a:t>19</a:t>
            </a:fld>
            <a:endParaRPr lang="en-US"/>
          </a:p>
        </p:txBody>
      </p:sp>
      <p:pic>
        <p:nvPicPr>
          <p:cNvPr id="4" name="Picture 3" descr="paper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700" y="838200"/>
            <a:ext cx="8026400" cy="6019800"/>
          </a:xfrm>
          <a:prstGeom prst="rect">
            <a:avLst/>
          </a:prstGeom>
        </p:spPr>
      </p:pic>
    </p:spTree>
    <p:extLst>
      <p:ext uri="{BB962C8B-B14F-4D97-AF65-F5344CB8AC3E}">
        <p14:creationId xmlns:p14="http://schemas.microsoft.com/office/powerpoint/2010/main" val="5596955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8788"/>
            <a:ext cx="8229600" cy="2510212"/>
          </a:xfrm>
          <a:solidFill>
            <a:srgbClr val="FFFFFF"/>
          </a:solidFill>
          <a:effectLst>
            <a:outerShdw blurRad="50800" dist="38100" dir="10800000" algn="r" rotWithShape="0">
              <a:prstClr val="black">
                <a:alpha val="40000"/>
              </a:prstClr>
            </a:outerShdw>
          </a:effectLst>
        </p:spPr>
        <p:txBody>
          <a:bodyPr/>
          <a:lstStyle/>
          <a:p>
            <a:pPr marL="0" indent="0">
              <a:buNone/>
            </a:pPr>
            <a:r>
              <a:rPr lang="en-US" sz="6600"/>
              <a:t>“ </a:t>
            </a:r>
            <a:r>
              <a:rPr lang="en-US"/>
              <a:t>Most science is not reproducible or  		repeatable, even within the same lab group 	over time.</a:t>
            </a:r>
          </a:p>
        </p:txBody>
      </p:sp>
      <p:sp>
        <p:nvSpPr>
          <p:cNvPr id="5" name="Slide Number Placeholder 4"/>
          <p:cNvSpPr>
            <a:spLocks noGrp="1"/>
          </p:cNvSpPr>
          <p:nvPr>
            <p:ph type="sldNum" sz="quarter" idx="12"/>
          </p:nvPr>
        </p:nvSpPr>
        <p:spPr/>
        <p:txBody>
          <a:bodyPr/>
          <a:lstStyle/>
          <a:p>
            <a:fld id="{E318499D-C63D-2641-AC56-6A69BA6B2EA4}" type="slidenum">
              <a:t>2</a:t>
            </a:fld>
            <a:endParaRPr lang="en-US"/>
          </a:p>
        </p:txBody>
      </p:sp>
    </p:spTree>
    <p:extLst>
      <p:ext uri="{BB962C8B-B14F-4D97-AF65-F5344CB8AC3E}">
        <p14:creationId xmlns:p14="http://schemas.microsoft.com/office/powerpoint/2010/main" val="1397306702"/>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6000">
                <a:solidFill>
                  <a:srgbClr val="1A3653"/>
                </a:solidFill>
              </a:rPr>
              <a:t>ropensci.org</a:t>
            </a:r>
            <a:br>
              <a:rPr lang="en-US" sz="6000">
                <a:solidFill>
                  <a:srgbClr val="1A3653"/>
                </a:solidFill>
              </a:rPr>
            </a:br>
            <a:r>
              <a:rPr lang="en-US" sz="2800">
                <a:hlinkClick r:id="rId2"/>
              </a:rPr>
              <a:t>ropensci on GitHub</a:t>
            </a:r>
            <a:r>
              <a:rPr lang="en-US" sz="2800"/>
              <a:t/>
            </a:r>
            <a:br>
              <a:rPr lang="en-US" sz="2800"/>
            </a:br>
            <a:r>
              <a:rPr lang="en-US" sz="2800">
                <a:hlinkClick r:id="rId3"/>
              </a:rPr>
              <a:t>@ropensci on Twitter</a:t>
            </a:r>
            <a:r>
              <a:rPr lang="en-US" sz="2800"/>
              <a:t> </a:t>
            </a:r>
            <a:endParaRPr lang="en-US" sz="2800"/>
          </a:p>
        </p:txBody>
      </p:sp>
      <p:sp>
        <p:nvSpPr>
          <p:cNvPr id="3" name="Subtitle 2"/>
          <p:cNvSpPr>
            <a:spLocks noGrp="1"/>
          </p:cNvSpPr>
          <p:nvPr>
            <p:ph type="subTitle" idx="1"/>
          </p:nvPr>
        </p:nvSpPr>
        <p:spPr>
          <a:xfrm>
            <a:off x="1381125" y="3962400"/>
            <a:ext cx="6400800" cy="1036286"/>
          </a:xfrm>
        </p:spPr>
        <p:txBody>
          <a:bodyPr>
            <a:normAutofit/>
          </a:bodyPr>
          <a:lstStyle/>
          <a:p>
            <a:r>
              <a:rPr lang="en-US" sz="1600"/>
              <a:t>Questions or comments to: info@ropensci.org</a:t>
            </a:r>
          </a:p>
        </p:txBody>
      </p:sp>
    </p:spTree>
    <p:extLst>
      <p:ext uri="{BB962C8B-B14F-4D97-AF65-F5344CB8AC3E}">
        <p14:creationId xmlns:p14="http://schemas.microsoft.com/office/powerpoint/2010/main" val="1698176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a:t>A reproducibility crisis</a:t>
            </a:r>
            <a:br>
              <a:rPr lang="en-US"/>
            </a:br>
            <a:endParaRPr lang="en-US"/>
          </a:p>
        </p:txBody>
      </p:sp>
      <p:pic>
        <p:nvPicPr>
          <p:cNvPr id="5" name="Picture 4" descr="how_science_goes_wron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4037" y="1218282"/>
            <a:ext cx="3854976" cy="5069293"/>
          </a:xfrm>
          <a:prstGeom prst="rect">
            <a:avLst/>
          </a:prstGeom>
        </p:spPr>
      </p:pic>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8499D-C63D-2641-AC56-6A69BA6B2EA4}" type="slidenum">
              <a:t>3</a:t>
            </a:fld>
            <a:endParaRPr lang="en-US"/>
          </a:p>
        </p:txBody>
      </p:sp>
    </p:spTree>
    <p:extLst>
      <p:ext uri="{BB962C8B-B14F-4D97-AF65-F5344CB8AC3E}">
        <p14:creationId xmlns:p14="http://schemas.microsoft.com/office/powerpoint/2010/main" val="76998900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485"/>
            <a:ext cx="8229600" cy="1143000"/>
          </a:xfrm>
        </p:spPr>
        <p:txBody>
          <a:bodyPr>
            <a:normAutofit/>
          </a:bodyPr>
          <a:lstStyle/>
          <a:p>
            <a:pPr algn="l"/>
            <a:r>
              <a:rPr lang="en-US" sz="4000"/>
              <a:t>The scientific workflow</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8499D-C63D-2641-AC56-6A69BA6B2EA4}" type="slidenum">
              <a:t>4</a:t>
            </a:fld>
            <a:endParaRPr lang="en-US"/>
          </a:p>
        </p:txBody>
      </p:sp>
      <p:pic>
        <p:nvPicPr>
          <p:cNvPr id="3" name="Picture 2" descr="pape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984" y="936933"/>
            <a:ext cx="8001807" cy="6001355"/>
          </a:xfrm>
          <a:prstGeom prst="rect">
            <a:avLst/>
          </a:prstGeom>
        </p:spPr>
      </p:pic>
    </p:spTree>
    <p:extLst>
      <p:ext uri="{BB962C8B-B14F-4D97-AF65-F5344CB8AC3E}">
        <p14:creationId xmlns:p14="http://schemas.microsoft.com/office/powerpoint/2010/main" val="262037299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8788"/>
            <a:ext cx="8229600" cy="4192829"/>
          </a:xfrm>
          <a:solidFill>
            <a:srgbClr val="FFFFFF"/>
          </a:solidFill>
          <a:effectLst>
            <a:outerShdw blurRad="50800" dist="38100" dir="10800000" algn="r" rotWithShape="0">
              <a:prstClr val="black">
                <a:alpha val="40000"/>
              </a:prstClr>
            </a:outerShdw>
          </a:effectLst>
        </p:spPr>
        <p:txBody>
          <a:bodyPr>
            <a:normAutofit fontScale="55000" lnSpcReduction="20000"/>
          </a:bodyPr>
          <a:lstStyle/>
          <a:p>
            <a:pPr marL="0" indent="0">
              <a:buNone/>
            </a:pPr>
            <a:r>
              <a:rPr lang="en-US" sz="12000"/>
              <a:t>“ </a:t>
            </a:r>
            <a:r>
              <a:rPr lang="en-US" sz="6600"/>
              <a:t>Instructions for preparation of the Biographical Sketch have been revised to rename the Publications section to "Products” and amend terminology and instructions accordingly. This change makes clear that products may include, but are not limited to, publications, data sets, software, patents, and copyrights.</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8499D-C63D-2641-AC56-6A69BA6B2EA4}" type="slidenum">
              <a:t>5</a:t>
            </a:fld>
            <a:endParaRPr lang="en-US"/>
          </a:p>
        </p:txBody>
      </p:sp>
      <p:sp>
        <p:nvSpPr>
          <p:cNvPr id="6" name="TextBox 5"/>
          <p:cNvSpPr txBox="1"/>
          <p:nvPr/>
        </p:nvSpPr>
        <p:spPr>
          <a:xfrm>
            <a:off x="457200" y="5641705"/>
            <a:ext cx="8148347" cy="369332"/>
          </a:xfrm>
          <a:prstGeom prst="rect">
            <a:avLst/>
          </a:prstGeom>
          <a:noFill/>
        </p:spPr>
        <p:txBody>
          <a:bodyPr wrap="none" rtlCol="0">
            <a:spAutoFit/>
          </a:bodyPr>
          <a:lstStyle/>
          <a:p>
            <a:r>
              <a:rPr lang="en-US">
                <a:solidFill>
                  <a:srgbClr val="FF0000"/>
                </a:solidFill>
                <a:hlinkClick r:id="rId2"/>
              </a:rPr>
              <a:t>Issuance of a new NSF Proposal &amp; Award Policies and Procedures Guide (October 4</a:t>
            </a:r>
            <a:r>
              <a:rPr lang="en-US" baseline="30000">
                <a:solidFill>
                  <a:srgbClr val="FF0000"/>
                </a:solidFill>
                <a:hlinkClick r:id="rId2"/>
              </a:rPr>
              <a:t>th</a:t>
            </a:r>
            <a:r>
              <a:rPr lang="en-US">
                <a:solidFill>
                  <a:srgbClr val="FF0000"/>
                </a:solidFill>
                <a:hlinkClick r:id="rId2"/>
              </a:rPr>
              <a:t>)</a:t>
            </a:r>
            <a:endParaRPr lang="en-US">
              <a:solidFill>
                <a:srgbClr val="FF0000"/>
              </a:solidFill>
            </a:endParaRPr>
          </a:p>
        </p:txBody>
      </p:sp>
    </p:spTree>
    <p:extLst>
      <p:ext uri="{BB962C8B-B14F-4D97-AF65-F5344CB8AC3E}">
        <p14:creationId xmlns:p14="http://schemas.microsoft.com/office/powerpoint/2010/main" val="168134362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t>PLOS Data Policy</a:t>
            </a:r>
          </a:p>
        </p:txBody>
      </p:sp>
      <p:sp>
        <p:nvSpPr>
          <p:cNvPr id="3" name="Content Placeholder 2"/>
          <p:cNvSpPr>
            <a:spLocks noGrp="1"/>
          </p:cNvSpPr>
          <p:nvPr>
            <p:ph idx="1"/>
          </p:nvPr>
        </p:nvSpPr>
        <p:spPr>
          <a:solidFill>
            <a:srgbClr val="FFFFFF"/>
          </a:solidFill>
          <a:effectLst>
            <a:outerShdw blurRad="50800" dist="38100" dir="10800000" algn="r" rotWithShape="0">
              <a:prstClr val="black">
                <a:alpha val="40000"/>
              </a:prstClr>
            </a:outerShdw>
          </a:effectLst>
        </p:spPr>
        <p:txBody>
          <a:bodyPr>
            <a:normAutofit fontScale="25000" lnSpcReduction="20000"/>
          </a:bodyPr>
          <a:lstStyle/>
          <a:p>
            <a:pPr marL="0" indent="0">
              <a:buNone/>
            </a:pPr>
            <a:r>
              <a:rPr lang="en-US" sz="24000"/>
              <a:t>“</a:t>
            </a:r>
            <a:r>
              <a:rPr lang="en-US" sz="12000"/>
              <a:t>the Data Policy states the ‘minimal dataset’ consists “of the dataset used to reach the conclusions drawn in the manuscript with related metadata and methods, and any additional data required to replicate the reported study findings in their entirety. This does not mean that authors must submit all data collected as part of the research, but that they must provide the data that are relevant to the specific analysis presented in the paper.</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8499D-C63D-2641-AC56-6A69BA6B2EA4}" type="slidenum">
              <a:t>6</a:t>
            </a:fld>
            <a:endParaRPr lang="en-US"/>
          </a:p>
        </p:txBody>
      </p:sp>
    </p:spTree>
    <p:extLst>
      <p:ext uri="{BB962C8B-B14F-4D97-AF65-F5344CB8AC3E}">
        <p14:creationId xmlns:p14="http://schemas.microsoft.com/office/powerpoint/2010/main" val="381301520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32269"/>
            <a:ext cx="8229600" cy="2779637"/>
          </a:xfrm>
          <a:solidFill>
            <a:srgbClr val="FFFFFF"/>
          </a:solidFill>
          <a:effectLst>
            <a:outerShdw blurRad="50800" dist="38100" dir="10800000" algn="r" rotWithShape="0">
              <a:prstClr val="black">
                <a:alpha val="40000"/>
              </a:prstClr>
            </a:outerShdw>
          </a:effectLst>
        </p:spPr>
        <p:txBody>
          <a:bodyPr>
            <a:normAutofit lnSpcReduction="10000"/>
          </a:bodyPr>
          <a:lstStyle/>
          <a:p>
            <a:pPr marL="0" indent="0">
              <a:buNone/>
            </a:pPr>
            <a:r>
              <a:rPr lang="en-US" sz="7200"/>
              <a:t>“</a:t>
            </a:r>
            <a:r>
              <a:rPr lang="en-US" sz="3600"/>
              <a:t>Enable access  to scientific data repositories, full-text of articles, and science metrics and also facilitate a culture shift in the scientific community.</a:t>
            </a:r>
            <a:endParaRPr lang="en-US" sz="105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8499D-C63D-2641-AC56-6A69BA6B2EA4}" type="slidenum">
              <a:t>7</a:t>
            </a:fld>
            <a:endParaRPr lang="en-US"/>
          </a:p>
        </p:txBody>
      </p:sp>
      <p:pic>
        <p:nvPicPr>
          <p:cNvPr id="7" name="Picture 6" descr="ropensci.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7538" y="183778"/>
            <a:ext cx="3071556" cy="1211246"/>
          </a:xfrm>
          <a:prstGeom prst="rect">
            <a:avLst/>
          </a:prstGeom>
        </p:spPr>
      </p:pic>
    </p:spTree>
    <p:extLst>
      <p:ext uri="{BB962C8B-B14F-4D97-AF65-F5344CB8AC3E}">
        <p14:creationId xmlns:p14="http://schemas.microsoft.com/office/powerpoint/2010/main" val="242878285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318499D-C63D-2641-AC56-6A69BA6B2EA4}" type="slidenum">
              <a:t>8</a:t>
            </a:fld>
            <a:endParaRPr lang="en-US"/>
          </a:p>
        </p:txBody>
      </p:sp>
      <p:pic>
        <p:nvPicPr>
          <p:cNvPr id="7" name="Picture 6" descr="ropensci.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7538" y="183778"/>
            <a:ext cx="3071556" cy="1211246"/>
          </a:xfrm>
          <a:prstGeom prst="rect">
            <a:avLst/>
          </a:prstGeom>
        </p:spPr>
      </p:pic>
      <p:sp>
        <p:nvSpPr>
          <p:cNvPr id="2" name="TextBox 1"/>
          <p:cNvSpPr txBox="1"/>
          <p:nvPr/>
        </p:nvSpPr>
        <p:spPr>
          <a:xfrm>
            <a:off x="2633931" y="1647603"/>
            <a:ext cx="3545938" cy="369332"/>
          </a:xfrm>
          <a:prstGeom prst="rect">
            <a:avLst/>
          </a:prstGeom>
          <a:noFill/>
        </p:spPr>
        <p:txBody>
          <a:bodyPr wrap="none" rtlCol="0">
            <a:spAutoFit/>
          </a:bodyPr>
          <a:lstStyle/>
          <a:p>
            <a:r>
              <a:rPr lang="en-US"/>
              <a:t>More info @ </a:t>
            </a:r>
            <a:r>
              <a:rPr lang="en-US">
                <a:hlinkClick r:id="rId3"/>
              </a:rPr>
              <a:t>ropensci.org/packages</a:t>
            </a:r>
            <a:endParaRPr lang="en-US"/>
          </a:p>
        </p:txBody>
      </p:sp>
      <p:sp>
        <p:nvSpPr>
          <p:cNvPr id="12" name="Content Placeholder 9"/>
          <p:cNvSpPr>
            <a:spLocks noGrp="1"/>
          </p:cNvSpPr>
          <p:nvPr>
            <p:ph sz="half" idx="1"/>
          </p:nvPr>
        </p:nvSpPr>
        <p:spPr>
          <a:xfrm>
            <a:off x="332279" y="2109788"/>
            <a:ext cx="2530507" cy="4525962"/>
          </a:xfrm>
          <a:solidFill>
            <a:srgbClr val="FFFFFF"/>
          </a:solidFill>
        </p:spPr>
        <p:txBody>
          <a:bodyPr/>
          <a:lstStyle/>
          <a:p>
            <a:pPr marL="0" indent="0">
              <a:buNone/>
            </a:pPr>
            <a:r>
              <a:rPr lang="en-US">
                <a:solidFill>
                  <a:schemeClr val="accent3">
                    <a:lumMod val="75000"/>
                  </a:schemeClr>
                </a:solidFill>
              </a:rPr>
              <a:t>Data</a:t>
            </a:r>
          </a:p>
          <a:p>
            <a:pPr marL="0" indent="0">
              <a:buNone/>
            </a:pPr>
            <a:r>
              <a:rPr lang="en-US"/>
              <a:t>Treebase, Fishbase, </a:t>
            </a:r>
          </a:p>
          <a:p>
            <a:pPr marL="0" indent="0">
              <a:buNone/>
            </a:pPr>
            <a:r>
              <a:rPr lang="en-US"/>
              <a:t>Flybase,</a:t>
            </a:r>
          </a:p>
          <a:p>
            <a:pPr marL="0" indent="0">
              <a:buNone/>
            </a:pPr>
            <a:r>
              <a:rPr lang="en-US"/>
              <a:t>GBIF, Vertnet</a:t>
            </a:r>
          </a:p>
          <a:p>
            <a:pPr marL="0" indent="0">
              <a:buNone/>
            </a:pPr>
            <a:r>
              <a:rPr lang="en-US"/>
              <a:t>Dryad, ITIS</a:t>
            </a:r>
          </a:p>
          <a:p>
            <a:pPr marL="0" indent="0">
              <a:buNone/>
            </a:pPr>
            <a:r>
              <a:rPr lang="en-US"/>
              <a:t>NPN, Taxize</a:t>
            </a:r>
          </a:p>
          <a:p>
            <a:pPr marL="0" indent="0">
              <a:buNone/>
            </a:pPr>
            <a:r>
              <a:rPr lang="en-US"/>
              <a:t>opensnp</a:t>
            </a:r>
          </a:p>
        </p:txBody>
      </p:sp>
      <p:sp>
        <p:nvSpPr>
          <p:cNvPr id="14" name="Content Placeholder 9"/>
          <p:cNvSpPr>
            <a:spLocks noGrp="1"/>
          </p:cNvSpPr>
          <p:nvPr>
            <p:ph sz="half" idx="1"/>
          </p:nvPr>
        </p:nvSpPr>
        <p:spPr>
          <a:xfrm>
            <a:off x="3268587" y="2109788"/>
            <a:ext cx="2530507" cy="4525962"/>
          </a:xfrm>
          <a:solidFill>
            <a:srgbClr val="FFFFFF"/>
          </a:solidFill>
        </p:spPr>
        <p:txBody>
          <a:bodyPr/>
          <a:lstStyle/>
          <a:p>
            <a:pPr marL="0" indent="0">
              <a:buNone/>
            </a:pPr>
            <a:r>
              <a:rPr lang="en-US">
                <a:solidFill>
                  <a:srgbClr val="C6C801"/>
                </a:solidFill>
              </a:rPr>
              <a:t>Journals</a:t>
            </a:r>
          </a:p>
          <a:p>
            <a:pPr marL="0" indent="0">
              <a:buNone/>
            </a:pPr>
            <a:r>
              <a:rPr lang="en-US"/>
              <a:t>PLOS</a:t>
            </a:r>
          </a:p>
          <a:p>
            <a:pPr marL="0" indent="0">
              <a:buNone/>
            </a:pPr>
            <a:r>
              <a:rPr lang="en-US"/>
              <a:t>Springer</a:t>
            </a:r>
          </a:p>
          <a:p>
            <a:pPr marL="0" indent="0">
              <a:buNone/>
            </a:pPr>
            <a:r>
              <a:rPr lang="en-US"/>
              <a:t>textmine</a:t>
            </a:r>
          </a:p>
          <a:p>
            <a:pPr marL="0" indent="0">
              <a:buNone/>
            </a:pPr>
            <a:r>
              <a:rPr lang="en-US"/>
              <a:t>pensoft</a:t>
            </a:r>
          </a:p>
        </p:txBody>
      </p:sp>
      <p:sp>
        <p:nvSpPr>
          <p:cNvPr id="15" name="Content Placeholder 9"/>
          <p:cNvSpPr>
            <a:spLocks noGrp="1"/>
          </p:cNvSpPr>
          <p:nvPr>
            <p:ph sz="half" idx="1"/>
          </p:nvPr>
        </p:nvSpPr>
        <p:spPr>
          <a:xfrm>
            <a:off x="5985827" y="2109788"/>
            <a:ext cx="2724550" cy="4525962"/>
          </a:xfrm>
          <a:solidFill>
            <a:srgbClr val="FFFFFF"/>
          </a:solidFill>
        </p:spPr>
        <p:txBody>
          <a:bodyPr/>
          <a:lstStyle/>
          <a:p>
            <a:pPr marL="0" indent="0">
              <a:buNone/>
            </a:pPr>
            <a:r>
              <a:rPr lang="en-US">
                <a:solidFill>
                  <a:srgbClr val="FF0000"/>
                </a:solidFill>
              </a:rPr>
              <a:t>Data publication</a:t>
            </a:r>
          </a:p>
          <a:p>
            <a:pPr marL="0" indent="0">
              <a:buNone/>
            </a:pPr>
            <a:r>
              <a:rPr lang="en-US"/>
              <a:t>figshare</a:t>
            </a:r>
          </a:p>
          <a:p>
            <a:pPr marL="0" indent="0">
              <a:buNone/>
            </a:pPr>
            <a:r>
              <a:rPr lang="en-US"/>
              <a:t>Mendeley</a:t>
            </a:r>
          </a:p>
          <a:p>
            <a:pPr marL="0" indent="0">
              <a:buNone/>
            </a:pPr>
            <a:r>
              <a:rPr lang="en-US"/>
              <a:t>DataONE, </a:t>
            </a:r>
          </a:p>
          <a:p>
            <a:pPr marL="0" indent="0">
              <a:buNone/>
            </a:pPr>
            <a:r>
              <a:rPr lang="en-US"/>
              <a:t>rAltmetric, EML,</a:t>
            </a:r>
          </a:p>
          <a:p>
            <a:pPr marL="0" indent="0">
              <a:buNone/>
            </a:pPr>
            <a:r>
              <a:rPr lang="en-US"/>
              <a:t>rNEXML</a:t>
            </a:r>
          </a:p>
        </p:txBody>
      </p:sp>
    </p:spTree>
    <p:extLst>
      <p:ext uri="{BB962C8B-B14F-4D97-AF65-F5344CB8AC3E}">
        <p14:creationId xmlns:p14="http://schemas.microsoft.com/office/powerpoint/2010/main" val="322083885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318499D-C63D-2641-AC56-6A69BA6B2EA4}" type="slidenum">
              <a:t>9</a:t>
            </a:fld>
            <a:endParaRPr lang="en-US"/>
          </a:p>
        </p:txBody>
      </p:sp>
      <p:pic>
        <p:nvPicPr>
          <p:cNvPr id="3" name="Picture 2" descr="museum_data.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0016" y="468477"/>
            <a:ext cx="2713767" cy="2456908"/>
          </a:xfrm>
          <a:prstGeom prst="rect">
            <a:avLst/>
          </a:prstGeom>
        </p:spPr>
      </p:pic>
      <p:sp>
        <p:nvSpPr>
          <p:cNvPr id="4" name="Content Placeholder 3"/>
          <p:cNvSpPr>
            <a:spLocks noGrp="1"/>
          </p:cNvSpPr>
          <p:nvPr>
            <p:ph sz="half" idx="1"/>
          </p:nvPr>
        </p:nvSpPr>
        <p:spPr>
          <a:xfrm>
            <a:off x="457200" y="3946781"/>
            <a:ext cx="7725164" cy="2409569"/>
          </a:xfrm>
        </p:spPr>
        <p:txBody>
          <a:bodyPr>
            <a:normAutofit/>
          </a:bodyPr>
          <a:lstStyle/>
          <a:p>
            <a:pPr marL="0" indent="0">
              <a:buNone/>
            </a:pPr>
            <a:r>
              <a:rPr lang="en-US" sz="2000"/>
              <a:t>Liberating 400+ million observation records</a:t>
            </a:r>
          </a:p>
          <a:p>
            <a:pPr marL="0" indent="0">
              <a:buNone/>
            </a:pPr>
            <a:r>
              <a:rPr lang="en-US" sz="2000"/>
              <a:t>Full text 100k articles </a:t>
            </a:r>
          </a:p>
          <a:p>
            <a:pPr marL="0" indent="0">
              <a:buNone/>
            </a:pPr>
            <a:r>
              <a:rPr lang="en-US" sz="2000"/>
              <a:t>Data from papers in &gt; 200 journals</a:t>
            </a:r>
          </a:p>
        </p:txBody>
      </p:sp>
      <p:sp>
        <p:nvSpPr>
          <p:cNvPr id="9" name="TextBox 8"/>
          <p:cNvSpPr txBox="1"/>
          <p:nvPr/>
        </p:nvSpPr>
        <p:spPr>
          <a:xfrm>
            <a:off x="457200" y="3070263"/>
            <a:ext cx="6648425" cy="646331"/>
          </a:xfrm>
          <a:prstGeom prst="rect">
            <a:avLst/>
          </a:prstGeom>
          <a:noFill/>
        </p:spPr>
        <p:txBody>
          <a:bodyPr wrap="none" rtlCol="0">
            <a:spAutoFit/>
          </a:bodyPr>
          <a:lstStyle/>
          <a:p>
            <a:r>
              <a:rPr lang="en-US" sz="3600">
                <a:solidFill>
                  <a:srgbClr val="0A3852"/>
                </a:solidFill>
              </a:rPr>
              <a:t>Access all available ecological data</a:t>
            </a:r>
          </a:p>
        </p:txBody>
      </p:sp>
    </p:spTree>
    <p:extLst>
      <p:ext uri="{BB962C8B-B14F-4D97-AF65-F5344CB8AC3E}">
        <p14:creationId xmlns:p14="http://schemas.microsoft.com/office/powerpoint/2010/main" val="408315877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89</TotalTime>
  <Words>725</Words>
  <Application>Microsoft Macintosh PowerPoint</Application>
  <PresentationFormat>On-screen Show (4:3)</PresentationFormat>
  <Paragraphs>127</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Fostering open science and open data with R</vt:lpstr>
      <vt:lpstr>PowerPoint Presentation</vt:lpstr>
      <vt:lpstr>A reproducibility crisis </vt:lpstr>
      <vt:lpstr>The scientific workflow</vt:lpstr>
      <vt:lpstr>PowerPoint Presentation</vt:lpstr>
      <vt:lpstr>PLOS Data Policy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scientific workflow</vt:lpstr>
      <vt:lpstr>The open scientific workflow</vt:lpstr>
      <vt:lpstr>ropensci.org ropensci on GitHub @ropensci on Twitter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Fostering open science and open data with R</dc:title>
  <dc:creator>Scott Chamberlain</dc:creator>
  <cp:lastModifiedBy>Scott Chamberlain</cp:lastModifiedBy>
  <cp:revision>85</cp:revision>
  <dcterms:created xsi:type="dcterms:W3CDTF">2014-09-30T20:54:23Z</dcterms:created>
  <dcterms:modified xsi:type="dcterms:W3CDTF">2014-09-30T22:28:19Z</dcterms:modified>
</cp:coreProperties>
</file>