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Override PartName="/ppt/slides/slide30.xml" ContentType="application/vnd.openxmlformats-officedocument.presentationml.slide+xml"/>
  <Override PartName="/ppt/notesSlides/notesSlide24.xml" ContentType="application/vnd.openxmlformats-officedocument.presentationml.notes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ppt/charts/chart1.xml" ContentType="application/vnd.openxmlformats-officedocument.drawingml.chart+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31.xml" ContentType="application/vnd.openxmlformats-officedocument.presentationml.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charts/chart2.xml" ContentType="application/vnd.openxmlformats-officedocument.drawingml.chart+xml"/>
  <Override PartName="/ppt/presentation.xml" ContentType="application/vnd.openxmlformats-officedocument.presentationml.presentation.main+xml"/>
  <Default Extension="xlsx" ContentType="application/vnd.openxmlformats-officedocument.spreadsheetml.sheet"/>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4"/>
  </p:notesMasterIdLst>
  <p:sldIdLst>
    <p:sldId id="267" r:id="rId2"/>
    <p:sldId id="263" r:id="rId3"/>
    <p:sldId id="264" r:id="rId4"/>
    <p:sldId id="262" r:id="rId5"/>
    <p:sldId id="304" r:id="rId6"/>
    <p:sldId id="303" r:id="rId7"/>
    <p:sldId id="291" r:id="rId8"/>
    <p:sldId id="295" r:id="rId9"/>
    <p:sldId id="266" r:id="rId10"/>
    <p:sldId id="297" r:id="rId11"/>
    <p:sldId id="269" r:id="rId12"/>
    <p:sldId id="273" r:id="rId13"/>
    <p:sldId id="274" r:id="rId14"/>
    <p:sldId id="277" r:id="rId15"/>
    <p:sldId id="302" r:id="rId16"/>
    <p:sldId id="278" r:id="rId17"/>
    <p:sldId id="279" r:id="rId18"/>
    <p:sldId id="268" r:id="rId19"/>
    <p:sldId id="288" r:id="rId20"/>
    <p:sldId id="298" r:id="rId21"/>
    <p:sldId id="257" r:id="rId22"/>
    <p:sldId id="284" r:id="rId23"/>
    <p:sldId id="286" r:id="rId24"/>
    <p:sldId id="307" r:id="rId25"/>
    <p:sldId id="287" r:id="rId26"/>
    <p:sldId id="276" r:id="rId27"/>
    <p:sldId id="299" r:id="rId28"/>
    <p:sldId id="259" r:id="rId29"/>
    <p:sldId id="260" r:id="rId30"/>
    <p:sldId id="281" r:id="rId31"/>
    <p:sldId id="280" r:id="rId32"/>
    <p:sldId id="30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9D9BC0"/>
    <a:srgbClr val="B79BC0"/>
    <a:srgbClr val="A33541"/>
    <a:srgbClr val="245C89"/>
    <a:srgbClr val="C795C5"/>
    <a:srgbClr val="04C720"/>
    <a:srgbClr val="00A08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02" autoAdjust="0"/>
    <p:restoredTop sz="76555" autoAdjust="0"/>
  </p:normalViewPr>
  <p:slideViewPr>
    <p:cSldViewPr snapToGrid="0" snapToObjects="1">
      <p:cViewPr>
        <p:scale>
          <a:sx n="95" d="100"/>
          <a:sy n="95" d="100"/>
        </p:scale>
        <p:origin x="-936" y="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manualLayout>
          <c:layoutTarget val="inner"/>
          <c:xMode val="edge"/>
          <c:yMode val="edge"/>
          <c:x val="0.0531914893617021"/>
          <c:y val="0.113488976377953"/>
          <c:w val="0.581930669570559"/>
          <c:h val="0.820522244094488"/>
        </c:manualLayout>
      </c:layout>
      <c:doughnutChart>
        <c:varyColors val="1"/>
        <c:ser>
          <c:idx val="0"/>
          <c:order val="0"/>
          <c:tx>
            <c:strRef>
              <c:f>Sheet1!$B$1</c:f>
              <c:strCache>
                <c:ptCount val="1"/>
                <c:pt idx="0">
                  <c:v>Sales</c:v>
                </c:pt>
              </c:strCache>
            </c:strRef>
          </c:tx>
          <c:spPr>
            <a:effectLst/>
          </c:spPr>
          <c:dPt>
            <c:idx val="1"/>
            <c:spPr>
              <a:solidFill>
                <a:schemeClr val="accent6"/>
              </a:solidFill>
              <a:effectLst/>
            </c:spPr>
          </c:dPt>
          <c:cat>
            <c:strRef>
              <c:f>Sheet1!$A$2:$A$6</c:f>
              <c:strCache>
                <c:ptCount val="5"/>
                <c:pt idx="0">
                  <c:v>Molecular Biology</c:v>
                </c:pt>
                <c:pt idx="1">
                  <c:v>Writing </c:v>
                </c:pt>
                <c:pt idx="2">
                  <c:v>Analyzing Data</c:v>
                </c:pt>
                <c:pt idx="3">
                  <c:v>Experimental Design</c:v>
                </c:pt>
                <c:pt idx="4">
                  <c:v>Maintaing Real Live Plants</c:v>
                </c:pt>
              </c:strCache>
            </c:strRef>
          </c:cat>
          <c:val>
            <c:numRef>
              <c:f>Sheet1!$B$2:$B$6</c:f>
              <c:numCache>
                <c:formatCode>General</c:formatCode>
                <c:ptCount val="5"/>
                <c:pt idx="0">
                  <c:v>3.0</c:v>
                </c:pt>
                <c:pt idx="1">
                  <c:v>3.0</c:v>
                </c:pt>
                <c:pt idx="2">
                  <c:v>4.0</c:v>
                </c:pt>
                <c:pt idx="3">
                  <c:v>2.0</c:v>
                </c:pt>
                <c:pt idx="4">
                  <c:v>0.5</c:v>
                </c:pt>
              </c:numCache>
            </c:numRef>
          </c:val>
        </c:ser>
        <c:firstSliceAng val="0"/>
        <c:holeSize val="50"/>
      </c:doughnutChart>
    </c:plotArea>
    <c:legend>
      <c:legendPos val="r"/>
      <c:layout>
        <c:manualLayout>
          <c:xMode val="edge"/>
          <c:yMode val="edge"/>
          <c:x val="0.625554163349165"/>
          <c:y val="0.108636811023622"/>
          <c:w val="0.372672837541629"/>
          <c:h val="0.782726377952756"/>
        </c:manualLayout>
      </c:layout>
      <c:txPr>
        <a:bodyPr/>
        <a:lstStyle/>
        <a:p>
          <a:pPr>
            <a:defRPr sz="2500">
              <a:latin typeface="Baskerville"/>
            </a:defRPr>
          </a:pPr>
          <a:endParaRPr lang="en-US"/>
        </a:p>
      </c:txPr>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18"/>
  <c:chart>
    <c:autoTitleDeleted val="1"/>
    <c:plotArea>
      <c:layout/>
      <c:doughnutChart>
        <c:varyColors val="1"/>
        <c:ser>
          <c:idx val="0"/>
          <c:order val="0"/>
          <c:tx>
            <c:strRef>
              <c:f>Sheet1!$B$1</c:f>
              <c:strCache>
                <c:ptCount val="1"/>
                <c:pt idx="0">
                  <c:v>Sales</c:v>
                </c:pt>
              </c:strCache>
            </c:strRef>
          </c:tx>
          <c:spPr>
            <a:effectLst/>
          </c:spPr>
          <c:dPt>
            <c:idx val="1"/>
            <c:spPr>
              <a:solidFill>
                <a:schemeClr val="accent6"/>
              </a:solidFill>
              <a:effectLst/>
            </c:spPr>
          </c:dPt>
          <c:cat>
            <c:strRef>
              <c:f>Sheet1!$A$2:$A$3</c:f>
              <c:strCache>
                <c:ptCount val="2"/>
                <c:pt idx="0">
                  <c:v>Computer</c:v>
                </c:pt>
                <c:pt idx="1">
                  <c:v>Other</c:v>
                </c:pt>
              </c:strCache>
            </c:strRef>
          </c:cat>
          <c:val>
            <c:numRef>
              <c:f>Sheet1!$B$2:$B$3</c:f>
              <c:numCache>
                <c:formatCode>General</c:formatCode>
                <c:ptCount val="2"/>
                <c:pt idx="0">
                  <c:v>7.5</c:v>
                </c:pt>
                <c:pt idx="1">
                  <c:v>3.0</c:v>
                </c:pt>
              </c:numCache>
            </c:numRef>
          </c:val>
        </c:ser>
        <c:firstSliceAng val="0"/>
        <c:holeSize val="50"/>
      </c:doughnutChart>
    </c:plotArea>
    <c:legend>
      <c:legendPos val="r"/>
      <c:layout/>
      <c:txPr>
        <a:bodyPr/>
        <a:lstStyle/>
        <a:p>
          <a:pPr>
            <a:defRPr sz="2500">
              <a:latin typeface="Baskerville"/>
            </a:defRPr>
          </a:pPr>
          <a:endParaRPr lang="en-US"/>
        </a:p>
      </c:txPr>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BE363E-8B3E-AC44-9673-BEE2F3EB7727}" type="datetimeFigureOut">
              <a:rPr lang="en-US" smtClean="0"/>
              <a:pPr/>
              <a:t>6/18/14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F89DE6-5E00-3746-9E61-C0D549F033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2F89DE6-5E00-3746-9E61-C0D549F033D9}"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 today.</a:t>
            </a:r>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a billion reasons to learn </a:t>
            </a:r>
            <a:r>
              <a:rPr lang="en-US" baseline="0" dirty="0" err="1" smtClean="0"/>
              <a:t>git</a:t>
            </a:r>
            <a:r>
              <a:rPr lang="en-US" baseline="0" dirty="0" smtClean="0"/>
              <a:t>, I am going to tell you my all time favorite:  It sets up an environment for you to try anything without fear of breaking your work.  It’s ironic that people are scared to learn </a:t>
            </a:r>
            <a:r>
              <a:rPr lang="en-US" baseline="0" dirty="0" err="1" smtClean="0"/>
              <a:t>git</a:t>
            </a:r>
            <a:r>
              <a:rPr lang="en-US" baseline="0" dirty="0" smtClean="0"/>
              <a:t> because they don’t want to mess up their files, when this is the very tool that nearly erases that fear from your thoughts. It gives you the freedom to try anything.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am a firm believer in just starting to use </a:t>
            </a:r>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B2F89DE6-5E00-3746-9E61-C0D549F033D9}"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2F89DE6-5E00-3746-9E61-C0D549F033D9}"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2F89DE6-5E00-3746-9E61-C0D549F033D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B2F89DE6-5E00-3746-9E61-C0D549F033D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F89DE6-5E00-3746-9E61-C0D549F033D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EDCA38-FC9C-744C-9D14-4F9A02D6794C}" type="datetimeFigureOut">
              <a:rPr lang="en-US" smtClean="0"/>
              <a:pPr/>
              <a:t>6/18/14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EDCA38-FC9C-744C-9D14-4F9A02D6794C}" type="datetimeFigureOut">
              <a:rPr lang="en-US" smtClean="0"/>
              <a:pPr/>
              <a:t>6/18/14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EDCA38-FC9C-744C-9D14-4F9A02D6794C}" type="datetimeFigureOut">
              <a:rPr lang="en-US" smtClean="0"/>
              <a:pPr/>
              <a:t>6/18/14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EDCA38-FC9C-744C-9D14-4F9A02D6794C}" type="datetimeFigureOut">
              <a:rPr lang="en-US" smtClean="0"/>
              <a:pPr/>
              <a:t>6/18/14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EDCA38-FC9C-744C-9D14-4F9A02D6794C}" type="datetimeFigureOut">
              <a:rPr lang="en-US" smtClean="0"/>
              <a:pPr/>
              <a:t>6/18/14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EDCA38-FC9C-744C-9D14-4F9A02D6794C}" type="datetimeFigureOut">
              <a:rPr lang="en-US" smtClean="0"/>
              <a:pPr/>
              <a:t>6/18/14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EDCA38-FC9C-744C-9D14-4F9A02D6794C}" type="datetimeFigureOut">
              <a:rPr lang="en-US" smtClean="0"/>
              <a:pPr/>
              <a:t>6/18/14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EDCA38-FC9C-744C-9D14-4F9A02D6794C}" type="datetimeFigureOut">
              <a:rPr lang="en-US" smtClean="0"/>
              <a:pPr/>
              <a:t>6/18/14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DCA38-FC9C-744C-9D14-4F9A02D6794C}" type="datetimeFigureOut">
              <a:rPr lang="en-US" smtClean="0"/>
              <a:pPr/>
              <a:t>6/18/14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EDCA38-FC9C-744C-9D14-4F9A02D6794C}" type="datetimeFigureOut">
              <a:rPr lang="en-US" smtClean="0"/>
              <a:pPr/>
              <a:t>6/18/14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EDCA38-FC9C-744C-9D14-4F9A02D6794C}" type="datetimeFigureOut">
              <a:rPr lang="en-US" smtClean="0"/>
              <a:pPr/>
              <a:t>6/18/14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F53EC-7E8F-264F-B306-F9FA16A30A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DCA38-FC9C-744C-9D14-4F9A02D6794C}" type="datetimeFigureOut">
              <a:rPr lang="en-US" smtClean="0"/>
              <a:pPr/>
              <a:t>6/18/14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F53EC-7E8F-264F-B306-F9FA16A30A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hyperlink" Target="http://mouapp.com/" TargetMode="External"/><Relationship Id="rId4" Type="http://schemas.openxmlformats.org/officeDocument/2006/relationships/hyperlink" Target="http://writemonkey.com/index.php" TargetMode="External"/><Relationship Id="rId5" Type="http://schemas.openxmlformats.org/officeDocument/2006/relationships/hyperlink" Target="http://markable.in/editor/" TargetMode="External"/><Relationship Id="rId6" Type="http://schemas.openxmlformats.org/officeDocument/2006/relationships/hyperlink" Target="https://github.com/adam-p/markdown-here/wiki/Markdown-Cheatsheet"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opensci.github.io/reproducibility-guide/" TargetMode="Externa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Baskerville"/>
                <a:cs typeface="Baskerville"/>
              </a:rPr>
              <a:t>Getting started on making your computational work reproducible</a:t>
            </a:r>
            <a:endParaRPr lang="en-US" dirty="0">
              <a:latin typeface="Baskerville"/>
              <a:cs typeface="Baskervill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7766"/>
            <a:ext cx="8229600" cy="1143000"/>
          </a:xfrm>
        </p:spPr>
        <p:txBody>
          <a:bodyPr>
            <a:normAutofit/>
          </a:bodyPr>
          <a:lstStyle/>
          <a:p>
            <a:r>
              <a:rPr lang="en-US" dirty="0" smtClean="0">
                <a:latin typeface="Baskerville"/>
                <a:cs typeface="Baskerville"/>
              </a:rPr>
              <a:t>Project Management</a:t>
            </a:r>
            <a:endParaRPr lang="en-US" dirty="0">
              <a:latin typeface="Baskerville"/>
              <a:cs typeface="Baskerville"/>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extBox 4"/>
          <p:cNvSpPr txBox="1"/>
          <p:nvPr/>
        </p:nvSpPr>
        <p:spPr>
          <a:xfrm>
            <a:off x="457200" y="1884947"/>
            <a:ext cx="7699544" cy="3323987"/>
          </a:xfrm>
          <a:prstGeom prst="rect">
            <a:avLst/>
          </a:prstGeom>
          <a:noFill/>
        </p:spPr>
        <p:txBody>
          <a:bodyPr wrap="none" rtlCol="0">
            <a:spAutoFit/>
          </a:bodyPr>
          <a:lstStyle/>
          <a:p>
            <a:r>
              <a:rPr lang="en-US" sz="4000" dirty="0" smtClean="0">
                <a:solidFill>
                  <a:schemeClr val="accent6"/>
                </a:solidFill>
                <a:latin typeface="Baskerville"/>
                <a:cs typeface="Baskerville"/>
              </a:rPr>
              <a:t>Read</a:t>
            </a:r>
            <a:r>
              <a:rPr lang="en-US" sz="4000" dirty="0" smtClean="0">
                <a:latin typeface="Baskerville"/>
                <a:cs typeface="Baskerville"/>
              </a:rPr>
              <a:t>: </a:t>
            </a:r>
            <a:r>
              <a:rPr lang="en-US" sz="4000" dirty="0">
                <a:latin typeface="Baskerville"/>
                <a:cs typeface="Baskerville"/>
              </a:rPr>
              <a:t>A Quick Guide to Organizing</a:t>
            </a:r>
            <a:r>
              <a:rPr lang="en-US" sz="4000" dirty="0" smtClean="0">
                <a:latin typeface="Baskerville"/>
                <a:cs typeface="Baskerville"/>
              </a:rPr>
              <a:t> </a:t>
            </a:r>
          </a:p>
          <a:p>
            <a:r>
              <a:rPr lang="en-US" sz="4000" dirty="0" smtClean="0">
                <a:latin typeface="Baskerville"/>
                <a:cs typeface="Baskerville"/>
              </a:rPr>
              <a:t>Computational </a:t>
            </a:r>
            <a:r>
              <a:rPr lang="en-US" sz="4000" dirty="0">
                <a:latin typeface="Baskerville"/>
                <a:cs typeface="Baskerville"/>
              </a:rPr>
              <a:t>Biology </a:t>
            </a:r>
            <a:r>
              <a:rPr lang="en-US" sz="4000" dirty="0" smtClean="0">
                <a:latin typeface="Baskerville"/>
                <a:cs typeface="Baskerville"/>
              </a:rPr>
              <a:t>Projects </a:t>
            </a:r>
          </a:p>
          <a:p>
            <a:r>
              <a:rPr lang="en-US" sz="3200" dirty="0" smtClean="0">
                <a:latin typeface="Baskerville"/>
                <a:cs typeface="Baskerville"/>
              </a:rPr>
              <a:t>						</a:t>
            </a:r>
            <a:r>
              <a:rPr lang="en-US" sz="2900" dirty="0" smtClean="0">
                <a:latin typeface="Baskerville"/>
                <a:cs typeface="Baskerville"/>
              </a:rPr>
              <a:t>			</a:t>
            </a:r>
          </a:p>
          <a:p>
            <a:r>
              <a:rPr lang="en-US" sz="2900" dirty="0" smtClean="0">
                <a:latin typeface="Baskerville"/>
                <a:cs typeface="Baskerville"/>
              </a:rPr>
              <a:t>								William Noble, 2009 </a:t>
            </a:r>
          </a:p>
          <a:p>
            <a:endParaRPr lang="en-US" sz="2900" dirty="0" smtClean="0">
              <a:solidFill>
                <a:schemeClr val="accent5"/>
              </a:solidFill>
              <a:latin typeface="Baskerville"/>
              <a:cs typeface="Baskerville"/>
            </a:endParaRPr>
          </a:p>
          <a:p>
            <a:r>
              <a:rPr lang="en-US" sz="4000" dirty="0" smtClean="0">
                <a:solidFill>
                  <a:schemeClr val="accent5"/>
                </a:solidFill>
                <a:latin typeface="Baskerville"/>
                <a:cs typeface="Baskerville"/>
              </a:rPr>
              <a:t>Time: 15 minute read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8" name="Straight Connector 7"/>
          <p:cNvCxnSpPr/>
          <p:nvPr/>
        </p:nvCxnSpPr>
        <p:spPr>
          <a:xfrm rot="10800000">
            <a:off x="1347708" y="1645665"/>
            <a:ext cx="5922139" cy="1588"/>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632953" y="517445"/>
            <a:ext cx="1520093" cy="661720"/>
          </a:xfrm>
          <a:prstGeom prst="rect">
            <a:avLst/>
          </a:prstGeom>
          <a:noFill/>
        </p:spPr>
        <p:txBody>
          <a:bodyPr wrap="none" rtlCol="0">
            <a:spAutoFit/>
          </a:bodyPr>
          <a:lstStyle/>
          <a:p>
            <a:r>
              <a:rPr lang="en-US" sz="3700" dirty="0" smtClean="0">
                <a:latin typeface="Baskerville"/>
                <a:cs typeface="Baskerville"/>
              </a:rPr>
              <a:t>Project</a:t>
            </a:r>
          </a:p>
        </p:txBody>
      </p:sp>
      <p:cxnSp>
        <p:nvCxnSpPr>
          <p:cNvPr id="36" name="Straight Connector 35"/>
          <p:cNvCxnSpPr/>
          <p:nvPr/>
        </p:nvCxnSpPr>
        <p:spPr>
          <a:xfrm rot="16200000" flipH="1">
            <a:off x="4172719" y="1496437"/>
            <a:ext cx="272118" cy="2"/>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rot="16200000" flipH="1">
            <a:off x="849622" y="2131685"/>
            <a:ext cx="996174" cy="1"/>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16200000" flipH="1">
            <a:off x="2823668" y="2145341"/>
            <a:ext cx="996174" cy="1"/>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16200000" flipH="1">
            <a:off x="6771763" y="2131686"/>
            <a:ext cx="996174" cy="1"/>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rot="16200000" flipH="1">
            <a:off x="4797714" y="2158997"/>
            <a:ext cx="996174" cy="1"/>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825464" y="2643429"/>
            <a:ext cx="992579" cy="646331"/>
          </a:xfrm>
          <a:prstGeom prst="rect">
            <a:avLst/>
          </a:prstGeom>
          <a:noFill/>
        </p:spPr>
        <p:txBody>
          <a:bodyPr wrap="none" rtlCol="0">
            <a:spAutoFit/>
          </a:bodyPr>
          <a:lstStyle/>
          <a:p>
            <a:r>
              <a:rPr lang="en-US" sz="3600" dirty="0">
                <a:latin typeface="Baskerville"/>
                <a:cs typeface="Baskerville"/>
              </a:rPr>
              <a:t>d</a:t>
            </a:r>
            <a:r>
              <a:rPr lang="en-US" sz="3600" dirty="0" smtClean="0">
                <a:latin typeface="Baskerville"/>
                <a:cs typeface="Baskerville"/>
              </a:rPr>
              <a:t>ata</a:t>
            </a:r>
          </a:p>
        </p:txBody>
      </p:sp>
      <p:sp>
        <p:nvSpPr>
          <p:cNvPr id="50" name="TextBox 49"/>
          <p:cNvSpPr txBox="1"/>
          <p:nvPr/>
        </p:nvSpPr>
        <p:spPr>
          <a:xfrm>
            <a:off x="976792" y="2657085"/>
            <a:ext cx="853268" cy="646331"/>
          </a:xfrm>
          <a:prstGeom prst="rect">
            <a:avLst/>
          </a:prstGeom>
          <a:noFill/>
        </p:spPr>
        <p:txBody>
          <a:bodyPr wrap="none" rtlCol="0">
            <a:spAutoFit/>
          </a:bodyPr>
          <a:lstStyle/>
          <a:p>
            <a:r>
              <a:rPr lang="en-US" sz="3600" dirty="0">
                <a:latin typeface="Baskerville"/>
                <a:cs typeface="Baskerville"/>
              </a:rPr>
              <a:t>d</a:t>
            </a:r>
            <a:r>
              <a:rPr lang="en-US" sz="3600" dirty="0" smtClean="0">
                <a:latin typeface="Baskerville"/>
                <a:cs typeface="Baskerville"/>
              </a:rPr>
              <a:t>oc</a:t>
            </a:r>
          </a:p>
        </p:txBody>
      </p:sp>
      <p:sp>
        <p:nvSpPr>
          <p:cNvPr id="51" name="TextBox 50"/>
          <p:cNvSpPr txBox="1"/>
          <p:nvPr/>
        </p:nvSpPr>
        <p:spPr>
          <a:xfrm>
            <a:off x="4990633" y="2657085"/>
            <a:ext cx="1086022" cy="646331"/>
          </a:xfrm>
          <a:prstGeom prst="rect">
            <a:avLst/>
          </a:prstGeom>
          <a:noFill/>
        </p:spPr>
        <p:txBody>
          <a:bodyPr wrap="square" rtlCol="0">
            <a:spAutoFit/>
          </a:bodyPr>
          <a:lstStyle/>
          <a:p>
            <a:r>
              <a:rPr lang="en-US" sz="3600" dirty="0" smtClean="0">
                <a:latin typeface="Baskerville"/>
                <a:cs typeface="Baskerville"/>
              </a:rPr>
              <a:t>R</a:t>
            </a:r>
          </a:p>
        </p:txBody>
      </p:sp>
      <p:sp>
        <p:nvSpPr>
          <p:cNvPr id="52" name="TextBox 51"/>
          <p:cNvSpPr txBox="1"/>
          <p:nvPr/>
        </p:nvSpPr>
        <p:spPr>
          <a:xfrm>
            <a:off x="6671490" y="2628181"/>
            <a:ext cx="1590030" cy="646331"/>
          </a:xfrm>
          <a:prstGeom prst="rect">
            <a:avLst/>
          </a:prstGeom>
          <a:noFill/>
        </p:spPr>
        <p:txBody>
          <a:bodyPr wrap="square" rtlCol="0">
            <a:spAutoFit/>
          </a:bodyPr>
          <a:lstStyle/>
          <a:p>
            <a:r>
              <a:rPr lang="en-US" sz="3600" dirty="0" smtClean="0">
                <a:latin typeface="Baskerville"/>
                <a:cs typeface="Baskerville"/>
              </a:rPr>
              <a:t>results</a:t>
            </a:r>
          </a:p>
        </p:txBody>
      </p:sp>
      <p:sp>
        <p:nvSpPr>
          <p:cNvPr id="53" name="TextBox 52"/>
          <p:cNvSpPr txBox="1"/>
          <p:nvPr/>
        </p:nvSpPr>
        <p:spPr>
          <a:xfrm>
            <a:off x="7133738" y="3072583"/>
            <a:ext cx="2460120" cy="461665"/>
          </a:xfrm>
          <a:prstGeom prst="rect">
            <a:avLst/>
          </a:prstGeom>
          <a:noFill/>
        </p:spPr>
        <p:txBody>
          <a:bodyPr wrap="square" rtlCol="0">
            <a:spAutoFit/>
          </a:bodyPr>
          <a:lstStyle/>
          <a:p>
            <a:r>
              <a:rPr lang="en-US" sz="2400" dirty="0" err="1" smtClean="0">
                <a:solidFill>
                  <a:schemeClr val="tx1">
                    <a:lumMod val="50000"/>
                    <a:lumOff val="50000"/>
                  </a:schemeClr>
                </a:solidFill>
                <a:latin typeface="Baskerville"/>
                <a:cs typeface="Baskerville"/>
              </a:rPr>
              <a:t>notebook.md</a:t>
            </a:r>
            <a:endParaRPr lang="en-US" sz="2400" dirty="0" smtClean="0">
              <a:solidFill>
                <a:schemeClr val="tx1">
                  <a:lumMod val="50000"/>
                  <a:lumOff val="50000"/>
                </a:schemeClr>
              </a:solidFill>
              <a:latin typeface="Baskerville"/>
              <a:cs typeface="Baskerville"/>
            </a:endParaRPr>
          </a:p>
        </p:txBody>
      </p:sp>
      <p:sp>
        <p:nvSpPr>
          <p:cNvPr id="55" name="TextBox 54"/>
          <p:cNvSpPr txBox="1"/>
          <p:nvPr/>
        </p:nvSpPr>
        <p:spPr>
          <a:xfrm>
            <a:off x="3319370" y="4986721"/>
            <a:ext cx="2460120" cy="400110"/>
          </a:xfrm>
          <a:prstGeom prst="rect">
            <a:avLst/>
          </a:prstGeom>
          <a:noFill/>
        </p:spPr>
        <p:txBody>
          <a:bodyPr wrap="square" rtlCol="0">
            <a:spAutoFit/>
          </a:bodyPr>
          <a:lstStyle/>
          <a:p>
            <a:r>
              <a:rPr lang="en-US" sz="2000" dirty="0" err="1" smtClean="0">
                <a:solidFill>
                  <a:schemeClr val="tx1">
                    <a:lumMod val="50000"/>
                    <a:lumOff val="50000"/>
                  </a:schemeClr>
                </a:solidFill>
                <a:latin typeface="Baskerville"/>
                <a:cs typeface="Baskerville"/>
              </a:rPr>
              <a:t>README.md</a:t>
            </a:r>
            <a:endParaRPr lang="en-US" sz="2000" dirty="0" smtClean="0">
              <a:solidFill>
                <a:schemeClr val="tx1">
                  <a:lumMod val="50000"/>
                  <a:lumOff val="50000"/>
                </a:schemeClr>
              </a:solidFill>
              <a:latin typeface="Baskerville"/>
              <a:cs typeface="Baskerville"/>
            </a:endParaRPr>
          </a:p>
        </p:txBody>
      </p:sp>
      <p:sp>
        <p:nvSpPr>
          <p:cNvPr id="56" name="TextBox 55"/>
          <p:cNvSpPr txBox="1"/>
          <p:nvPr/>
        </p:nvSpPr>
        <p:spPr>
          <a:xfrm>
            <a:off x="4308779" y="1129546"/>
            <a:ext cx="2460120" cy="400110"/>
          </a:xfrm>
          <a:prstGeom prst="rect">
            <a:avLst/>
          </a:prstGeom>
          <a:noFill/>
        </p:spPr>
        <p:txBody>
          <a:bodyPr wrap="square" rtlCol="0">
            <a:spAutoFit/>
          </a:bodyPr>
          <a:lstStyle/>
          <a:p>
            <a:r>
              <a:rPr lang="en-US" sz="2000" dirty="0" err="1" smtClean="0">
                <a:solidFill>
                  <a:schemeClr val="tx1">
                    <a:lumMod val="50000"/>
                    <a:lumOff val="50000"/>
                  </a:schemeClr>
                </a:solidFill>
                <a:latin typeface="Baskerville"/>
                <a:cs typeface="Baskerville"/>
              </a:rPr>
              <a:t>README.md</a:t>
            </a:r>
            <a:endParaRPr lang="en-US" sz="2000" dirty="0" smtClean="0">
              <a:solidFill>
                <a:schemeClr val="tx1">
                  <a:lumMod val="50000"/>
                  <a:lumOff val="50000"/>
                </a:schemeClr>
              </a:solidFill>
              <a:latin typeface="Baskerville"/>
              <a:cs typeface="Baskerville"/>
            </a:endParaRPr>
          </a:p>
        </p:txBody>
      </p:sp>
      <p:cxnSp>
        <p:nvCxnSpPr>
          <p:cNvPr id="57" name="Straight Connector 56"/>
          <p:cNvCxnSpPr/>
          <p:nvPr/>
        </p:nvCxnSpPr>
        <p:spPr>
          <a:xfrm rot="10800000">
            <a:off x="2518693" y="4722887"/>
            <a:ext cx="1495997" cy="1588"/>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2518690" y="3995738"/>
            <a:ext cx="1667444" cy="477054"/>
          </a:xfrm>
          <a:prstGeom prst="rect">
            <a:avLst/>
          </a:prstGeom>
          <a:noFill/>
        </p:spPr>
        <p:txBody>
          <a:bodyPr wrap="none" rtlCol="0">
            <a:spAutoFit/>
          </a:bodyPr>
          <a:lstStyle/>
          <a:p>
            <a:r>
              <a:rPr lang="en-US" sz="2500" dirty="0" smtClean="0">
                <a:latin typeface="Baskerville"/>
                <a:cs typeface="Baskerville"/>
              </a:rPr>
              <a:t>2014-06-18</a:t>
            </a:r>
          </a:p>
        </p:txBody>
      </p:sp>
      <p:cxnSp>
        <p:nvCxnSpPr>
          <p:cNvPr id="62" name="Straight Connector 61"/>
          <p:cNvCxnSpPr/>
          <p:nvPr/>
        </p:nvCxnSpPr>
        <p:spPr>
          <a:xfrm rot="16200000" flipH="1">
            <a:off x="2973210" y="3649575"/>
            <a:ext cx="692321" cy="1"/>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16200000" flipH="1">
            <a:off x="3185698" y="4586827"/>
            <a:ext cx="272118" cy="2"/>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16200000" flipH="1">
            <a:off x="3878632" y="4834321"/>
            <a:ext cx="272118" cy="2"/>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rot="16200000" flipH="1">
            <a:off x="2382630" y="4850661"/>
            <a:ext cx="272118" cy="2"/>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554572" y="4970381"/>
            <a:ext cx="2460120" cy="400110"/>
          </a:xfrm>
          <a:prstGeom prst="rect">
            <a:avLst/>
          </a:prstGeom>
          <a:noFill/>
        </p:spPr>
        <p:txBody>
          <a:bodyPr wrap="square" rtlCol="0">
            <a:spAutoFit/>
          </a:bodyPr>
          <a:lstStyle/>
          <a:p>
            <a:r>
              <a:rPr lang="en-US" sz="2000" dirty="0" err="1" smtClean="0">
                <a:solidFill>
                  <a:schemeClr val="tx1">
                    <a:lumMod val="50000"/>
                    <a:lumOff val="50000"/>
                  </a:schemeClr>
                </a:solidFill>
                <a:latin typeface="Baskerville"/>
                <a:cs typeface="Baskerville"/>
              </a:rPr>
              <a:t>README.md</a:t>
            </a:r>
            <a:endParaRPr lang="en-US" sz="2000" dirty="0" smtClean="0">
              <a:solidFill>
                <a:schemeClr val="tx1">
                  <a:lumMod val="50000"/>
                  <a:lumOff val="50000"/>
                </a:schemeClr>
              </a:solidFill>
              <a:latin typeface="Baskerville"/>
              <a:cs typeface="Baskerville"/>
            </a:endParaRPr>
          </a:p>
        </p:txBody>
      </p:sp>
      <p:sp>
        <p:nvSpPr>
          <p:cNvPr id="70" name="TextBox 69"/>
          <p:cNvSpPr txBox="1"/>
          <p:nvPr/>
        </p:nvSpPr>
        <p:spPr>
          <a:xfrm>
            <a:off x="7184120" y="4590393"/>
            <a:ext cx="1667444" cy="477054"/>
          </a:xfrm>
          <a:prstGeom prst="rect">
            <a:avLst/>
          </a:prstGeom>
          <a:noFill/>
        </p:spPr>
        <p:txBody>
          <a:bodyPr wrap="none" rtlCol="0">
            <a:spAutoFit/>
          </a:bodyPr>
          <a:lstStyle/>
          <a:p>
            <a:r>
              <a:rPr lang="en-US" sz="2500" dirty="0" smtClean="0">
                <a:latin typeface="Baskerville"/>
                <a:cs typeface="Baskerville"/>
              </a:rPr>
              <a:t>2014-05-13</a:t>
            </a:r>
          </a:p>
        </p:txBody>
      </p:sp>
      <p:cxnSp>
        <p:nvCxnSpPr>
          <p:cNvPr id="71" name="Straight Connector 70"/>
          <p:cNvCxnSpPr/>
          <p:nvPr/>
        </p:nvCxnSpPr>
        <p:spPr>
          <a:xfrm rot="10800000">
            <a:off x="6330673" y="4326559"/>
            <a:ext cx="1495997" cy="1588"/>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rot="16200000" flipH="1">
            <a:off x="6634478" y="3802674"/>
            <a:ext cx="998518" cy="2"/>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rot="16200000" flipH="1">
            <a:off x="7690612" y="4437993"/>
            <a:ext cx="272118" cy="2"/>
          </a:xfrm>
          <a:prstGeom prst="line">
            <a:avLst/>
          </a:prstGeom>
          <a:ln w="63500"/>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rot="16200000" flipH="1">
            <a:off x="6194610" y="4454333"/>
            <a:ext cx="272118" cy="2"/>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602407" y="4590393"/>
            <a:ext cx="1667444" cy="477054"/>
          </a:xfrm>
          <a:prstGeom prst="rect">
            <a:avLst/>
          </a:prstGeom>
          <a:noFill/>
        </p:spPr>
        <p:txBody>
          <a:bodyPr wrap="none" rtlCol="0">
            <a:spAutoFit/>
          </a:bodyPr>
          <a:lstStyle/>
          <a:p>
            <a:r>
              <a:rPr lang="en-US" sz="2500" dirty="0" smtClean="0">
                <a:latin typeface="Baskerville"/>
                <a:cs typeface="Baskerville"/>
              </a:rPr>
              <a:t>2014-05-12</a:t>
            </a:r>
          </a:p>
        </p:txBody>
      </p:sp>
      <p:sp>
        <p:nvSpPr>
          <p:cNvPr id="77" name="TextBox 76"/>
          <p:cNvSpPr txBox="1"/>
          <p:nvPr/>
        </p:nvSpPr>
        <p:spPr>
          <a:xfrm>
            <a:off x="3321758" y="5339176"/>
            <a:ext cx="2460120" cy="400110"/>
          </a:xfrm>
          <a:prstGeom prst="rect">
            <a:avLst/>
          </a:prstGeom>
          <a:noFill/>
        </p:spPr>
        <p:txBody>
          <a:bodyPr wrap="square" rtlCol="0">
            <a:spAutoFit/>
          </a:bodyPr>
          <a:lstStyle/>
          <a:p>
            <a:r>
              <a:rPr lang="en-US" sz="2000" dirty="0" smtClean="0">
                <a:solidFill>
                  <a:schemeClr val="tx1">
                    <a:lumMod val="50000"/>
                    <a:lumOff val="50000"/>
                  </a:schemeClr>
                </a:solidFill>
                <a:latin typeface="Baskerville"/>
                <a:cs typeface="Baskerville"/>
              </a:rPr>
              <a:t>data2.csv</a:t>
            </a:r>
          </a:p>
        </p:txBody>
      </p:sp>
      <p:sp>
        <p:nvSpPr>
          <p:cNvPr id="78" name="TextBox 77"/>
          <p:cNvSpPr txBox="1"/>
          <p:nvPr/>
        </p:nvSpPr>
        <p:spPr>
          <a:xfrm>
            <a:off x="1595404" y="5291521"/>
            <a:ext cx="2460120" cy="400110"/>
          </a:xfrm>
          <a:prstGeom prst="rect">
            <a:avLst/>
          </a:prstGeom>
          <a:noFill/>
        </p:spPr>
        <p:txBody>
          <a:bodyPr wrap="square" rtlCol="0">
            <a:spAutoFit/>
          </a:bodyPr>
          <a:lstStyle/>
          <a:p>
            <a:r>
              <a:rPr lang="en-US" sz="2000" dirty="0" smtClean="0">
                <a:solidFill>
                  <a:schemeClr val="tx1">
                    <a:lumMod val="50000"/>
                    <a:lumOff val="50000"/>
                  </a:schemeClr>
                </a:solidFill>
                <a:latin typeface="Baskerville"/>
                <a:cs typeface="Baskerville"/>
              </a:rPr>
              <a:t>data1.csv</a:t>
            </a:r>
          </a:p>
        </p:txBody>
      </p:sp>
      <p:cxnSp>
        <p:nvCxnSpPr>
          <p:cNvPr id="79" name="Straight Connector 78"/>
          <p:cNvCxnSpPr/>
          <p:nvPr/>
        </p:nvCxnSpPr>
        <p:spPr>
          <a:xfrm rot="16200000" flipH="1">
            <a:off x="5007398" y="3562915"/>
            <a:ext cx="576808" cy="4"/>
          </a:xfrm>
          <a:prstGeom prst="line">
            <a:avLst/>
          </a:prstGeom>
          <a:ln w="63500"/>
          <a:effectLst/>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809731" y="3795681"/>
            <a:ext cx="1266924" cy="400110"/>
          </a:xfrm>
          <a:prstGeom prst="rect">
            <a:avLst/>
          </a:prstGeom>
          <a:noFill/>
        </p:spPr>
        <p:txBody>
          <a:bodyPr wrap="square" rtlCol="0">
            <a:spAutoFit/>
          </a:bodyPr>
          <a:lstStyle/>
          <a:p>
            <a:r>
              <a:rPr lang="en-US" sz="2000" dirty="0" err="1" smtClean="0">
                <a:solidFill>
                  <a:schemeClr val="tx1">
                    <a:lumMod val="50000"/>
                    <a:lumOff val="50000"/>
                  </a:schemeClr>
                </a:solidFill>
                <a:latin typeface="Baskerville"/>
                <a:cs typeface="Baskerville"/>
              </a:rPr>
              <a:t>scripts.R</a:t>
            </a:r>
            <a:endParaRPr lang="en-US" sz="2000" dirty="0" smtClean="0">
              <a:solidFill>
                <a:schemeClr val="tx1">
                  <a:lumMod val="50000"/>
                  <a:lumOff val="50000"/>
                </a:schemeClr>
              </a:solidFill>
              <a:latin typeface="Baskerville"/>
              <a:cs typeface="Baskerville"/>
            </a:endParaRPr>
          </a:p>
        </p:txBody>
      </p:sp>
      <p:sp>
        <p:nvSpPr>
          <p:cNvPr id="83" name="TextBox 82"/>
          <p:cNvSpPr txBox="1"/>
          <p:nvPr/>
        </p:nvSpPr>
        <p:spPr>
          <a:xfrm>
            <a:off x="976792" y="3274512"/>
            <a:ext cx="2460120" cy="461665"/>
          </a:xfrm>
          <a:prstGeom prst="rect">
            <a:avLst/>
          </a:prstGeom>
          <a:noFill/>
        </p:spPr>
        <p:txBody>
          <a:bodyPr wrap="square" rtlCol="0">
            <a:spAutoFit/>
          </a:bodyPr>
          <a:lstStyle/>
          <a:p>
            <a:r>
              <a:rPr lang="en-US" sz="2400" dirty="0" smtClean="0">
                <a:solidFill>
                  <a:schemeClr val="tx1">
                    <a:lumMod val="50000"/>
                    <a:lumOff val="50000"/>
                  </a:schemeClr>
                </a:solidFill>
                <a:latin typeface="Baskerville"/>
                <a:cs typeface="Baskerville"/>
              </a:rPr>
              <a:t>paper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askerville"/>
                <a:cs typeface="Baskerville"/>
              </a:rPr>
              <a:t>Data Management and Organization</a:t>
            </a:r>
            <a:br>
              <a:rPr lang="en-US" dirty="0" smtClean="0">
                <a:latin typeface="Baskerville"/>
                <a:cs typeface="Baskerville"/>
              </a:rPr>
            </a:br>
            <a:r>
              <a:rPr lang="en-US" dirty="0" smtClean="0">
                <a:solidFill>
                  <a:srgbClr val="2C7C9F"/>
                </a:solidFill>
                <a:latin typeface="Baskerville"/>
                <a:cs typeface="Baskerville"/>
              </a:rPr>
              <a:t>Tips</a:t>
            </a:r>
            <a:endParaRPr lang="en-US" dirty="0">
              <a:solidFill>
                <a:srgbClr val="2C7C9F"/>
              </a:solidFill>
              <a:latin typeface="Baskerville"/>
              <a:cs typeface="Baskerville"/>
            </a:endParaRPr>
          </a:p>
        </p:txBody>
      </p:sp>
      <p:sp>
        <p:nvSpPr>
          <p:cNvPr id="3" name="Content Placeholder 2"/>
          <p:cNvSpPr>
            <a:spLocks noGrp="1"/>
          </p:cNvSpPr>
          <p:nvPr>
            <p:ph idx="1"/>
          </p:nvPr>
        </p:nvSpPr>
        <p:spPr>
          <a:xfrm>
            <a:off x="457200" y="1843365"/>
            <a:ext cx="8229600" cy="4525963"/>
          </a:xfrm>
        </p:spPr>
        <p:txBody>
          <a:bodyPr>
            <a:normAutofit lnSpcReduction="10000"/>
          </a:bodyPr>
          <a:lstStyle/>
          <a:p>
            <a:pPr>
              <a:buFontTx/>
              <a:buChar char="-"/>
            </a:pPr>
            <a:r>
              <a:rPr lang="en-US" dirty="0" smtClean="0">
                <a:latin typeface="Baskerville"/>
                <a:cs typeface="Baskerville"/>
              </a:rPr>
              <a:t>Keep each project in separate directories</a:t>
            </a:r>
          </a:p>
          <a:p>
            <a:pPr>
              <a:buFontTx/>
              <a:buChar char="-"/>
            </a:pPr>
            <a:r>
              <a:rPr lang="en-US" dirty="0" smtClean="0">
                <a:latin typeface="Baskerville"/>
                <a:cs typeface="Baskerville"/>
              </a:rPr>
              <a:t>Keep each analysis in separate directories.</a:t>
            </a:r>
          </a:p>
          <a:p>
            <a:pPr>
              <a:buFontTx/>
              <a:buChar char="-"/>
            </a:pPr>
            <a:r>
              <a:rPr lang="en-US" dirty="0" smtClean="0">
                <a:latin typeface="Baskerville"/>
                <a:cs typeface="Baskerville"/>
              </a:rPr>
              <a:t>Data is separate and never edit.  </a:t>
            </a:r>
          </a:p>
          <a:p>
            <a:pPr>
              <a:buFontTx/>
              <a:buChar char="-"/>
            </a:pPr>
            <a:r>
              <a:rPr lang="en-US" dirty="0" smtClean="0">
                <a:latin typeface="Baskerville"/>
                <a:cs typeface="Baskerville"/>
              </a:rPr>
              <a:t>View similar projects for structure on </a:t>
            </a:r>
            <a:r>
              <a:rPr lang="en-US" dirty="0" err="1" smtClean="0">
                <a:latin typeface="Baskerville"/>
                <a:cs typeface="Baskerville"/>
              </a:rPr>
              <a:t>Github</a:t>
            </a:r>
            <a:endParaRPr lang="en-US" dirty="0" smtClean="0">
              <a:latin typeface="Baskerville"/>
              <a:cs typeface="Baskerville"/>
            </a:endParaRPr>
          </a:p>
          <a:p>
            <a:pPr>
              <a:buFontTx/>
              <a:buChar char="-"/>
            </a:pPr>
            <a:r>
              <a:rPr lang="en-US" dirty="0" smtClean="0">
                <a:latin typeface="Baskerville"/>
                <a:cs typeface="Baskerville"/>
              </a:rPr>
              <a:t>Be generous with your README files.</a:t>
            </a:r>
          </a:p>
          <a:p>
            <a:pPr lvl="1">
              <a:buFontTx/>
              <a:buChar char="-"/>
            </a:pPr>
            <a:r>
              <a:rPr lang="en-US" dirty="0" smtClean="0">
                <a:latin typeface="Baskerville"/>
                <a:cs typeface="Baskerville"/>
              </a:rPr>
              <a:t>Be overly descriptive.</a:t>
            </a:r>
          </a:p>
          <a:p>
            <a:pPr>
              <a:buFontTx/>
              <a:buChar char="-"/>
            </a:pPr>
            <a:r>
              <a:rPr lang="en-US" dirty="0" smtClean="0">
                <a:latin typeface="Baskerville"/>
                <a:cs typeface="Baskerville"/>
              </a:rPr>
              <a:t>Use dates instead of numbers  for chronology.</a:t>
            </a:r>
          </a:p>
          <a:p>
            <a:pPr>
              <a:buFontTx/>
              <a:buChar char="-"/>
            </a:pPr>
            <a:r>
              <a:rPr lang="en-US" dirty="0" smtClean="0">
                <a:latin typeface="Baskerville"/>
                <a:cs typeface="Baskerville"/>
              </a:rPr>
              <a:t>Don’t use spaces.</a:t>
            </a:r>
          </a:p>
          <a:p>
            <a:pPr>
              <a:buNone/>
            </a:pPr>
            <a:endParaRPr lang="en-US" dirty="0" smtClean="0">
              <a:latin typeface="Baskerville"/>
              <a:cs typeface="Baskerville"/>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6221"/>
            <a:ext cx="8229600" cy="1143000"/>
          </a:xfrm>
        </p:spPr>
        <p:txBody>
          <a:bodyPr>
            <a:normAutofit fontScale="90000"/>
          </a:bodyPr>
          <a:lstStyle/>
          <a:p>
            <a:r>
              <a:rPr lang="en-US" dirty="0" smtClean="0">
                <a:solidFill>
                  <a:srgbClr val="2C7C9F"/>
                </a:solidFill>
                <a:latin typeface="Baskerville"/>
                <a:cs typeface="Baskerville"/>
              </a:rPr>
              <a:t>Markdown</a:t>
            </a:r>
            <a:r>
              <a:rPr lang="en-US" dirty="0" smtClean="0">
                <a:latin typeface="Baskerville"/>
                <a:cs typeface="Baskerville"/>
              </a:rPr>
              <a:t> – the small component to many tools.</a:t>
            </a:r>
            <a:br>
              <a:rPr lang="en-US" dirty="0" smtClean="0">
                <a:latin typeface="Baskerville"/>
                <a:cs typeface="Baskerville"/>
              </a:rPr>
            </a:br>
            <a:r>
              <a:rPr lang="en-US" dirty="0">
                <a:latin typeface="Baskerville"/>
                <a:cs typeface="Baskerville"/>
              </a:rPr>
              <a:t/>
            </a:r>
            <a:br>
              <a:rPr lang="en-US" dirty="0">
                <a:latin typeface="Baskerville"/>
                <a:cs typeface="Baskerville"/>
              </a:rPr>
            </a:br>
            <a:r>
              <a:rPr lang="en-US" dirty="0" smtClean="0">
                <a:latin typeface="Baskerville"/>
                <a:cs typeface="Baskerville"/>
              </a:rPr>
              <a:t> </a:t>
            </a:r>
            <a:endParaRPr lang="en-US" dirty="0">
              <a:latin typeface="Baskerville"/>
              <a:cs typeface="Baskerville"/>
            </a:endParaRPr>
          </a:p>
        </p:txBody>
      </p:sp>
      <p:sp>
        <p:nvSpPr>
          <p:cNvPr id="4" name="Rectangle 3"/>
          <p:cNvSpPr/>
          <p:nvPr/>
        </p:nvSpPr>
        <p:spPr>
          <a:xfrm>
            <a:off x="777400" y="4396767"/>
            <a:ext cx="8166890" cy="707886"/>
          </a:xfrm>
          <a:prstGeom prst="rect">
            <a:avLst/>
          </a:prstGeom>
        </p:spPr>
        <p:txBody>
          <a:bodyPr wrap="square">
            <a:spAutoFit/>
          </a:bodyPr>
          <a:lstStyle/>
          <a:p>
            <a:r>
              <a:rPr lang="en-US" sz="4000" dirty="0" smtClean="0">
                <a:solidFill>
                  <a:schemeClr val="accent5"/>
                </a:solidFill>
                <a:latin typeface="Baskerville"/>
                <a:cs typeface="Baskerville"/>
              </a:rPr>
              <a:t>Time: 20 minutes to learn</a:t>
            </a:r>
            <a:endParaRPr lang="en-US" sz="4000" dirty="0">
              <a:solidFill>
                <a:schemeClr val="accent5"/>
              </a:solidFill>
              <a:latin typeface="Baskerville"/>
              <a:cs typeface="Baskerville"/>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Baskerville"/>
                <a:cs typeface="Baskerville"/>
              </a:rPr>
              <a:t>Markdown Resources</a:t>
            </a:r>
            <a:endParaRPr lang="en-US" dirty="0">
              <a:latin typeface="Baskerville"/>
              <a:cs typeface="Baskerville"/>
            </a:endParaRPr>
          </a:p>
        </p:txBody>
      </p:sp>
      <p:sp>
        <p:nvSpPr>
          <p:cNvPr id="3" name="Content Placeholder 2"/>
          <p:cNvSpPr>
            <a:spLocks noGrp="1"/>
          </p:cNvSpPr>
          <p:nvPr>
            <p:ph idx="1"/>
          </p:nvPr>
        </p:nvSpPr>
        <p:spPr/>
        <p:txBody>
          <a:bodyPr/>
          <a:lstStyle/>
          <a:p>
            <a:pPr marL="514350" indent="-514350">
              <a:buNone/>
            </a:pPr>
            <a:r>
              <a:rPr lang="en-US" dirty="0" smtClean="0">
                <a:latin typeface="Baskerville"/>
                <a:cs typeface="Baskerville"/>
              </a:rPr>
              <a:t>Markdown editor and viewer:</a:t>
            </a:r>
          </a:p>
          <a:p>
            <a:pPr marL="514350" indent="-514350">
              <a:buNone/>
            </a:pPr>
            <a:r>
              <a:rPr lang="en-US" dirty="0" smtClean="0">
                <a:latin typeface="Baskerville"/>
                <a:cs typeface="Baskerville"/>
              </a:rPr>
              <a:t>	</a:t>
            </a:r>
            <a:r>
              <a:rPr lang="en-US" dirty="0" smtClean="0">
                <a:latin typeface="Baskerville"/>
                <a:cs typeface="Baskerville"/>
                <a:hlinkClick r:id="rId3"/>
              </a:rPr>
              <a:t>Mou</a:t>
            </a:r>
            <a:r>
              <a:rPr lang="en-US" dirty="0" smtClean="0">
                <a:latin typeface="Baskerville"/>
                <a:cs typeface="Baskerville"/>
              </a:rPr>
              <a:t> (Mac)</a:t>
            </a:r>
          </a:p>
          <a:p>
            <a:pPr marL="514350" indent="-514350">
              <a:buNone/>
            </a:pPr>
            <a:r>
              <a:rPr lang="en-US" dirty="0" smtClean="0">
                <a:latin typeface="Baskerville"/>
                <a:cs typeface="Baskerville"/>
              </a:rPr>
              <a:t>	</a:t>
            </a:r>
            <a:r>
              <a:rPr lang="en-US" dirty="0" smtClean="0">
                <a:latin typeface="Baskerville"/>
                <a:cs typeface="Baskerville"/>
                <a:hlinkClick r:id="rId4"/>
              </a:rPr>
              <a:t>Write Monkey</a:t>
            </a:r>
            <a:r>
              <a:rPr lang="en-US" dirty="0" smtClean="0">
                <a:latin typeface="Baskerville"/>
                <a:cs typeface="Baskerville"/>
              </a:rPr>
              <a:t> (PC)</a:t>
            </a:r>
          </a:p>
          <a:p>
            <a:pPr marL="514350" indent="-514350">
              <a:buNone/>
            </a:pPr>
            <a:r>
              <a:rPr lang="en-US" dirty="0" smtClean="0">
                <a:latin typeface="Baskerville"/>
                <a:cs typeface="Baskerville"/>
              </a:rPr>
              <a:t>	</a:t>
            </a:r>
            <a:r>
              <a:rPr lang="en-US" dirty="0" smtClean="0">
                <a:latin typeface="Baskerville"/>
                <a:cs typeface="Baskerville"/>
                <a:hlinkClick r:id="rId5"/>
              </a:rPr>
              <a:t>Markible.in</a:t>
            </a:r>
            <a:r>
              <a:rPr lang="en-US" dirty="0" smtClean="0">
                <a:latin typeface="Baskerville"/>
                <a:cs typeface="Baskerville"/>
              </a:rPr>
              <a:t> (browser)</a:t>
            </a:r>
          </a:p>
          <a:p>
            <a:pPr marL="514350" indent="-514350">
              <a:buNone/>
            </a:pPr>
            <a:endParaRPr lang="en-US" dirty="0" smtClean="0">
              <a:latin typeface="Baskerville"/>
              <a:cs typeface="Baskerville"/>
            </a:endParaRPr>
          </a:p>
          <a:p>
            <a:pPr marL="514350" indent="-514350">
              <a:buNone/>
            </a:pPr>
            <a:r>
              <a:rPr lang="en-US" dirty="0" smtClean="0">
                <a:latin typeface="Baskerville"/>
                <a:cs typeface="Baskerville"/>
              </a:rPr>
              <a:t>Guide: </a:t>
            </a:r>
            <a:r>
              <a:rPr lang="en-US" dirty="0" smtClean="0">
                <a:latin typeface="Baskerville"/>
                <a:cs typeface="Baskerville"/>
                <a:hlinkClick r:id="rId6"/>
              </a:rPr>
              <a:t>Markdown Cheat Sheet</a:t>
            </a:r>
            <a:endParaRPr lang="en-US" dirty="0" smtClean="0">
              <a:latin typeface="Baskerville"/>
              <a:cs typeface="Baskerville"/>
            </a:endParaRPr>
          </a:p>
          <a:p>
            <a:pPr marL="514350" indent="-514350">
              <a:buNone/>
            </a:pPr>
            <a:endParaRPr lang="en-US" dirty="0" smtClean="0">
              <a:latin typeface="Baskerville"/>
              <a:cs typeface="Baskerville"/>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366221"/>
            <a:ext cx="8229600" cy="1143000"/>
          </a:xfrm>
        </p:spPr>
        <p:txBody>
          <a:bodyPr>
            <a:normAutofit/>
          </a:bodyPr>
          <a:lstStyle/>
          <a:p>
            <a:r>
              <a:rPr lang="en-US" dirty="0" smtClean="0">
                <a:latin typeface="Baskerville"/>
                <a:cs typeface="Baskerville"/>
              </a:rPr>
              <a:t>Markdown </a:t>
            </a:r>
            <a:endParaRPr lang="en-US" dirty="0">
              <a:latin typeface="Baskerville"/>
              <a:cs typeface="Baskerville"/>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Baskerville"/>
                <a:cs typeface="Baskerville"/>
              </a:rPr>
              <a:t>Markdown Starter Projects</a:t>
            </a:r>
            <a:endParaRPr lang="en-US" dirty="0">
              <a:latin typeface="Baskerville"/>
              <a:cs typeface="Baskerville"/>
            </a:endParaRPr>
          </a:p>
        </p:txBody>
      </p:sp>
      <p:sp>
        <p:nvSpPr>
          <p:cNvPr id="3" name="Content Placeholder 2"/>
          <p:cNvSpPr>
            <a:spLocks noGrp="1"/>
          </p:cNvSpPr>
          <p:nvPr>
            <p:ph idx="1"/>
          </p:nvPr>
        </p:nvSpPr>
        <p:spPr>
          <a:xfrm>
            <a:off x="457200" y="1624892"/>
            <a:ext cx="8229600" cy="4525963"/>
          </a:xfrm>
        </p:spPr>
        <p:txBody>
          <a:bodyPr/>
          <a:lstStyle/>
          <a:p>
            <a:pPr marL="514350" indent="-514350">
              <a:buFontTx/>
              <a:buChar char="-"/>
            </a:pPr>
            <a:r>
              <a:rPr lang="en-US" dirty="0" smtClean="0">
                <a:latin typeface="Baskerville"/>
                <a:cs typeface="Baskerville"/>
              </a:rPr>
              <a:t>Taking notes, especially on programming</a:t>
            </a:r>
          </a:p>
          <a:p>
            <a:pPr marL="514350" indent="-514350">
              <a:buFontTx/>
              <a:buChar char="-"/>
            </a:pPr>
            <a:r>
              <a:rPr lang="en-US" dirty="0" smtClean="0">
                <a:latin typeface="Baskerville"/>
                <a:cs typeface="Baskerville"/>
              </a:rPr>
              <a:t>Explaining your code</a:t>
            </a:r>
          </a:p>
          <a:p>
            <a:pPr marL="514350" indent="-514350">
              <a:buFontTx/>
              <a:buChar char="-"/>
            </a:pPr>
            <a:r>
              <a:rPr lang="en-US" dirty="0" smtClean="0">
                <a:latin typeface="Baskerville"/>
                <a:cs typeface="Baskerville"/>
              </a:rPr>
              <a:t>Start </a:t>
            </a:r>
            <a:r>
              <a:rPr lang="en-US" dirty="0" err="1" smtClean="0">
                <a:latin typeface="Baskerville"/>
                <a:cs typeface="Baskerville"/>
              </a:rPr>
              <a:t>curating</a:t>
            </a:r>
            <a:r>
              <a:rPr lang="en-US" dirty="0" smtClean="0">
                <a:latin typeface="Baskerville"/>
                <a:cs typeface="Baskerville"/>
              </a:rPr>
              <a:t> a list of commands you find useful</a:t>
            </a:r>
          </a:p>
          <a:p>
            <a:pPr marL="514350" indent="-514350">
              <a:buNone/>
            </a:pPr>
            <a:r>
              <a:rPr lang="en-US" dirty="0" smtClean="0">
                <a:latin typeface="Baskerville"/>
                <a:cs typeface="Baskerville"/>
              </a:rPr>
              <a:t>-	Writing tutorials</a:t>
            </a:r>
          </a:p>
          <a:p>
            <a:pPr marL="514350" indent="-514350">
              <a:buFontTx/>
              <a:buChar char="-"/>
            </a:pPr>
            <a:r>
              <a:rPr lang="en-US" dirty="0" smtClean="0">
                <a:latin typeface="Baskerville"/>
                <a:cs typeface="Baskerville"/>
              </a:rPr>
              <a:t>R project reports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487138" y="2683162"/>
            <a:ext cx="6295913" cy="1515346"/>
          </a:xfrm>
        </p:spPr>
        <p:txBody>
          <a:bodyPr>
            <a:normAutofit/>
          </a:bodyPr>
          <a:lstStyle/>
          <a:p>
            <a:pPr algn="ctr">
              <a:buNone/>
            </a:pPr>
            <a:r>
              <a:rPr lang="en-US" sz="4000" dirty="0" smtClean="0">
                <a:latin typeface="Baskerville"/>
                <a:cs typeface="Baskerville"/>
              </a:rPr>
              <a:t>Learn </a:t>
            </a:r>
            <a:r>
              <a:rPr lang="en-US" sz="4000" dirty="0" err="1" smtClean="0">
                <a:latin typeface="Monaco"/>
                <a:cs typeface="Monaco"/>
              </a:rPr>
              <a:t>git</a:t>
            </a:r>
            <a:r>
              <a:rPr lang="en-US" sz="4000" dirty="0" smtClean="0">
                <a:latin typeface="Baskerville"/>
                <a:cs typeface="Baskerville"/>
              </a:rPr>
              <a:t>, become fearless.</a:t>
            </a:r>
            <a:endParaRPr lang="en-US" sz="4000" dirty="0">
              <a:latin typeface="Baskerville"/>
              <a:cs typeface="Baskerville"/>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07737"/>
            <a:ext cx="8229600" cy="1143000"/>
          </a:xfrm>
        </p:spPr>
        <p:txBody>
          <a:bodyPr>
            <a:normAutofit fontScale="90000"/>
          </a:bodyPr>
          <a:lstStyle/>
          <a:p>
            <a:pPr algn="l"/>
            <a:r>
              <a:rPr lang="en-US" dirty="0" smtClean="0">
                <a:latin typeface="Baskerville"/>
                <a:cs typeface="Baskerville"/>
              </a:rPr>
              <a:t>How to </a:t>
            </a:r>
            <a:r>
              <a:rPr lang="en-US" sz="4000" dirty="0" err="1" smtClean="0">
                <a:latin typeface="Monaco"/>
                <a:cs typeface="Monaco"/>
              </a:rPr>
              <a:t>git</a:t>
            </a:r>
            <a:r>
              <a:rPr lang="en-US" dirty="0" smtClean="0">
                <a:latin typeface="Baskerville"/>
                <a:cs typeface="Baskerville"/>
              </a:rPr>
              <a:t> started</a:t>
            </a:r>
            <a:r>
              <a:rPr lang="en-US" dirty="0" smtClean="0">
                <a:latin typeface="Baskerville"/>
                <a:cs typeface="Baskerville"/>
              </a:rPr>
              <a:t> – Use for </a:t>
            </a:r>
            <a:r>
              <a:rPr lang="en-US" dirty="0" smtClean="0">
                <a:latin typeface="Baskerville"/>
                <a:cs typeface="Baskerville"/>
              </a:rPr>
              <a:t>Saving.</a:t>
            </a:r>
            <a:endParaRPr lang="en-US" dirty="0">
              <a:latin typeface="Baskerville"/>
              <a:cs typeface="Baskerville"/>
            </a:endParaRPr>
          </a:p>
        </p:txBody>
      </p:sp>
      <p:sp>
        <p:nvSpPr>
          <p:cNvPr id="5" name="TextBox 4"/>
          <p:cNvSpPr txBox="1"/>
          <p:nvPr/>
        </p:nvSpPr>
        <p:spPr>
          <a:xfrm>
            <a:off x="457200" y="1804737"/>
            <a:ext cx="7684672" cy="2785378"/>
          </a:xfrm>
          <a:prstGeom prst="rect">
            <a:avLst/>
          </a:prstGeom>
          <a:noFill/>
        </p:spPr>
        <p:txBody>
          <a:bodyPr wrap="none" rtlCol="0">
            <a:spAutoFit/>
          </a:bodyPr>
          <a:lstStyle/>
          <a:p>
            <a:r>
              <a:rPr lang="en-US" sz="3500" dirty="0" smtClean="0">
                <a:latin typeface="Baskerville"/>
                <a:cs typeface="Baskerville"/>
              </a:rPr>
              <a:t>Prerequisite Knowledge: </a:t>
            </a:r>
          </a:p>
          <a:p>
            <a:r>
              <a:rPr lang="en-US" sz="3500" dirty="0" smtClean="0">
                <a:solidFill>
                  <a:srgbClr val="7EB606"/>
                </a:solidFill>
                <a:latin typeface="Baskerville"/>
                <a:cs typeface="Baskerville"/>
              </a:rPr>
              <a:t>	Beginner Unix (Navigating Directories)</a:t>
            </a:r>
          </a:p>
          <a:p>
            <a:endParaRPr lang="en-US" sz="3500" dirty="0" smtClean="0">
              <a:latin typeface="Baskerville"/>
              <a:cs typeface="Baskerville"/>
            </a:endParaRPr>
          </a:p>
          <a:p>
            <a:endParaRPr lang="en-US" sz="3500" dirty="0" smtClean="0">
              <a:solidFill>
                <a:schemeClr val="accent5"/>
              </a:solidFill>
              <a:latin typeface="Baskerville"/>
              <a:cs typeface="Baskerville"/>
            </a:endParaRPr>
          </a:p>
          <a:p>
            <a:endParaRPr lang="en-US" sz="3500" dirty="0">
              <a:solidFill>
                <a:schemeClr val="accent5"/>
              </a:solidFill>
              <a:latin typeface="Baskerville"/>
              <a:cs typeface="Baskervill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dirty="0" smtClean="0">
                <a:latin typeface="Baskerville"/>
                <a:cs typeface="Baskerville"/>
              </a:rPr>
              <a:t>My Time</a:t>
            </a:r>
            <a:endParaRPr lang="en-US" dirty="0">
              <a:latin typeface="Baskerville"/>
              <a:cs typeface="Baskerville"/>
            </a:endParaRPr>
          </a:p>
        </p:txBody>
      </p:sp>
      <p:graphicFrame>
        <p:nvGraphicFramePr>
          <p:cNvPr id="5" name="Chart 4"/>
          <p:cNvGraphicFramePr/>
          <p:nvPr/>
        </p:nvGraphicFramePr>
        <p:xfrm>
          <a:off x="272133" y="1168400"/>
          <a:ext cx="8034409" cy="5080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386984" y="673157"/>
            <a:ext cx="8369332" cy="5573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053"/>
            <a:ext cx="8229600" cy="1143000"/>
          </a:xfrm>
        </p:spPr>
        <p:txBody>
          <a:bodyPr>
            <a:normAutofit fontScale="90000"/>
          </a:bodyPr>
          <a:lstStyle/>
          <a:p>
            <a:r>
              <a:rPr lang="en-US" dirty="0" smtClean="0">
                <a:latin typeface="Baskerville"/>
                <a:cs typeface="Baskerville"/>
              </a:rPr>
              <a:t>Dive </a:t>
            </a:r>
            <a:r>
              <a:rPr lang="en-US" dirty="0" smtClean="0">
                <a:latin typeface="Baskerville"/>
                <a:cs typeface="Baskerville"/>
              </a:rPr>
              <a:t>In to Peace of Mind:</a:t>
            </a:r>
            <a:r>
              <a:rPr lang="en-US" dirty="0" smtClean="0">
                <a:latin typeface="Baskerville"/>
                <a:cs typeface="Baskerville"/>
              </a:rPr>
              <a:t/>
            </a:r>
            <a:br>
              <a:rPr lang="en-US" dirty="0" smtClean="0">
                <a:latin typeface="Baskerville"/>
                <a:cs typeface="Baskerville"/>
              </a:rPr>
            </a:br>
            <a:r>
              <a:rPr lang="en-US" dirty="0" smtClean="0">
                <a:latin typeface="Baskerville"/>
                <a:cs typeface="Baskerville"/>
              </a:rPr>
              <a:t>5 </a:t>
            </a:r>
            <a:r>
              <a:rPr lang="en-US" sz="3889" dirty="0" err="1" smtClean="0">
                <a:latin typeface="Monaco"/>
                <a:cs typeface="Monaco"/>
              </a:rPr>
              <a:t>git</a:t>
            </a:r>
            <a:r>
              <a:rPr lang="en-US" dirty="0" smtClean="0">
                <a:latin typeface="Baskerville"/>
                <a:cs typeface="Baskerville"/>
              </a:rPr>
              <a:t> commands to get started</a:t>
            </a:r>
            <a:br>
              <a:rPr lang="en-US" dirty="0" smtClean="0">
                <a:latin typeface="Baskerville"/>
                <a:cs typeface="Baskerville"/>
              </a:rPr>
            </a:br>
            <a:endParaRPr lang="en-US" dirty="0">
              <a:latin typeface="Baskerville"/>
              <a:cs typeface="Baskerville"/>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creen Shot 2014-06-13 at 11.35.35 AM.png"/>
          <p:cNvPicPr>
            <a:picLocks noChangeAspect="1"/>
          </p:cNvPicPr>
          <p:nvPr/>
        </p:nvPicPr>
        <p:blipFill>
          <a:blip r:embed="rId2"/>
          <a:stretch>
            <a:fillRect/>
          </a:stretch>
        </p:blipFill>
        <p:spPr>
          <a:xfrm>
            <a:off x="1381853" y="890588"/>
            <a:ext cx="6438900" cy="5422900"/>
          </a:xfrm>
          <a:prstGeom prst="rect">
            <a:avLst/>
          </a:prstGeom>
        </p:spPr>
      </p:pic>
      <p:sp>
        <p:nvSpPr>
          <p:cNvPr id="5" name="TextBox 4"/>
          <p:cNvSpPr txBox="1"/>
          <p:nvPr/>
        </p:nvSpPr>
        <p:spPr>
          <a:xfrm>
            <a:off x="3789932" y="652061"/>
            <a:ext cx="1723799" cy="477054"/>
          </a:xfrm>
          <a:prstGeom prst="rect">
            <a:avLst/>
          </a:prstGeom>
          <a:noFill/>
        </p:spPr>
        <p:txBody>
          <a:bodyPr wrap="none" rtlCol="0">
            <a:spAutoFit/>
          </a:bodyPr>
          <a:lstStyle/>
          <a:p>
            <a:r>
              <a:rPr lang="en-US" sz="2500" dirty="0" err="1" smtClean="0">
                <a:solidFill>
                  <a:schemeClr val="tx1">
                    <a:lumMod val="50000"/>
                    <a:lumOff val="50000"/>
                  </a:schemeClr>
                </a:solidFill>
                <a:latin typeface="Monaco"/>
                <a:cs typeface="Monaco"/>
              </a:rPr>
              <a:t>git</a:t>
            </a:r>
            <a:r>
              <a:rPr lang="en-US" sz="2500" dirty="0" smtClean="0">
                <a:solidFill>
                  <a:schemeClr val="tx1">
                    <a:lumMod val="50000"/>
                    <a:lumOff val="50000"/>
                  </a:schemeClr>
                </a:solidFill>
                <a:latin typeface="Monaco"/>
                <a:cs typeface="Monaco"/>
              </a:rPr>
              <a:t> init</a:t>
            </a:r>
            <a:endParaRPr lang="en-US" sz="2500" dirty="0">
              <a:solidFill>
                <a:schemeClr val="tx1">
                  <a:lumMod val="50000"/>
                  <a:lumOff val="50000"/>
                </a:schemeClr>
              </a:solidFill>
              <a:latin typeface="Monaco"/>
              <a:cs typeface="Monaco"/>
            </a:endParaRPr>
          </a:p>
        </p:txBody>
      </p:sp>
      <p:sp>
        <p:nvSpPr>
          <p:cNvPr id="6" name="Oval 5"/>
          <p:cNvSpPr/>
          <p:nvPr/>
        </p:nvSpPr>
        <p:spPr>
          <a:xfrm>
            <a:off x="3188353" y="589798"/>
            <a:ext cx="601579" cy="601579"/>
          </a:xfrm>
          <a:prstGeom prst="ellipse">
            <a:avLst/>
          </a:prstGeom>
          <a:solidFill>
            <a:schemeClr val="bg1">
              <a:lumMod val="75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255193" y="496541"/>
            <a:ext cx="441146" cy="707886"/>
          </a:xfrm>
          <a:prstGeom prst="rect">
            <a:avLst/>
          </a:prstGeom>
          <a:noFill/>
        </p:spPr>
        <p:txBody>
          <a:bodyPr wrap="none" rtlCol="0">
            <a:spAutoFit/>
          </a:bodyPr>
          <a:lstStyle/>
          <a:p>
            <a:r>
              <a:rPr lang="en-US" sz="4000" dirty="0" smtClean="0">
                <a:solidFill>
                  <a:schemeClr val="tx1">
                    <a:lumMod val="50000"/>
                    <a:lumOff val="50000"/>
                  </a:schemeClr>
                </a:solidFill>
                <a:latin typeface="Baskerville"/>
                <a:cs typeface="Baskerville"/>
              </a:rPr>
              <a:t>1</a:t>
            </a:r>
            <a:endParaRPr lang="en-US" sz="4000" dirty="0">
              <a:solidFill>
                <a:schemeClr val="tx1">
                  <a:lumMod val="50000"/>
                  <a:lumOff val="50000"/>
                </a:schemeClr>
              </a:solidFill>
              <a:latin typeface="Baskerville"/>
              <a:cs typeface="Baskerville"/>
            </a:endParaRPr>
          </a:p>
        </p:txBody>
      </p:sp>
      <p:sp>
        <p:nvSpPr>
          <p:cNvPr id="8" name="Oval 7"/>
          <p:cNvSpPr/>
          <p:nvPr/>
        </p:nvSpPr>
        <p:spPr>
          <a:xfrm>
            <a:off x="1094440" y="2416751"/>
            <a:ext cx="601579" cy="601579"/>
          </a:xfrm>
          <a:prstGeom prst="ellipse">
            <a:avLst/>
          </a:prstGeom>
          <a:solidFill>
            <a:schemeClr val="bg2">
              <a:lumMod val="5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161280" y="2323494"/>
            <a:ext cx="441146" cy="707886"/>
          </a:xfrm>
          <a:prstGeom prst="rect">
            <a:avLst/>
          </a:prstGeom>
          <a:noFill/>
        </p:spPr>
        <p:txBody>
          <a:bodyPr wrap="none" rtlCol="0">
            <a:spAutoFit/>
          </a:bodyPr>
          <a:lstStyle/>
          <a:p>
            <a:r>
              <a:rPr lang="en-US" sz="4000" dirty="0" smtClean="0">
                <a:latin typeface="Baskerville"/>
                <a:cs typeface="Baskerville"/>
              </a:rPr>
              <a:t>2</a:t>
            </a:r>
            <a:endParaRPr lang="en-US" sz="4000" dirty="0">
              <a:latin typeface="Baskerville"/>
              <a:cs typeface="Baskerville"/>
            </a:endParaRPr>
          </a:p>
        </p:txBody>
      </p:sp>
      <p:sp>
        <p:nvSpPr>
          <p:cNvPr id="10" name="Oval 9"/>
          <p:cNvSpPr/>
          <p:nvPr/>
        </p:nvSpPr>
        <p:spPr>
          <a:xfrm>
            <a:off x="1094440" y="4057314"/>
            <a:ext cx="601579" cy="601579"/>
          </a:xfrm>
          <a:prstGeom prst="ellipse">
            <a:avLst/>
          </a:prstGeom>
          <a:solidFill>
            <a:schemeClr val="bg2">
              <a:lumMod val="5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161280" y="3964057"/>
            <a:ext cx="441146" cy="707886"/>
          </a:xfrm>
          <a:prstGeom prst="rect">
            <a:avLst/>
          </a:prstGeom>
          <a:noFill/>
        </p:spPr>
        <p:txBody>
          <a:bodyPr wrap="none" rtlCol="0">
            <a:spAutoFit/>
          </a:bodyPr>
          <a:lstStyle/>
          <a:p>
            <a:r>
              <a:rPr lang="en-US" sz="4000" dirty="0" smtClean="0">
                <a:latin typeface="Baskerville"/>
                <a:cs typeface="Baskerville"/>
              </a:rPr>
              <a:t>3</a:t>
            </a:r>
            <a:endParaRPr lang="en-US" sz="4000" dirty="0">
              <a:latin typeface="Baskerville"/>
              <a:cs typeface="Baskerville"/>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Screen Shot 2014-06-13 at 11.36.22 AM.png"/>
          <p:cNvPicPr>
            <a:picLocks noChangeAspect="1"/>
          </p:cNvPicPr>
          <p:nvPr/>
        </p:nvPicPr>
        <p:blipFill>
          <a:blip r:embed="rId2"/>
          <a:stretch>
            <a:fillRect/>
          </a:stretch>
        </p:blipFill>
        <p:spPr>
          <a:xfrm>
            <a:off x="0" y="742615"/>
            <a:ext cx="9144000" cy="5638800"/>
          </a:xfrm>
          <a:prstGeom prst="rect">
            <a:avLst/>
          </a:prstGeom>
        </p:spPr>
      </p:pic>
      <p:sp>
        <p:nvSpPr>
          <p:cNvPr id="4" name="Oval 3"/>
          <p:cNvSpPr/>
          <p:nvPr/>
        </p:nvSpPr>
        <p:spPr>
          <a:xfrm>
            <a:off x="8368646" y="2550111"/>
            <a:ext cx="601579" cy="601579"/>
          </a:xfrm>
          <a:prstGeom prst="ellipse">
            <a:avLst/>
          </a:prstGeom>
          <a:solidFill>
            <a:schemeClr val="bg2">
              <a:lumMod val="5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435486" y="2456854"/>
            <a:ext cx="441146" cy="707886"/>
          </a:xfrm>
          <a:prstGeom prst="rect">
            <a:avLst/>
          </a:prstGeom>
          <a:noFill/>
        </p:spPr>
        <p:txBody>
          <a:bodyPr wrap="none" rtlCol="0">
            <a:spAutoFit/>
          </a:bodyPr>
          <a:lstStyle/>
          <a:p>
            <a:r>
              <a:rPr lang="en-US" sz="4000" dirty="0" smtClean="0">
                <a:latin typeface="Baskerville"/>
                <a:cs typeface="Baskerville"/>
              </a:rPr>
              <a:t>4</a:t>
            </a:r>
            <a:endParaRPr lang="en-US" sz="4000" dirty="0">
              <a:latin typeface="Baskerville"/>
              <a:cs typeface="Baskerville"/>
            </a:endParaRPr>
          </a:p>
        </p:txBody>
      </p:sp>
      <p:sp>
        <p:nvSpPr>
          <p:cNvPr id="6" name="Oval 5"/>
          <p:cNvSpPr/>
          <p:nvPr/>
        </p:nvSpPr>
        <p:spPr>
          <a:xfrm>
            <a:off x="8368646" y="4036941"/>
            <a:ext cx="601579" cy="601579"/>
          </a:xfrm>
          <a:prstGeom prst="ellipse">
            <a:avLst/>
          </a:prstGeom>
          <a:solidFill>
            <a:schemeClr val="bg2">
              <a:lumMod val="5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8435486" y="3943684"/>
            <a:ext cx="441146" cy="707886"/>
          </a:xfrm>
          <a:prstGeom prst="rect">
            <a:avLst/>
          </a:prstGeom>
          <a:noFill/>
        </p:spPr>
        <p:txBody>
          <a:bodyPr wrap="none" rtlCol="0">
            <a:spAutoFit/>
          </a:bodyPr>
          <a:lstStyle/>
          <a:p>
            <a:r>
              <a:rPr lang="en-US" sz="4000" dirty="0" smtClean="0">
                <a:latin typeface="Baskerville"/>
                <a:cs typeface="Baskerville"/>
              </a:rPr>
              <a:t>5</a:t>
            </a:r>
            <a:endParaRPr lang="en-US" sz="4000" dirty="0">
              <a:latin typeface="Baskerville"/>
              <a:cs typeface="Baskerville"/>
            </a:endParaRPr>
          </a:p>
        </p:txBody>
      </p:sp>
      <p:sp>
        <p:nvSpPr>
          <p:cNvPr id="8" name="TextBox 7"/>
          <p:cNvSpPr txBox="1"/>
          <p:nvPr/>
        </p:nvSpPr>
        <p:spPr>
          <a:xfrm>
            <a:off x="3048000" y="445174"/>
            <a:ext cx="1723799" cy="477054"/>
          </a:xfrm>
          <a:prstGeom prst="rect">
            <a:avLst/>
          </a:prstGeom>
          <a:noFill/>
        </p:spPr>
        <p:txBody>
          <a:bodyPr wrap="none" rtlCol="0">
            <a:spAutoFit/>
          </a:bodyPr>
          <a:lstStyle/>
          <a:p>
            <a:r>
              <a:rPr lang="en-US" sz="2500" dirty="0" err="1" smtClean="0">
                <a:solidFill>
                  <a:schemeClr val="tx1">
                    <a:lumMod val="50000"/>
                    <a:lumOff val="50000"/>
                  </a:schemeClr>
                </a:solidFill>
                <a:latin typeface="Monaco"/>
                <a:cs typeface="Monaco"/>
              </a:rPr>
              <a:t>git</a:t>
            </a:r>
            <a:r>
              <a:rPr lang="en-US" sz="2500" dirty="0" smtClean="0">
                <a:solidFill>
                  <a:schemeClr val="tx1">
                    <a:lumMod val="50000"/>
                    <a:lumOff val="50000"/>
                  </a:schemeClr>
                </a:solidFill>
                <a:latin typeface="Monaco"/>
                <a:cs typeface="Monaco"/>
              </a:rPr>
              <a:t> init</a:t>
            </a:r>
            <a:endParaRPr lang="en-US" sz="2500" dirty="0">
              <a:solidFill>
                <a:schemeClr val="tx1">
                  <a:lumMod val="50000"/>
                  <a:lumOff val="50000"/>
                </a:schemeClr>
              </a:solidFill>
              <a:latin typeface="Monaco"/>
              <a:cs typeface="Monaco"/>
            </a:endParaRPr>
          </a:p>
        </p:txBody>
      </p:sp>
      <p:sp>
        <p:nvSpPr>
          <p:cNvPr id="9" name="Oval 8"/>
          <p:cNvSpPr/>
          <p:nvPr/>
        </p:nvSpPr>
        <p:spPr>
          <a:xfrm>
            <a:off x="2446421" y="382911"/>
            <a:ext cx="601579" cy="601579"/>
          </a:xfrm>
          <a:prstGeom prst="ellipse">
            <a:avLst/>
          </a:prstGeom>
          <a:solidFill>
            <a:schemeClr val="bg1">
              <a:lumMod val="75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513261" y="382911"/>
            <a:ext cx="441146" cy="707886"/>
          </a:xfrm>
          <a:prstGeom prst="rect">
            <a:avLst/>
          </a:prstGeom>
          <a:noFill/>
        </p:spPr>
        <p:txBody>
          <a:bodyPr wrap="none" rtlCol="0">
            <a:spAutoFit/>
          </a:bodyPr>
          <a:lstStyle/>
          <a:p>
            <a:r>
              <a:rPr lang="en-US" sz="4000" dirty="0" smtClean="0">
                <a:solidFill>
                  <a:schemeClr val="tx1">
                    <a:lumMod val="50000"/>
                    <a:lumOff val="50000"/>
                  </a:schemeClr>
                </a:solidFill>
                <a:latin typeface="Baskerville"/>
                <a:cs typeface="Baskerville"/>
              </a:rPr>
              <a:t>1</a:t>
            </a:r>
            <a:endParaRPr lang="en-US" sz="4000" dirty="0">
              <a:solidFill>
                <a:schemeClr val="tx1">
                  <a:lumMod val="50000"/>
                  <a:lumOff val="50000"/>
                </a:schemeClr>
              </a:solidFill>
              <a:latin typeface="Baskerville"/>
              <a:cs typeface="Baskerville"/>
            </a:endParaRPr>
          </a:p>
        </p:txBody>
      </p:sp>
      <p:sp>
        <p:nvSpPr>
          <p:cNvPr id="11" name="Oval 10"/>
          <p:cNvSpPr/>
          <p:nvPr/>
        </p:nvSpPr>
        <p:spPr>
          <a:xfrm>
            <a:off x="352508" y="2303121"/>
            <a:ext cx="601579" cy="601579"/>
          </a:xfrm>
          <a:prstGeom prst="ellipse">
            <a:avLst/>
          </a:prstGeom>
          <a:solidFill>
            <a:schemeClr val="bg2">
              <a:lumMod val="5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19348" y="2209864"/>
            <a:ext cx="441146" cy="707886"/>
          </a:xfrm>
          <a:prstGeom prst="rect">
            <a:avLst/>
          </a:prstGeom>
          <a:noFill/>
        </p:spPr>
        <p:txBody>
          <a:bodyPr wrap="none" rtlCol="0">
            <a:spAutoFit/>
          </a:bodyPr>
          <a:lstStyle/>
          <a:p>
            <a:r>
              <a:rPr lang="en-US" sz="4000" dirty="0" smtClean="0">
                <a:latin typeface="Baskerville"/>
                <a:cs typeface="Baskerville"/>
              </a:rPr>
              <a:t>2</a:t>
            </a:r>
            <a:endParaRPr lang="en-US" sz="4000" dirty="0">
              <a:latin typeface="Baskerville"/>
              <a:cs typeface="Baskerville"/>
            </a:endParaRPr>
          </a:p>
        </p:txBody>
      </p:sp>
      <p:sp>
        <p:nvSpPr>
          <p:cNvPr id="13" name="Oval 12"/>
          <p:cNvSpPr/>
          <p:nvPr/>
        </p:nvSpPr>
        <p:spPr>
          <a:xfrm>
            <a:off x="352508" y="3943684"/>
            <a:ext cx="601579" cy="601579"/>
          </a:xfrm>
          <a:prstGeom prst="ellipse">
            <a:avLst/>
          </a:prstGeom>
          <a:solidFill>
            <a:schemeClr val="bg2">
              <a:lumMod val="5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19348" y="3850427"/>
            <a:ext cx="441146" cy="707886"/>
          </a:xfrm>
          <a:prstGeom prst="rect">
            <a:avLst/>
          </a:prstGeom>
          <a:noFill/>
        </p:spPr>
        <p:txBody>
          <a:bodyPr wrap="none" rtlCol="0">
            <a:spAutoFit/>
          </a:bodyPr>
          <a:lstStyle/>
          <a:p>
            <a:r>
              <a:rPr lang="en-US" sz="4000" dirty="0" smtClean="0">
                <a:latin typeface="Baskerville"/>
                <a:cs typeface="Baskerville"/>
              </a:rPr>
              <a:t>3</a:t>
            </a:r>
            <a:endParaRPr lang="en-US" sz="4000" dirty="0">
              <a:latin typeface="Baskerville"/>
              <a:cs typeface="Baskerville"/>
            </a:endParaRPr>
          </a:p>
        </p:txBody>
      </p:sp>
      <p:grpSp>
        <p:nvGrpSpPr>
          <p:cNvPr id="24" name="Group 23"/>
          <p:cNvGrpSpPr/>
          <p:nvPr/>
        </p:nvGrpSpPr>
        <p:grpSpPr>
          <a:xfrm>
            <a:off x="419348" y="984490"/>
            <a:ext cx="5850441" cy="4921248"/>
            <a:chOff x="419348" y="984490"/>
            <a:chExt cx="5850441" cy="4921248"/>
          </a:xfrm>
        </p:grpSpPr>
        <p:cxnSp>
          <p:nvCxnSpPr>
            <p:cNvPr id="16" name="Straight Arrow Connector 15"/>
            <p:cNvCxnSpPr/>
            <p:nvPr/>
          </p:nvCxnSpPr>
          <p:spPr>
            <a:xfrm rot="5400000" flipH="1" flipV="1">
              <a:off x="5636418" y="1916740"/>
              <a:ext cx="1253374" cy="13368"/>
            </a:xfrm>
            <a:prstGeom prst="straightConnector1">
              <a:avLst/>
            </a:prstGeom>
            <a:ln w="76200">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10800000">
              <a:off x="860494" y="984490"/>
              <a:ext cx="1372020" cy="1588"/>
            </a:xfrm>
            <a:prstGeom prst="straightConnector1">
              <a:avLst/>
            </a:prstGeom>
            <a:ln w="76200">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rot="5400000">
              <a:off x="-56386" y="5428416"/>
              <a:ext cx="953056" cy="1588"/>
            </a:xfrm>
            <a:prstGeom prst="straightConnector1">
              <a:avLst/>
            </a:prstGeom>
            <a:ln w="76200">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4478421" y="5735053"/>
              <a:ext cx="1403684" cy="1588"/>
            </a:xfrm>
            <a:prstGeom prst="straightConnector1">
              <a:avLst/>
            </a:prstGeom>
            <a:ln w="76200">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2366221"/>
            <a:ext cx="8229600" cy="1143000"/>
          </a:xfrm>
        </p:spPr>
        <p:txBody>
          <a:bodyPr>
            <a:normAutofit/>
          </a:bodyPr>
          <a:lstStyle/>
          <a:p>
            <a:r>
              <a:rPr lang="en-US" dirty="0" err="1" smtClean="0">
                <a:latin typeface="Baskerville"/>
                <a:cs typeface="Baskerville"/>
              </a:rPr>
              <a:t>git</a:t>
            </a:r>
            <a:r>
              <a:rPr lang="en-US" dirty="0" smtClean="0">
                <a:latin typeface="Baskerville"/>
                <a:cs typeface="Baskerville"/>
              </a:rPr>
              <a:t> </a:t>
            </a:r>
            <a:endParaRPr lang="en-US" dirty="0">
              <a:latin typeface="Baskerville"/>
              <a:cs typeface="Baskerville"/>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Picture 3" descr="Screen Shot 2014-06-13 at 11.37.11 AM.png"/>
          <p:cNvPicPr>
            <a:picLocks noChangeAspect="1"/>
          </p:cNvPicPr>
          <p:nvPr/>
        </p:nvPicPr>
        <p:blipFill>
          <a:blip r:embed="rId2"/>
          <a:stretch>
            <a:fillRect/>
          </a:stretch>
        </p:blipFill>
        <p:spPr>
          <a:xfrm>
            <a:off x="0" y="387350"/>
            <a:ext cx="9144000" cy="632777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askerville"/>
                <a:cs typeface="Baskerville"/>
              </a:rPr>
              <a:t>How I have been using</a:t>
            </a:r>
            <a:r>
              <a:rPr lang="en-US" dirty="0" smtClean="0">
                <a:latin typeface="Monaco"/>
                <a:cs typeface="Monaco"/>
              </a:rPr>
              <a:t> </a:t>
            </a:r>
            <a:r>
              <a:rPr lang="en-US" dirty="0" err="1" smtClean="0">
                <a:latin typeface="Monaco"/>
                <a:cs typeface="Monaco"/>
              </a:rPr>
              <a:t>git</a:t>
            </a:r>
            <a:r>
              <a:rPr lang="en-US" dirty="0" smtClean="0">
                <a:latin typeface="Monaco"/>
                <a:cs typeface="Monaco"/>
              </a:rPr>
              <a:t> </a:t>
            </a:r>
            <a:r>
              <a:rPr lang="en-US" dirty="0" smtClean="0">
                <a:latin typeface="Baskerville"/>
                <a:cs typeface="Baskerville"/>
              </a:rPr>
              <a:t>and </a:t>
            </a:r>
            <a:r>
              <a:rPr lang="en-US" dirty="0" err="1" smtClean="0">
                <a:latin typeface="Baskerville"/>
                <a:cs typeface="Baskerville"/>
              </a:rPr>
              <a:t>Github</a:t>
            </a:r>
            <a:r>
              <a:rPr lang="en-US" dirty="0" smtClean="0">
                <a:latin typeface="Baskerville"/>
                <a:cs typeface="Baskerville"/>
              </a:rPr>
              <a:t>:</a:t>
            </a:r>
            <a:endParaRPr lang="en-US" dirty="0">
              <a:latin typeface="Baskerville"/>
              <a:cs typeface="Baskerville"/>
            </a:endParaRPr>
          </a:p>
        </p:txBody>
      </p:sp>
      <p:sp>
        <p:nvSpPr>
          <p:cNvPr id="3" name="Content Placeholder 2"/>
          <p:cNvSpPr>
            <a:spLocks noGrp="1"/>
          </p:cNvSpPr>
          <p:nvPr>
            <p:ph idx="1"/>
          </p:nvPr>
        </p:nvSpPr>
        <p:spPr/>
        <p:txBody>
          <a:bodyPr>
            <a:normAutofit lnSpcReduction="10000"/>
          </a:bodyPr>
          <a:lstStyle/>
          <a:p>
            <a:pPr>
              <a:buNone/>
            </a:pPr>
            <a:r>
              <a:rPr lang="en-US" u="sng" dirty="0" smtClean="0">
                <a:latin typeface="Baskerville"/>
                <a:cs typeface="Baskerville"/>
              </a:rPr>
              <a:t>Alone</a:t>
            </a:r>
          </a:p>
          <a:p>
            <a:pPr>
              <a:buNone/>
            </a:pPr>
            <a:r>
              <a:rPr lang="en-US" dirty="0" smtClean="0">
                <a:latin typeface="Baskerville"/>
                <a:cs typeface="Baskerville"/>
              </a:rPr>
              <a:t>Start on small projects, get used to basic commands.</a:t>
            </a:r>
          </a:p>
          <a:p>
            <a:pPr>
              <a:buNone/>
            </a:pPr>
            <a:endParaRPr lang="en-US" dirty="0" smtClean="0">
              <a:latin typeface="Baskerville"/>
              <a:cs typeface="Baskerville"/>
            </a:endParaRPr>
          </a:p>
          <a:p>
            <a:pPr>
              <a:buNone/>
            </a:pPr>
            <a:r>
              <a:rPr lang="en-US" u="sng" dirty="0" smtClean="0">
                <a:latin typeface="Baskerville"/>
                <a:cs typeface="Baskerville"/>
              </a:rPr>
              <a:t>Collaboration (</a:t>
            </a:r>
            <a:r>
              <a:rPr lang="en-US" u="sng" dirty="0" err="1" smtClean="0">
                <a:latin typeface="Baskerville"/>
                <a:cs typeface="Baskerville"/>
              </a:rPr>
              <a:t>Github</a:t>
            </a:r>
            <a:r>
              <a:rPr lang="en-US" u="sng" dirty="0" smtClean="0">
                <a:latin typeface="Baskerville"/>
                <a:cs typeface="Baskerville"/>
              </a:rPr>
              <a:t>) </a:t>
            </a:r>
            <a:r>
              <a:rPr lang="en-US" dirty="0" smtClean="0">
                <a:latin typeface="Baskerville"/>
                <a:cs typeface="Baskerville"/>
              </a:rPr>
              <a:t>– find a partner </a:t>
            </a:r>
          </a:p>
          <a:p>
            <a:pPr>
              <a:buNone/>
            </a:pPr>
            <a:r>
              <a:rPr lang="en-US" dirty="0" smtClean="0">
                <a:latin typeface="Baskerville"/>
                <a:cs typeface="Baskerville"/>
              </a:rPr>
              <a:t>Collaborating on protocols. </a:t>
            </a:r>
          </a:p>
          <a:p>
            <a:pPr>
              <a:buNone/>
            </a:pPr>
            <a:r>
              <a:rPr lang="en-US" dirty="0" smtClean="0">
                <a:latin typeface="Baskerville"/>
                <a:cs typeface="Baskerville"/>
              </a:rPr>
              <a:t>Working on </a:t>
            </a:r>
            <a:r>
              <a:rPr lang="en-US" dirty="0">
                <a:latin typeface="Baskerville"/>
                <a:cs typeface="Baskerville"/>
              </a:rPr>
              <a:t>w</a:t>
            </a:r>
            <a:r>
              <a:rPr lang="en-US" dirty="0" smtClean="0">
                <a:latin typeface="Baskerville"/>
                <a:cs typeface="Baskerville"/>
              </a:rPr>
              <a:t>ebsites together. </a:t>
            </a:r>
          </a:p>
          <a:p>
            <a:pPr>
              <a:buNone/>
            </a:pPr>
            <a:r>
              <a:rPr lang="en-US" dirty="0" smtClean="0">
                <a:latin typeface="Baskerville"/>
                <a:cs typeface="Baskerville"/>
              </a:rPr>
              <a:t>Collaborating on lesson plans. </a:t>
            </a:r>
          </a:p>
          <a:p>
            <a:pPr>
              <a:buNone/>
            </a:pPr>
            <a:endParaRPr lang="en-US" dirty="0" smtClean="0">
              <a:latin typeface="Baskerville"/>
              <a:cs typeface="Baskerville"/>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26"/>
            <a:ext cx="8229600" cy="1143000"/>
          </a:xfrm>
        </p:spPr>
        <p:txBody>
          <a:bodyPr>
            <a:normAutofit fontScale="90000"/>
          </a:bodyPr>
          <a:lstStyle/>
          <a:p>
            <a:r>
              <a:rPr lang="en-US" dirty="0" smtClean="0">
                <a:latin typeface="Baskerville"/>
                <a:cs typeface="Baskerville"/>
              </a:rPr>
              <a:t>Reproducibility is a mindset:</a:t>
            </a:r>
            <a:br>
              <a:rPr lang="en-US" dirty="0" smtClean="0">
                <a:latin typeface="Baskerville"/>
                <a:cs typeface="Baskerville"/>
              </a:rPr>
            </a:br>
            <a:r>
              <a:rPr lang="en-US" dirty="0" smtClean="0">
                <a:latin typeface="Baskerville"/>
                <a:cs typeface="Baskerville"/>
              </a:rPr>
              <a:t>keep reinforcing the thought of sharing.</a:t>
            </a:r>
            <a:endParaRPr lang="en-US" dirty="0">
              <a:latin typeface="Baskerville"/>
              <a:cs typeface="Baskerville"/>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a:cs typeface="Baskerville"/>
              </a:rPr>
              <a:t>Literate Programming</a:t>
            </a:r>
            <a:endParaRPr lang="en-US" dirty="0">
              <a:latin typeface="Baskerville"/>
              <a:cs typeface="Baskerville"/>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latin typeface="Baskerville"/>
                <a:cs typeface="Baskerville"/>
              </a:rPr>
              <a:t>Write programs that make sense </a:t>
            </a:r>
            <a:r>
              <a:rPr lang="en-US" b="1" dirty="0" smtClean="0">
                <a:latin typeface="Baskerville"/>
                <a:cs typeface="Baskerville"/>
              </a:rPr>
              <a:t>in ordinary human language</a:t>
            </a:r>
            <a:r>
              <a:rPr lang="en-US" dirty="0" smtClean="0">
                <a:latin typeface="Baskerville"/>
                <a:cs typeface="Baskerville"/>
              </a:rPr>
              <a:t>.</a:t>
            </a:r>
          </a:p>
          <a:p>
            <a:pPr>
              <a:buNone/>
            </a:pPr>
            <a:endParaRPr lang="en-US" dirty="0" smtClean="0">
              <a:latin typeface="Baskerville"/>
              <a:cs typeface="Baskerville"/>
            </a:endParaRPr>
          </a:p>
          <a:p>
            <a:pPr>
              <a:buNone/>
            </a:pPr>
            <a:r>
              <a:rPr lang="en-US" dirty="0" smtClean="0">
                <a:latin typeface="Baskerville"/>
                <a:cs typeface="Baskerville"/>
              </a:rPr>
              <a:t>Start:</a:t>
            </a:r>
          </a:p>
          <a:p>
            <a:pPr>
              <a:buNone/>
            </a:pPr>
            <a:endParaRPr lang="en-US" dirty="0" smtClean="0">
              <a:latin typeface="Baskerville"/>
              <a:cs typeface="Baskerville"/>
            </a:endParaRPr>
          </a:p>
          <a:p>
            <a:pPr marL="514350" indent="-514350">
              <a:buAutoNum type="arabicPeriod"/>
            </a:pPr>
            <a:r>
              <a:rPr lang="en-US" dirty="0" smtClean="0">
                <a:latin typeface="Baskerville"/>
                <a:cs typeface="Baskerville"/>
              </a:rPr>
              <a:t>If in R, take advantage of the tools available to make reports.  </a:t>
            </a:r>
          </a:p>
          <a:p>
            <a:pPr marL="514350" indent="-514350">
              <a:buAutoNum type="arabicPeriod"/>
            </a:pPr>
            <a:r>
              <a:rPr lang="en-US" dirty="0" smtClean="0">
                <a:latin typeface="Baskerville"/>
                <a:cs typeface="Baskerville"/>
              </a:rPr>
              <a:t>Make a lot of comments in code.</a:t>
            </a:r>
          </a:p>
          <a:p>
            <a:pPr>
              <a:buNone/>
            </a:pPr>
            <a:r>
              <a:rPr lang="en-US" dirty="0" smtClean="0">
                <a:latin typeface="Baskerville"/>
                <a:cs typeface="Baskerville"/>
              </a:rPr>
              <a:t>3. Prepare your code for sharing, always.</a:t>
            </a:r>
          </a:p>
          <a:p>
            <a:pPr>
              <a:buNone/>
            </a:pPr>
            <a:r>
              <a:rPr lang="en-US" dirty="0" smtClean="0">
                <a:latin typeface="Baskerville"/>
                <a:cs typeface="Baskerville"/>
              </a:rPr>
              <a:t>4.  Ask for feedback, from beginners and advanced.</a:t>
            </a:r>
          </a:p>
          <a:p>
            <a:pPr>
              <a:buNone/>
            </a:pPr>
            <a:endParaRPr lang="en-US" dirty="0" smtClean="0">
              <a:latin typeface="Baskerville"/>
              <a:cs typeface="Baskerville"/>
            </a:endParaRPr>
          </a:p>
          <a:p>
            <a:pPr>
              <a:buNone/>
            </a:pPr>
            <a:endParaRPr lang="en-US" dirty="0" smtClean="0">
              <a:latin typeface="Baskerville"/>
              <a:cs typeface="Baskerville"/>
            </a:endParaRPr>
          </a:p>
          <a:p>
            <a:pPr>
              <a:buNone/>
            </a:pPr>
            <a:endParaRPr lang="en-US" dirty="0">
              <a:latin typeface="Baskerville"/>
              <a:cs typeface="Baskerville"/>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a:cs typeface="Baskerville"/>
              </a:rPr>
              <a:t>Modify Programmatically</a:t>
            </a:r>
            <a:endParaRPr lang="en-US" dirty="0">
              <a:latin typeface="Baskerville"/>
              <a:cs typeface="Baskerville"/>
            </a:endParaRPr>
          </a:p>
        </p:txBody>
      </p:sp>
      <p:sp>
        <p:nvSpPr>
          <p:cNvPr id="3" name="Content Placeholder 2"/>
          <p:cNvSpPr>
            <a:spLocks noGrp="1"/>
          </p:cNvSpPr>
          <p:nvPr>
            <p:ph idx="1"/>
          </p:nvPr>
        </p:nvSpPr>
        <p:spPr/>
        <p:txBody>
          <a:bodyPr>
            <a:normAutofit fontScale="85000" lnSpcReduction="20000"/>
          </a:bodyPr>
          <a:lstStyle/>
          <a:p>
            <a:pPr>
              <a:buNone/>
            </a:pPr>
            <a:r>
              <a:rPr lang="en-US" b="1" dirty="0" smtClean="0">
                <a:latin typeface="Baskerville"/>
                <a:cs typeface="Baskerville"/>
              </a:rPr>
              <a:t>Strive to never manually do change anything</a:t>
            </a:r>
            <a:r>
              <a:rPr lang="en-US" dirty="0" smtClean="0">
                <a:latin typeface="Baskerville"/>
                <a:cs typeface="Baskerville"/>
              </a:rPr>
              <a:t>.</a:t>
            </a:r>
          </a:p>
          <a:p>
            <a:pPr>
              <a:buNone/>
            </a:pPr>
            <a:r>
              <a:rPr lang="en-US" dirty="0" smtClean="0">
                <a:latin typeface="Baskerville"/>
                <a:cs typeface="Baskerville"/>
              </a:rPr>
              <a:t> Avoid steps that make it hard to explain to others what you did. </a:t>
            </a:r>
          </a:p>
          <a:p>
            <a:pPr>
              <a:buNone/>
            </a:pPr>
            <a:endParaRPr lang="en-US" dirty="0" smtClean="0">
              <a:latin typeface="Baskerville"/>
              <a:cs typeface="Baskerville"/>
            </a:endParaRPr>
          </a:p>
          <a:p>
            <a:pPr>
              <a:buNone/>
            </a:pPr>
            <a:r>
              <a:rPr lang="en-US" dirty="0" smtClean="0">
                <a:latin typeface="Baskerville"/>
                <a:cs typeface="Baskerville"/>
              </a:rPr>
              <a:t>	i.e. taking data out of R and putting in excel to copy/paste/re-arrange.</a:t>
            </a:r>
          </a:p>
          <a:p>
            <a:pPr>
              <a:buNone/>
            </a:pPr>
            <a:endParaRPr lang="en-US" dirty="0" smtClean="0">
              <a:latin typeface="Baskerville"/>
              <a:cs typeface="Baskerville"/>
            </a:endParaRPr>
          </a:p>
          <a:p>
            <a:pPr>
              <a:buNone/>
            </a:pPr>
            <a:r>
              <a:rPr lang="en-US" dirty="0" smtClean="0">
                <a:latin typeface="Baskerville"/>
                <a:cs typeface="Baskerville"/>
              </a:rPr>
              <a:t>Start small.</a:t>
            </a:r>
          </a:p>
          <a:p>
            <a:pPr>
              <a:buNone/>
            </a:pPr>
            <a:endParaRPr lang="en-US" dirty="0" smtClean="0">
              <a:latin typeface="Baskerville"/>
              <a:cs typeface="Baskerville"/>
            </a:endParaRPr>
          </a:p>
          <a:p>
            <a:pPr>
              <a:buNone/>
            </a:pPr>
            <a:r>
              <a:rPr lang="en-US" dirty="0" smtClean="0">
                <a:latin typeface="Baskerville"/>
                <a:cs typeface="Baskerville"/>
              </a:rPr>
              <a:t>If you never solve the problem, start a list of what you couldn’t do. Learn when you have more time.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0"/>
            <a:ext cx="8229600" cy="1143000"/>
          </a:xfrm>
        </p:spPr>
        <p:txBody>
          <a:bodyPr/>
          <a:lstStyle/>
          <a:p>
            <a:r>
              <a:rPr lang="en-US" dirty="0" smtClean="0">
                <a:latin typeface="Baskerville"/>
                <a:cs typeface="Baskerville"/>
              </a:rPr>
              <a:t>My Time</a:t>
            </a:r>
            <a:endParaRPr lang="en-US" dirty="0">
              <a:latin typeface="Baskerville"/>
              <a:cs typeface="Baskerville"/>
            </a:endParaRPr>
          </a:p>
        </p:txBody>
      </p:sp>
      <p:graphicFrame>
        <p:nvGraphicFramePr>
          <p:cNvPr id="4" name="Chart 3"/>
          <p:cNvGraphicFramePr/>
          <p:nvPr/>
        </p:nvGraphicFramePr>
        <p:xfrm>
          <a:off x="457200" y="1676400"/>
          <a:ext cx="7940874"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a:cs typeface="Baskerville"/>
              </a:rPr>
              <a:t>Program Together</a:t>
            </a:r>
            <a:endParaRPr lang="en-US" dirty="0">
              <a:latin typeface="Baskerville"/>
              <a:cs typeface="Baskerville"/>
            </a:endParaRPr>
          </a:p>
        </p:txBody>
      </p:sp>
      <p:sp>
        <p:nvSpPr>
          <p:cNvPr id="3" name="Content Placeholder 2"/>
          <p:cNvSpPr>
            <a:spLocks noGrp="1"/>
          </p:cNvSpPr>
          <p:nvPr>
            <p:ph idx="1"/>
          </p:nvPr>
        </p:nvSpPr>
        <p:spPr/>
        <p:txBody>
          <a:bodyPr/>
          <a:lstStyle/>
          <a:p>
            <a:pPr>
              <a:buFontTx/>
              <a:buChar char="-"/>
            </a:pPr>
            <a:r>
              <a:rPr lang="en-US" dirty="0" smtClean="0">
                <a:latin typeface="Baskerville"/>
                <a:cs typeface="Baskerville"/>
              </a:rPr>
              <a:t>Helps reinforce your learning</a:t>
            </a:r>
          </a:p>
          <a:p>
            <a:pPr>
              <a:buFontTx/>
              <a:buChar char="-"/>
            </a:pPr>
            <a:r>
              <a:rPr lang="en-US" dirty="0" smtClean="0">
                <a:latin typeface="Baskerville"/>
                <a:cs typeface="Baskerville"/>
              </a:rPr>
              <a:t>Allows you to see holes in your analysis</a:t>
            </a:r>
          </a:p>
          <a:p>
            <a:pPr>
              <a:buNone/>
            </a:pPr>
            <a:endParaRPr lang="en-US" dirty="0" smtClean="0">
              <a:latin typeface="Baskerville"/>
              <a:cs typeface="Baskerville"/>
            </a:endParaRPr>
          </a:p>
          <a:p>
            <a:pPr>
              <a:buNone/>
            </a:pPr>
            <a:r>
              <a:rPr lang="en-US" dirty="0" smtClean="0">
                <a:latin typeface="Baskerville"/>
                <a:cs typeface="Baskerville"/>
              </a:rPr>
              <a:t>Start a group. Once a week, no planned projects.  </a:t>
            </a:r>
          </a:p>
          <a:p>
            <a:pPr>
              <a:buNone/>
            </a:pPr>
            <a:r>
              <a:rPr lang="en-US" dirty="0" smtClean="0">
                <a:latin typeface="Baskerville"/>
                <a:cs typeface="Baskerville"/>
              </a:rPr>
              <a:t>All skill levels.  2-3 hours. Get an experienced person to have this time be their “office hours”.  Work on fun projects, not just research. </a:t>
            </a:r>
          </a:p>
          <a:p>
            <a:pPr>
              <a:buFontTx/>
              <a:buChar char="-"/>
            </a:pPr>
            <a:endParaRPr lang="en-US" dirty="0" smtClean="0">
              <a:latin typeface="Baskerville"/>
              <a:cs typeface="Baskerville"/>
            </a:endParaRPr>
          </a:p>
          <a:p>
            <a:pPr>
              <a:buFontTx/>
              <a:buChar char="-"/>
            </a:pPr>
            <a:endParaRPr lang="en-US" dirty="0" smtClean="0">
              <a:latin typeface="Baskerville"/>
              <a:cs typeface="Baskerville"/>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askerville"/>
                <a:cs typeface="Baskerville"/>
              </a:rPr>
              <a:t>Standards for Computational Science</a:t>
            </a:r>
            <a:endParaRPr lang="en-US" dirty="0">
              <a:latin typeface="Baskerville"/>
              <a:cs typeface="Baskerville"/>
            </a:endParaRPr>
          </a:p>
        </p:txBody>
      </p:sp>
      <p:sp>
        <p:nvSpPr>
          <p:cNvPr id="3" name="Content Placeholder 2"/>
          <p:cNvSpPr>
            <a:spLocks noGrp="1"/>
          </p:cNvSpPr>
          <p:nvPr>
            <p:ph idx="1"/>
          </p:nvPr>
        </p:nvSpPr>
        <p:spPr>
          <a:xfrm>
            <a:off x="457200" y="1624892"/>
            <a:ext cx="8229600" cy="4525963"/>
          </a:xfrm>
        </p:spPr>
        <p:txBody>
          <a:bodyPr/>
          <a:lstStyle/>
          <a:p>
            <a:pPr marL="514350" indent="-514350">
              <a:buNone/>
            </a:pPr>
            <a:r>
              <a:rPr lang="en-US" dirty="0" smtClean="0">
                <a:latin typeface="Baskerville"/>
                <a:cs typeface="Baskerville"/>
              </a:rPr>
              <a:t>Discussion is needed from computational</a:t>
            </a:r>
          </a:p>
          <a:p>
            <a:pPr marL="514350" indent="-514350">
              <a:buNone/>
            </a:pPr>
            <a:r>
              <a:rPr lang="en-US" dirty="0" smtClean="0">
                <a:latin typeface="Baskerville"/>
                <a:cs typeface="Baskerville"/>
              </a:rPr>
              <a:t>biologists </a:t>
            </a:r>
            <a:r>
              <a:rPr lang="en-US" b="1" dirty="0" smtClean="0">
                <a:latin typeface="Baskerville"/>
                <a:cs typeface="Baskerville"/>
              </a:rPr>
              <a:t>&amp;</a:t>
            </a:r>
            <a:r>
              <a:rPr lang="en-US" dirty="0" smtClean="0">
                <a:latin typeface="Baskerville"/>
                <a:cs typeface="Baskerville"/>
              </a:rPr>
              <a:t> interdisciplinary scientists.</a:t>
            </a:r>
          </a:p>
          <a:p>
            <a:pPr marL="514350" indent="-514350">
              <a:buNone/>
            </a:pPr>
            <a:r>
              <a:rPr lang="en-US" dirty="0" smtClean="0">
                <a:latin typeface="Baskerville"/>
                <a:cs typeface="Baskerville"/>
              </a:rPr>
              <a:t>	</a:t>
            </a:r>
          </a:p>
          <a:p>
            <a:pPr marL="514350" indent="-514350">
              <a:buNone/>
            </a:pPr>
            <a:r>
              <a:rPr lang="en-US" dirty="0" smtClean="0">
                <a:latin typeface="Baskerville"/>
                <a:cs typeface="Baskerville"/>
              </a:rPr>
              <a:t>	What concepts are difficult?  </a:t>
            </a:r>
          </a:p>
          <a:p>
            <a:pPr marL="514350" indent="-514350">
              <a:buNone/>
            </a:pPr>
            <a:r>
              <a:rPr lang="en-US" dirty="0" smtClean="0">
                <a:latin typeface="Baskerville"/>
                <a:cs typeface="Baskerville"/>
              </a:rPr>
              <a:t>	What are the standards for your field?</a:t>
            </a:r>
          </a:p>
          <a:p>
            <a:pPr marL="514350" indent="-514350">
              <a:buNone/>
            </a:pPr>
            <a:r>
              <a:rPr lang="en-US" dirty="0" smtClean="0">
                <a:latin typeface="Baskerville"/>
                <a:cs typeface="Baskerville"/>
              </a:rPr>
              <a:t>	What are publishing standards?</a:t>
            </a:r>
          </a:p>
          <a:p>
            <a:pPr marL="514350" indent="-514350">
              <a:buNone/>
            </a:pPr>
            <a:r>
              <a:rPr lang="en-US" dirty="0" smtClean="0">
                <a:latin typeface="Baskerville"/>
                <a:cs typeface="Baskerville"/>
              </a:rPr>
              <a:t>	What tools work and don’t work?</a:t>
            </a:r>
          </a:p>
          <a:p>
            <a:pPr marL="514350" indent="-514350">
              <a:buNone/>
            </a:pPr>
            <a:endParaRPr lang="en-US" dirty="0" smtClean="0">
              <a:latin typeface="Baskerville"/>
              <a:cs typeface="Baskerville"/>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Screen Shot 2014-06-15 at 10.00.35 PM.png">
            <a:hlinkClick r:id="rId2"/>
          </p:cNvPr>
          <p:cNvPicPr>
            <a:picLocks noChangeAspect="1"/>
          </p:cNvPicPr>
          <p:nvPr/>
        </p:nvPicPr>
        <p:blipFill>
          <a:blip r:embed="rId3"/>
          <a:stretch>
            <a:fillRect/>
          </a:stretch>
        </p:blipFill>
        <p:spPr>
          <a:xfrm>
            <a:off x="1023103" y="474392"/>
            <a:ext cx="7238582" cy="560205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576715" y="2493211"/>
            <a:ext cx="8229600" cy="1143000"/>
          </a:xfrm>
        </p:spPr>
        <p:txBody>
          <a:bodyPr>
            <a:normAutofit/>
          </a:bodyPr>
          <a:lstStyle/>
          <a:p>
            <a:r>
              <a:rPr lang="en-US" dirty="0">
                <a:solidFill>
                  <a:schemeClr val="tx2">
                    <a:lumMod val="75000"/>
                    <a:lumOff val="25000"/>
                  </a:schemeClr>
                </a:solidFill>
                <a:latin typeface="Baskerville"/>
                <a:cs typeface="Baskerville"/>
              </a:rPr>
              <a:t>R</a:t>
            </a:r>
            <a:r>
              <a:rPr lang="en-US" dirty="0" smtClean="0">
                <a:solidFill>
                  <a:schemeClr val="tx2">
                    <a:lumMod val="75000"/>
                    <a:lumOff val="25000"/>
                  </a:schemeClr>
                </a:solidFill>
                <a:latin typeface="Baskerville"/>
                <a:cs typeface="Baskerville"/>
              </a:rPr>
              <a:t>eproducibility</a:t>
            </a:r>
            <a:r>
              <a:rPr lang="en-US" dirty="0" smtClean="0">
                <a:latin typeface="Baskerville"/>
                <a:cs typeface="Baskerville"/>
              </a:rPr>
              <a:t> </a:t>
            </a:r>
            <a:endParaRPr lang="en-US" dirty="0">
              <a:latin typeface="Baskerville"/>
              <a:cs typeface="Baskervill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02926" y="2724746"/>
            <a:ext cx="8229600" cy="1143000"/>
          </a:xfrm>
        </p:spPr>
        <p:txBody>
          <a:bodyPr>
            <a:normAutofit fontScale="90000"/>
          </a:bodyPr>
          <a:lstStyle/>
          <a:p>
            <a:r>
              <a:rPr lang="en-US" dirty="0">
                <a:solidFill>
                  <a:schemeClr val="tx2">
                    <a:lumMod val="75000"/>
                    <a:lumOff val="25000"/>
                  </a:schemeClr>
                </a:solidFill>
                <a:latin typeface="Baskerville"/>
                <a:cs typeface="Baskerville"/>
              </a:rPr>
              <a:t>R</a:t>
            </a:r>
            <a:r>
              <a:rPr lang="en-US" dirty="0" smtClean="0">
                <a:solidFill>
                  <a:schemeClr val="tx2">
                    <a:lumMod val="75000"/>
                    <a:lumOff val="25000"/>
                  </a:schemeClr>
                </a:solidFill>
                <a:latin typeface="Baskerville"/>
                <a:cs typeface="Baskerville"/>
              </a:rPr>
              <a:t>eproducibility</a:t>
            </a:r>
            <a:r>
              <a:rPr lang="en-US" dirty="0" smtClean="0">
                <a:latin typeface="Baskerville"/>
                <a:cs typeface="Baskerville"/>
              </a:rPr>
              <a:t>  =</a:t>
            </a:r>
            <a:br>
              <a:rPr lang="en-US" dirty="0" smtClean="0">
                <a:latin typeface="Baskerville"/>
                <a:cs typeface="Baskerville"/>
              </a:rPr>
            </a:br>
            <a:r>
              <a:rPr lang="en-US" dirty="0" smtClean="0">
                <a:latin typeface="Baskerville"/>
                <a:cs typeface="Baskerville"/>
              </a:rPr>
              <a:t> </a:t>
            </a:r>
            <a:br>
              <a:rPr lang="en-US" dirty="0" smtClean="0">
                <a:latin typeface="Baskerville"/>
                <a:cs typeface="Baskerville"/>
              </a:rPr>
            </a:br>
            <a:r>
              <a:rPr lang="en-US" dirty="0">
                <a:latin typeface="Baskerville"/>
                <a:cs typeface="Baskerville"/>
              </a:rPr>
              <a:t>R</a:t>
            </a:r>
            <a:r>
              <a:rPr lang="en-US" dirty="0" smtClean="0">
                <a:latin typeface="Baskerville"/>
                <a:cs typeface="Baskerville"/>
              </a:rPr>
              <a:t>ecording </a:t>
            </a:r>
            <a:br>
              <a:rPr lang="en-US" dirty="0" smtClean="0">
                <a:latin typeface="Baskerville"/>
                <a:cs typeface="Baskerville"/>
              </a:rPr>
            </a:br>
            <a:r>
              <a:rPr lang="en-US" dirty="0" smtClean="0">
                <a:latin typeface="Baskerville"/>
                <a:cs typeface="Baskerville"/>
              </a:rPr>
              <a:t>&amp;</a:t>
            </a:r>
            <a:br>
              <a:rPr lang="en-US" dirty="0" smtClean="0">
                <a:latin typeface="Baskerville"/>
                <a:cs typeface="Baskerville"/>
              </a:rPr>
            </a:br>
            <a:r>
              <a:rPr lang="en-US" dirty="0" smtClean="0">
                <a:latin typeface="Baskerville"/>
                <a:cs typeface="Baskerville"/>
              </a:rPr>
              <a:t> Organization </a:t>
            </a:r>
            <a:br>
              <a:rPr lang="en-US" dirty="0" smtClean="0">
                <a:latin typeface="Baskerville"/>
                <a:cs typeface="Baskerville"/>
              </a:rPr>
            </a:br>
            <a:r>
              <a:rPr lang="en-US" dirty="0" smtClean="0">
                <a:latin typeface="Baskerville"/>
                <a:cs typeface="Baskerville"/>
              </a:rPr>
              <a:t> </a:t>
            </a:r>
            <a:endParaRPr lang="en-US" dirty="0">
              <a:latin typeface="Baskerville"/>
              <a:cs typeface="Baskervill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2486526"/>
            <a:ext cx="8229600" cy="1143000"/>
          </a:xfrm>
        </p:spPr>
        <p:txBody>
          <a:bodyPr>
            <a:normAutofit fontScale="90000"/>
          </a:bodyPr>
          <a:lstStyle/>
          <a:p>
            <a:r>
              <a:rPr lang="en-US" dirty="0" smtClean="0">
                <a:latin typeface="Baskerville"/>
                <a:cs typeface="Baskerville"/>
              </a:rPr>
              <a:t>There are many levels to reproducibility </a:t>
            </a:r>
            <a:endParaRPr lang="en-US" dirty="0">
              <a:latin typeface="Baskerville"/>
              <a:cs typeface="Baskerville"/>
            </a:endParaRPr>
          </a:p>
        </p:txBody>
      </p:sp>
      <p:sp>
        <p:nvSpPr>
          <p:cNvPr id="4" name="Title 1"/>
          <p:cNvSpPr txBox="1">
            <a:spLocks/>
          </p:cNvSpPr>
          <p:nvPr/>
        </p:nvSpPr>
        <p:spPr>
          <a:xfrm>
            <a:off x="660400" y="3629526"/>
            <a:ext cx="8229600" cy="1143000"/>
          </a:xfrm>
          <a:prstGeom prst="rect">
            <a:avLst/>
          </a:prstGeom>
        </p:spPr>
        <p:txBody>
          <a:bodyPr vert="horz" lIns="91440" tIns="45720" rIns="91440" bIns="45720" rtlCol="0" anchor="ctr">
            <a:normAutofit fontScale="97500"/>
          </a:body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Baskerville"/>
              <a:ea typeface="+mj-ea"/>
              <a:cs typeface="Baskerville"/>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1" name="Group 20"/>
          <p:cNvGrpSpPr/>
          <p:nvPr/>
        </p:nvGrpSpPr>
        <p:grpSpPr>
          <a:xfrm>
            <a:off x="441163" y="1804737"/>
            <a:ext cx="8935566" cy="2458753"/>
            <a:chOff x="441163" y="1804737"/>
            <a:chExt cx="8935566" cy="2458753"/>
          </a:xfrm>
        </p:grpSpPr>
        <p:pic>
          <p:nvPicPr>
            <p:cNvPr id="27650" name="Picture 2"/>
            <p:cNvPicPr>
              <a:picLocks noChangeAspect="1" noChangeArrowheads="1"/>
            </p:cNvPicPr>
            <p:nvPr/>
          </p:nvPicPr>
          <p:blipFill>
            <a:blip r:embed="rId3"/>
            <a:srcRect/>
            <a:stretch>
              <a:fillRect/>
            </a:stretch>
          </p:blipFill>
          <p:spPr bwMode="auto">
            <a:xfrm>
              <a:off x="6785929" y="2269590"/>
              <a:ext cx="2590800" cy="1993900"/>
            </a:xfrm>
            <a:prstGeom prst="rect">
              <a:avLst/>
            </a:prstGeom>
            <a:noFill/>
            <a:ln w="9525">
              <a:noFill/>
              <a:miter lim="800000"/>
              <a:headEnd/>
              <a:tailEnd/>
            </a:ln>
            <a:effectLst/>
          </p:spPr>
        </p:pic>
        <p:sp>
          <p:nvSpPr>
            <p:cNvPr id="20" name="Rectangle 19"/>
            <p:cNvSpPr/>
            <p:nvPr/>
          </p:nvSpPr>
          <p:spPr>
            <a:xfrm>
              <a:off x="441163" y="1804737"/>
              <a:ext cx="6443574" cy="2458753"/>
            </a:xfrm>
            <a:prstGeom prst="rect">
              <a:avLst/>
            </a:prstGeom>
            <a:solidFill>
              <a:srgbClr val="B79BC0">
                <a:alpha val="46000"/>
              </a:srgbClr>
            </a:solidFill>
            <a:ln w="38100" cmpd="thickThin">
              <a:solidFill>
                <a:srgbClr val="9D9B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rot="10800000">
            <a:off x="2842897" y="821253"/>
            <a:ext cx="557225" cy="5571923"/>
          </a:xfrm>
          <a:prstGeom prst="rect">
            <a:avLst/>
          </a:prstGeom>
          <a:gradFill>
            <a:gsLst>
              <a:gs pos="0">
                <a:schemeClr val="accent6"/>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664562" y="523221"/>
            <a:ext cx="4572000" cy="954107"/>
          </a:xfrm>
          <a:prstGeom prst="rect">
            <a:avLst/>
          </a:prstGeom>
        </p:spPr>
        <p:txBody>
          <a:bodyPr>
            <a:spAutoFit/>
          </a:bodyPr>
          <a:lstStyle/>
          <a:p>
            <a:endParaRPr lang="en-US" sz="2800" dirty="0" smtClean="0">
              <a:latin typeface="Baskerville"/>
              <a:cs typeface="Baskerville"/>
            </a:endParaRPr>
          </a:p>
          <a:p>
            <a:r>
              <a:rPr lang="en-US" sz="2800" dirty="0" smtClean="0">
                <a:latin typeface="Baskerville"/>
                <a:cs typeface="Baskerville"/>
              </a:rPr>
              <a:t>Or it won’t work! </a:t>
            </a:r>
          </a:p>
        </p:txBody>
      </p:sp>
      <p:sp>
        <p:nvSpPr>
          <p:cNvPr id="6" name="Rectangle 5"/>
          <p:cNvSpPr/>
          <p:nvPr/>
        </p:nvSpPr>
        <p:spPr>
          <a:xfrm>
            <a:off x="3664562" y="1804737"/>
            <a:ext cx="2317537" cy="1384995"/>
          </a:xfrm>
          <a:prstGeom prst="rect">
            <a:avLst/>
          </a:prstGeom>
        </p:spPr>
        <p:txBody>
          <a:bodyPr wrap="none">
            <a:spAutoFit/>
          </a:bodyPr>
          <a:lstStyle/>
          <a:p>
            <a:r>
              <a:rPr lang="en-US" sz="2800" dirty="0" smtClean="0">
                <a:latin typeface="Baskerville"/>
                <a:cs typeface="Baskerville"/>
              </a:rPr>
              <a:t>It will work, </a:t>
            </a:r>
          </a:p>
          <a:p>
            <a:r>
              <a:rPr lang="en-US" sz="2800" dirty="0" smtClean="0">
                <a:latin typeface="Baskerville"/>
                <a:cs typeface="Baskerville"/>
              </a:rPr>
              <a:t> results may be </a:t>
            </a:r>
          </a:p>
          <a:p>
            <a:r>
              <a:rPr lang="en-US" sz="2800" dirty="0" smtClean="0">
                <a:latin typeface="Baskerville"/>
                <a:cs typeface="Baskerville"/>
              </a:rPr>
              <a:t>wrong.</a:t>
            </a:r>
          </a:p>
        </p:txBody>
      </p:sp>
      <p:sp>
        <p:nvSpPr>
          <p:cNvPr id="7" name="Rectangle 6"/>
          <p:cNvSpPr/>
          <p:nvPr/>
        </p:nvSpPr>
        <p:spPr>
          <a:xfrm>
            <a:off x="3664562" y="3309383"/>
            <a:ext cx="2125377" cy="954107"/>
          </a:xfrm>
          <a:prstGeom prst="rect">
            <a:avLst/>
          </a:prstGeom>
        </p:spPr>
        <p:txBody>
          <a:bodyPr wrap="none">
            <a:spAutoFit/>
          </a:bodyPr>
          <a:lstStyle/>
          <a:p>
            <a:r>
              <a:rPr lang="en-US" sz="2800" dirty="0" smtClean="0">
                <a:latin typeface="Baskerville"/>
                <a:cs typeface="Baskerville"/>
              </a:rPr>
              <a:t>Reproducible </a:t>
            </a:r>
          </a:p>
          <a:p>
            <a:r>
              <a:rPr lang="en-US" sz="2800" dirty="0" smtClean="0">
                <a:latin typeface="Baskerville"/>
                <a:cs typeface="Baskerville"/>
              </a:rPr>
              <a:t> difficult</a:t>
            </a:r>
            <a:endParaRPr lang="en-US" sz="2800" dirty="0"/>
          </a:p>
        </p:txBody>
      </p:sp>
      <p:sp>
        <p:nvSpPr>
          <p:cNvPr id="8" name="Rectangle 7"/>
          <p:cNvSpPr/>
          <p:nvPr/>
        </p:nvSpPr>
        <p:spPr>
          <a:xfrm>
            <a:off x="3664562" y="4605798"/>
            <a:ext cx="3463133" cy="954107"/>
          </a:xfrm>
          <a:prstGeom prst="rect">
            <a:avLst/>
          </a:prstGeom>
        </p:spPr>
        <p:txBody>
          <a:bodyPr wrap="none">
            <a:spAutoFit/>
          </a:bodyPr>
          <a:lstStyle/>
          <a:p>
            <a:r>
              <a:rPr lang="en-US" sz="2800" dirty="0" smtClean="0">
                <a:latin typeface="Baskerville"/>
                <a:cs typeface="Baskerville"/>
              </a:rPr>
              <a:t>Um, well yeah, it helps</a:t>
            </a:r>
          </a:p>
          <a:p>
            <a:r>
              <a:rPr lang="en-US" sz="2800" dirty="0" smtClean="0">
                <a:latin typeface="Baskerville"/>
                <a:cs typeface="Baskerville"/>
              </a:rPr>
              <a:t> </a:t>
            </a:r>
            <a:r>
              <a:rPr lang="en-US" sz="2800" b="1" dirty="0" smtClean="0">
                <a:latin typeface="Baskerville"/>
                <a:cs typeface="Baskerville"/>
              </a:rPr>
              <a:t>me</a:t>
            </a:r>
            <a:r>
              <a:rPr lang="en-US" sz="2800" dirty="0" smtClean="0">
                <a:latin typeface="Baskerville"/>
                <a:cs typeface="Baskerville"/>
              </a:rPr>
              <a:t> keep organized. </a:t>
            </a:r>
          </a:p>
        </p:txBody>
      </p:sp>
      <p:sp>
        <p:nvSpPr>
          <p:cNvPr id="9" name="Rectangle 8"/>
          <p:cNvSpPr/>
          <p:nvPr/>
        </p:nvSpPr>
        <p:spPr>
          <a:xfrm>
            <a:off x="3664562" y="5823027"/>
            <a:ext cx="3833426" cy="523220"/>
          </a:xfrm>
          <a:prstGeom prst="rect">
            <a:avLst/>
          </a:prstGeom>
        </p:spPr>
        <p:txBody>
          <a:bodyPr wrap="none">
            <a:spAutoFit/>
          </a:bodyPr>
          <a:lstStyle/>
          <a:p>
            <a:r>
              <a:rPr lang="en-US" sz="2800" dirty="0" smtClean="0">
                <a:latin typeface="Baskerville"/>
                <a:cs typeface="Baskerville"/>
              </a:rPr>
              <a:t>I mean, it doesn’t hurt….</a:t>
            </a:r>
          </a:p>
        </p:txBody>
      </p:sp>
      <p:sp>
        <p:nvSpPr>
          <p:cNvPr id="10" name="Rectangle 9"/>
          <p:cNvSpPr/>
          <p:nvPr/>
        </p:nvSpPr>
        <p:spPr>
          <a:xfrm>
            <a:off x="588211" y="929094"/>
            <a:ext cx="1516500" cy="630942"/>
          </a:xfrm>
          <a:prstGeom prst="rect">
            <a:avLst/>
          </a:prstGeom>
        </p:spPr>
        <p:txBody>
          <a:bodyPr wrap="square">
            <a:spAutoFit/>
          </a:bodyPr>
          <a:lstStyle/>
          <a:p>
            <a:r>
              <a:rPr lang="en-US" sz="3500" dirty="0" smtClean="0">
                <a:solidFill>
                  <a:schemeClr val="accent1"/>
                </a:solidFill>
                <a:latin typeface="Baskerville"/>
                <a:cs typeface="Baskerville"/>
              </a:rPr>
              <a:t>Vital</a:t>
            </a:r>
          </a:p>
        </p:txBody>
      </p:sp>
      <p:sp>
        <p:nvSpPr>
          <p:cNvPr id="11" name="Rectangle 10"/>
          <p:cNvSpPr/>
          <p:nvPr/>
        </p:nvSpPr>
        <p:spPr>
          <a:xfrm>
            <a:off x="588211" y="4263490"/>
            <a:ext cx="1516500" cy="630942"/>
          </a:xfrm>
          <a:prstGeom prst="rect">
            <a:avLst/>
          </a:prstGeom>
        </p:spPr>
        <p:txBody>
          <a:bodyPr wrap="square">
            <a:spAutoFit/>
          </a:bodyPr>
          <a:lstStyle/>
          <a:p>
            <a:r>
              <a:rPr lang="en-US" sz="3500" dirty="0" smtClean="0">
                <a:solidFill>
                  <a:schemeClr val="accent1"/>
                </a:solidFill>
                <a:latin typeface="Baskerville"/>
                <a:cs typeface="Baskerville"/>
              </a:rPr>
              <a:t>Trend</a:t>
            </a:r>
          </a:p>
        </p:txBody>
      </p:sp>
      <p:cxnSp>
        <p:nvCxnSpPr>
          <p:cNvPr id="12" name="Straight Connector 11"/>
          <p:cNvCxnSpPr/>
          <p:nvPr/>
        </p:nvCxnSpPr>
        <p:spPr>
          <a:xfrm>
            <a:off x="3278271" y="1242977"/>
            <a:ext cx="225523"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278271" y="2477469"/>
            <a:ext cx="225523"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278271" y="3711961"/>
            <a:ext cx="225523"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278271" y="4946453"/>
            <a:ext cx="225523"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78271" y="6180947"/>
            <a:ext cx="225523"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88211" y="2273067"/>
            <a:ext cx="1835070" cy="1169551"/>
          </a:xfrm>
          <a:prstGeom prst="rect">
            <a:avLst/>
          </a:prstGeom>
        </p:spPr>
        <p:txBody>
          <a:bodyPr wrap="square">
            <a:spAutoFit/>
          </a:bodyPr>
          <a:lstStyle/>
          <a:p>
            <a:r>
              <a:rPr lang="en-US" sz="3500" dirty="0" smtClean="0">
                <a:solidFill>
                  <a:schemeClr val="accent1"/>
                </a:solidFill>
                <a:latin typeface="Baskerville"/>
                <a:cs typeface="Baskerville"/>
              </a:rPr>
              <a:t>Current Standard</a:t>
            </a:r>
          </a:p>
        </p:txBody>
      </p:sp>
      <p:sp>
        <p:nvSpPr>
          <p:cNvPr id="19" name="Rectangle 18"/>
          <p:cNvSpPr/>
          <p:nvPr/>
        </p:nvSpPr>
        <p:spPr>
          <a:xfrm>
            <a:off x="588211" y="5715305"/>
            <a:ext cx="1516500" cy="630942"/>
          </a:xfrm>
          <a:prstGeom prst="rect">
            <a:avLst/>
          </a:prstGeom>
        </p:spPr>
        <p:txBody>
          <a:bodyPr wrap="square">
            <a:spAutoFit/>
          </a:bodyPr>
          <a:lstStyle/>
          <a:p>
            <a:r>
              <a:rPr lang="en-US" sz="3500" dirty="0" smtClean="0">
                <a:solidFill>
                  <a:schemeClr val="accent1"/>
                </a:solidFill>
                <a:latin typeface="Baskerville"/>
                <a:cs typeface="Baskerville"/>
              </a:rPr>
              <a:t>Useless</a:t>
            </a:r>
          </a:p>
        </p:txBody>
      </p:sp>
      <p:sp>
        <p:nvSpPr>
          <p:cNvPr id="27" name="TextBox 26"/>
          <p:cNvSpPr txBox="1"/>
          <p:nvPr/>
        </p:nvSpPr>
        <p:spPr>
          <a:xfrm>
            <a:off x="143902" y="230833"/>
            <a:ext cx="3256220" cy="584776"/>
          </a:xfrm>
          <a:prstGeom prst="rect">
            <a:avLst/>
          </a:prstGeom>
          <a:noFill/>
        </p:spPr>
        <p:txBody>
          <a:bodyPr wrap="none" rtlCol="0">
            <a:spAutoFit/>
          </a:bodyPr>
          <a:lstStyle/>
          <a:p>
            <a:r>
              <a:rPr lang="en-US" sz="3200" b="1" dirty="0" smtClean="0">
                <a:latin typeface="Baskerville"/>
                <a:cs typeface="Baskerville"/>
              </a:rPr>
              <a:t>Tools/Practices</a:t>
            </a:r>
            <a:endParaRPr lang="en-US" sz="3200" b="1" dirty="0">
              <a:latin typeface="Baskerville"/>
              <a:cs typeface="Baskervill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3550" y="1377960"/>
            <a:ext cx="3914827" cy="1963237"/>
          </a:xfrm>
          <a:ln w="38100">
            <a:noFill/>
          </a:ln>
        </p:spPr>
        <p:txBody>
          <a:bodyPr>
            <a:normAutofit fontScale="92500"/>
          </a:bodyPr>
          <a:lstStyle/>
          <a:p>
            <a:r>
              <a:rPr lang="en-US" dirty="0" smtClean="0">
                <a:latin typeface="Baskerville"/>
                <a:cs typeface="Baskerville"/>
              </a:rPr>
              <a:t>Project</a:t>
            </a:r>
            <a:r>
              <a:rPr lang="en-US" dirty="0" smtClean="0">
                <a:latin typeface="Baskerville"/>
                <a:cs typeface="Baskerville"/>
              </a:rPr>
              <a:t> Management</a:t>
            </a:r>
            <a:endParaRPr lang="en-US" dirty="0" smtClean="0">
              <a:latin typeface="Baskerville"/>
              <a:cs typeface="Baskerville"/>
            </a:endParaRPr>
          </a:p>
          <a:p>
            <a:pPr>
              <a:buNone/>
            </a:pPr>
            <a:endParaRPr lang="en-US" dirty="0" smtClean="0">
              <a:latin typeface="Baskerville"/>
              <a:cs typeface="Baskerville"/>
            </a:endParaRPr>
          </a:p>
          <a:p>
            <a:r>
              <a:rPr lang="en-US" dirty="0" err="1" smtClean="0">
                <a:latin typeface="Monaco"/>
                <a:cs typeface="Monaco"/>
              </a:rPr>
              <a:t>git</a:t>
            </a:r>
            <a:endParaRPr lang="en-US" dirty="0" smtClean="0">
              <a:latin typeface="Monaco"/>
              <a:cs typeface="Monaco"/>
            </a:endParaRPr>
          </a:p>
        </p:txBody>
      </p:sp>
      <p:sp>
        <p:nvSpPr>
          <p:cNvPr id="5" name="Rectangle 4"/>
          <p:cNvSpPr/>
          <p:nvPr/>
        </p:nvSpPr>
        <p:spPr>
          <a:xfrm rot="10800000">
            <a:off x="2423281" y="821253"/>
            <a:ext cx="557225" cy="5571923"/>
          </a:xfrm>
          <a:prstGeom prst="rect">
            <a:avLst/>
          </a:prstGeom>
          <a:gradFill>
            <a:gsLst>
              <a:gs pos="0">
                <a:schemeClr val="accent6"/>
              </a:gs>
              <a:gs pos="100000">
                <a:schemeClr val="accent1">
                  <a:tint val="50000"/>
                  <a:shade val="100000"/>
                  <a:satMod val="350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87165" y="821253"/>
            <a:ext cx="1516500" cy="630942"/>
          </a:xfrm>
          <a:prstGeom prst="rect">
            <a:avLst/>
          </a:prstGeom>
        </p:spPr>
        <p:txBody>
          <a:bodyPr wrap="square">
            <a:spAutoFit/>
          </a:bodyPr>
          <a:lstStyle/>
          <a:p>
            <a:r>
              <a:rPr lang="en-US" sz="3500" dirty="0" smtClean="0">
                <a:solidFill>
                  <a:srgbClr val="FF0000"/>
                </a:solidFill>
                <a:latin typeface="Baskerville"/>
                <a:cs typeface="Baskerville"/>
              </a:rPr>
              <a:t>Vital</a:t>
            </a:r>
          </a:p>
        </p:txBody>
      </p:sp>
      <p:sp>
        <p:nvSpPr>
          <p:cNvPr id="7" name="Rectangle 6"/>
          <p:cNvSpPr/>
          <p:nvPr/>
        </p:nvSpPr>
        <p:spPr>
          <a:xfrm>
            <a:off x="639565" y="5762234"/>
            <a:ext cx="1516500" cy="630942"/>
          </a:xfrm>
          <a:prstGeom prst="rect">
            <a:avLst/>
          </a:prstGeom>
        </p:spPr>
        <p:txBody>
          <a:bodyPr wrap="square">
            <a:spAutoFit/>
          </a:bodyPr>
          <a:lstStyle/>
          <a:p>
            <a:r>
              <a:rPr lang="en-US" sz="3500" dirty="0" smtClean="0">
                <a:solidFill>
                  <a:schemeClr val="tx2">
                    <a:lumMod val="75000"/>
                    <a:lumOff val="25000"/>
                  </a:schemeClr>
                </a:solidFill>
                <a:latin typeface="Baskerville"/>
                <a:cs typeface="Baskerville"/>
              </a:rPr>
              <a:t>Trend</a:t>
            </a:r>
          </a:p>
        </p:txBody>
      </p:sp>
      <p:cxnSp>
        <p:nvCxnSpPr>
          <p:cNvPr id="10" name="Straight Connector 9"/>
          <p:cNvCxnSpPr/>
          <p:nvPr/>
        </p:nvCxnSpPr>
        <p:spPr>
          <a:xfrm>
            <a:off x="2980506" y="2027813"/>
            <a:ext cx="979926"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3960434" y="1645661"/>
            <a:ext cx="639913" cy="383740"/>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Content Placeholder 2"/>
          <p:cNvSpPr txBox="1">
            <a:spLocks/>
          </p:cNvSpPr>
          <p:nvPr/>
        </p:nvSpPr>
        <p:spPr>
          <a:xfrm>
            <a:off x="4443550" y="3172161"/>
            <a:ext cx="3534087" cy="784065"/>
          </a:xfrm>
          <a:prstGeom prst="rect">
            <a:avLst/>
          </a:prstGeom>
          <a:ln w="38100">
            <a:noFill/>
          </a:ln>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Baskerville"/>
                <a:ea typeface="+mn-ea"/>
                <a:cs typeface="Baskerville"/>
              </a:rPr>
              <a:t>Markdown </a:t>
            </a:r>
          </a:p>
        </p:txBody>
      </p:sp>
      <p:cxnSp>
        <p:nvCxnSpPr>
          <p:cNvPr id="22" name="Straight Connector 21"/>
          <p:cNvCxnSpPr/>
          <p:nvPr/>
        </p:nvCxnSpPr>
        <p:spPr>
          <a:xfrm rot="16200000" flipV="1">
            <a:off x="3862528" y="2101203"/>
            <a:ext cx="808988" cy="639915"/>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967140" y="3482398"/>
            <a:ext cx="1619840" cy="1588"/>
          </a:xfrm>
          <a:prstGeom prst="line">
            <a:avLst/>
          </a:prstGeom>
          <a:ln w="25400">
            <a:solidFill>
              <a:schemeClr val="tx1"/>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259875" y="2409934"/>
            <a:ext cx="6295913" cy="1515346"/>
          </a:xfrm>
        </p:spPr>
        <p:txBody>
          <a:bodyPr>
            <a:normAutofit/>
          </a:bodyPr>
          <a:lstStyle/>
          <a:p>
            <a:pPr algn="ctr">
              <a:buNone/>
            </a:pPr>
            <a:r>
              <a:rPr lang="en-US" sz="4000" dirty="0" smtClean="0">
                <a:latin typeface="Baskerville"/>
                <a:cs typeface="Baskerville"/>
              </a:rPr>
              <a:t>Everything makes sense </a:t>
            </a:r>
            <a:r>
              <a:rPr lang="en-US" sz="4000" i="1" dirty="0" smtClean="0">
                <a:latin typeface="Baskerville"/>
                <a:cs typeface="Baskerville"/>
              </a:rPr>
              <a:t>fast</a:t>
            </a:r>
            <a:r>
              <a:rPr lang="en-US" sz="4000" dirty="0" smtClean="0">
                <a:latin typeface="Baskerville"/>
                <a:cs typeface="Baskerville"/>
              </a:rPr>
              <a:t> once you start using it. </a:t>
            </a:r>
            <a:endParaRPr lang="en-US" sz="4000" dirty="0">
              <a:latin typeface="Baskerville"/>
              <a:cs typeface="Baskervill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8295</TotalTime>
  <Words>754</Words>
  <Application>Microsoft Macintosh PowerPoint</Application>
  <PresentationFormat>On-screen Show (4:3)</PresentationFormat>
  <Paragraphs>163</Paragraphs>
  <Slides>32</Slides>
  <Notes>25</Notes>
  <HiddenSlides>0</HiddenSlides>
  <MMClips>0</MMClips>
  <ScaleCrop>false</ScaleCrop>
  <HeadingPairs>
    <vt:vector size="4" baseType="variant">
      <vt:variant>
        <vt:lpstr>Design Template</vt:lpstr>
      </vt:variant>
      <vt:variant>
        <vt:i4>1</vt:i4>
      </vt:variant>
      <vt:variant>
        <vt:lpstr>Slide Titles</vt:lpstr>
      </vt:variant>
      <vt:variant>
        <vt:i4>32</vt:i4>
      </vt:variant>
    </vt:vector>
  </HeadingPairs>
  <TitlesOfParts>
    <vt:vector size="33" baseType="lpstr">
      <vt:lpstr>Office Theme</vt:lpstr>
      <vt:lpstr>Getting started on making your computational work reproducible</vt:lpstr>
      <vt:lpstr>My Time</vt:lpstr>
      <vt:lpstr>My Time</vt:lpstr>
      <vt:lpstr>Reproducibility </vt:lpstr>
      <vt:lpstr>Reproducibility  =   Recording  &amp;  Organization   </vt:lpstr>
      <vt:lpstr>There are many levels to reproducibility </vt:lpstr>
      <vt:lpstr>Slide 7</vt:lpstr>
      <vt:lpstr>Slide 8</vt:lpstr>
      <vt:lpstr>Slide 9</vt:lpstr>
      <vt:lpstr>Project Management</vt:lpstr>
      <vt:lpstr>Slide 11</vt:lpstr>
      <vt:lpstr>Slide 12</vt:lpstr>
      <vt:lpstr>Data Management and Organization Tips</vt:lpstr>
      <vt:lpstr>Markdown – the small component to many tools.   </vt:lpstr>
      <vt:lpstr>Markdown Resources</vt:lpstr>
      <vt:lpstr>Markdown </vt:lpstr>
      <vt:lpstr>Markdown Starter Projects</vt:lpstr>
      <vt:lpstr>Slide 18</vt:lpstr>
      <vt:lpstr>How to git started – Use for Saving.</vt:lpstr>
      <vt:lpstr>Slide 20</vt:lpstr>
      <vt:lpstr>Dive In to Peace of Mind: 5 git commands to get started </vt:lpstr>
      <vt:lpstr>Slide 22</vt:lpstr>
      <vt:lpstr>Slide 23</vt:lpstr>
      <vt:lpstr>git </vt:lpstr>
      <vt:lpstr>Slide 25</vt:lpstr>
      <vt:lpstr>How I have been using git and Github:</vt:lpstr>
      <vt:lpstr>Reproducibility is a mindset: keep reinforcing the thought of sharing.</vt:lpstr>
      <vt:lpstr>Literate Programming</vt:lpstr>
      <vt:lpstr>Modify Programmatically</vt:lpstr>
      <vt:lpstr>Program Together</vt:lpstr>
      <vt:lpstr>Standards for Computational Science</vt:lpstr>
      <vt:lpstr>Slide 32</vt:lpstr>
    </vt:vector>
  </TitlesOfParts>
  <Company>University of California Davis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Ciera Martinez</dc:creator>
  <cp:keywords/>
  <cp:lastModifiedBy>Ciera Martinez</cp:lastModifiedBy>
  <cp:revision>12</cp:revision>
  <dcterms:created xsi:type="dcterms:W3CDTF">2014-06-18T17:25:58Z</dcterms:created>
  <dcterms:modified xsi:type="dcterms:W3CDTF">2014-06-18T22:48:19Z</dcterms:modified>
</cp:coreProperties>
</file>