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4"/>
  </p:sldMasterIdLst>
  <p:notesMasterIdLst>
    <p:notesMasterId r:id="rId10"/>
  </p:notesMasterIdLst>
  <p:handoutMasterIdLst>
    <p:handoutMasterId r:id="rId11"/>
  </p:handoutMasterIdLst>
  <p:sldIdLst>
    <p:sldId id="261" r:id="rId5"/>
    <p:sldId id="653" r:id="rId6"/>
    <p:sldId id="652" r:id="rId7"/>
    <p:sldId id="650" r:id="rId8"/>
    <p:sldId id="651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384">
          <p15:clr>
            <a:srgbClr val="A4A3A4"/>
          </p15:clr>
        </p15:guide>
        <p15:guide id="2" pos="7296">
          <p15:clr>
            <a:srgbClr val="A4A3A4"/>
          </p15:clr>
        </p15:guide>
        <p15:guide id="3" orient="horz" pos="39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7" roundtripDataSignature="AMtx7mibqVoxF5ByJ0UToRJ44SszbGr+o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CC8C43E-8914-4C7D-BB96-4E59EA958433}">
  <a:tblStyle styleId="{6CC8C43E-8914-4C7D-BB96-4E59EA958433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2E7ED"/>
          </a:solidFill>
        </a:fill>
      </a:tcStyle>
    </a:wholeTbl>
    <a:band1H>
      <a:tcTxStyle/>
      <a:tcStyle>
        <a:tcBdr/>
        <a:fill>
          <a:solidFill>
            <a:srgbClr val="E3CAD8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3CAD8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76698" autoAdjust="0"/>
  </p:normalViewPr>
  <p:slideViewPr>
    <p:cSldViewPr snapToGrid="0">
      <p:cViewPr varScale="1">
        <p:scale>
          <a:sx n="87" d="100"/>
          <a:sy n="87" d="100"/>
        </p:scale>
        <p:origin x="1476" y="84"/>
      </p:cViewPr>
      <p:guideLst>
        <p:guide pos="384"/>
        <p:guide pos="7296"/>
        <p:guide orient="horz" pos="39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2692" y="5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68" Type="http://schemas.openxmlformats.org/officeDocument/2006/relationships/presProps" Target="presProps.xml"/><Relationship Id="rId7" Type="http://schemas.openxmlformats.org/officeDocument/2006/relationships/slide" Target="slides/slide3.xml"/><Relationship Id="rId67" Type="http://customschemas.google.com/relationships/presentationmetadata" Target="metadata"/><Relationship Id="rId71" Type="http://schemas.openxmlformats.org/officeDocument/2006/relationships/tableStyles" Target="tableStyles.xml"/><Relationship Id="rId2" Type="http://schemas.openxmlformats.org/officeDocument/2006/relationships/customXml" Target="../customXml/item2.xml"/><Relationship Id="rId7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6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9DCDB4C-ABD9-4FF5-AE45-04346D074B3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D42DE5-5AC4-4194-AE2E-A36EE4A0F80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927C11-4853-4964-89F6-EEC3FDE20D01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8459BA-A865-4E4B-8EDD-6452B9D62D8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FC132D-B08C-4C82-87AD-28F61D7249D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67EB6F-0584-4C2D-B36F-62E429D63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8002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92" name="Google Shape;392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156338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255020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44296A-D671-D045-A1BD-97867AA3A238}" type="slidenum">
              <a:rPr lang="en-KE" smtClean="0"/>
              <a:t>4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D4CF0D-F443-4C09-B38B-30AC0C1BAB1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9515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5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42" name="Google Shape;542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63283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" type="title">
  <p:cSld name="TITLE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64"/>
          <p:cNvSpPr/>
          <p:nvPr/>
        </p:nvSpPr>
        <p:spPr>
          <a:xfrm>
            <a:off x="0" y="1"/>
            <a:ext cx="12192000" cy="5029198"/>
          </a:xfrm>
          <a:prstGeom prst="rect">
            <a:avLst/>
          </a:prstGeom>
          <a:solidFill>
            <a:srgbClr val="4E362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64"/>
          <p:cNvSpPr txBox="1">
            <a:spLocks noGrp="1"/>
          </p:cNvSpPr>
          <p:nvPr>
            <p:ph type="ctrTitle"/>
          </p:nvPr>
        </p:nvSpPr>
        <p:spPr>
          <a:xfrm>
            <a:off x="1524000" y="5000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Georgia"/>
              <a:buNone/>
              <a:defRPr sz="5400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64"/>
          <p:cNvSpPr txBox="1">
            <a:spLocks noGrp="1"/>
          </p:cNvSpPr>
          <p:nvPr>
            <p:ph type="subTitle" idx="1"/>
          </p:nvPr>
        </p:nvSpPr>
        <p:spPr>
          <a:xfrm>
            <a:off x="1524000" y="3131200"/>
            <a:ext cx="9144000" cy="1402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0" name="Google Shape;70;p64"/>
          <p:cNvSpPr/>
          <p:nvPr/>
        </p:nvSpPr>
        <p:spPr>
          <a:xfrm>
            <a:off x="0" y="4571999"/>
            <a:ext cx="12192000" cy="228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" name="Google Shape;71;p6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724400" y="5313069"/>
            <a:ext cx="2743200" cy="994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97643" y="4757321"/>
            <a:ext cx="1703672" cy="17780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01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7"/>
          <p:cNvSpPr txBox="1">
            <a:spLocks noGrp="1"/>
          </p:cNvSpPr>
          <p:nvPr>
            <p:ph type="title"/>
          </p:nvPr>
        </p:nvSpPr>
        <p:spPr>
          <a:xfrm>
            <a:off x="609600" y="1"/>
            <a:ext cx="10972800" cy="8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E3629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67"/>
          <p:cNvSpPr txBox="1">
            <a:spLocks noGrp="1"/>
          </p:cNvSpPr>
          <p:nvPr>
            <p:ph type="body" idx="1"/>
          </p:nvPr>
        </p:nvSpPr>
        <p:spPr>
          <a:xfrm>
            <a:off x="609599" y="1600201"/>
            <a:ext cx="109727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55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2pPr>
            <a:lvl3pPr marL="1371600" lvl="2" indent="-330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85" name="Google Shape;85;p67"/>
          <p:cNvCxnSpPr/>
          <p:nvPr/>
        </p:nvCxnSpPr>
        <p:spPr>
          <a:xfrm>
            <a:off x="617348" y="914400"/>
            <a:ext cx="11574652" cy="0"/>
          </a:xfrm>
          <a:prstGeom prst="straightConnector1">
            <a:avLst/>
          </a:prstGeom>
          <a:noFill/>
          <a:ln w="12700" cap="flat" cmpd="sng">
            <a:solidFill>
              <a:srgbClr val="ED1C24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73"/>
          <p:cNvSpPr txBox="1">
            <a:spLocks noGrp="1"/>
          </p:cNvSpPr>
          <p:nvPr>
            <p:ph type="title"/>
          </p:nvPr>
        </p:nvSpPr>
        <p:spPr>
          <a:xfrm>
            <a:off x="609600" y="1"/>
            <a:ext cx="10972800" cy="8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E3629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09" name="Google Shape;109;p73"/>
          <p:cNvCxnSpPr/>
          <p:nvPr/>
        </p:nvCxnSpPr>
        <p:spPr>
          <a:xfrm>
            <a:off x="617348" y="914400"/>
            <a:ext cx="11574652" cy="0"/>
          </a:xfrm>
          <a:prstGeom prst="straightConnector1">
            <a:avLst/>
          </a:prstGeom>
          <a:noFill/>
          <a:ln w="12700" cap="flat" cmpd="sng">
            <a:solidFill>
              <a:srgbClr val="ED1C24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ngel Key 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F39EC-C448-DA43-A3FB-2882DF7A2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0"/>
            <a:ext cx="10058400" cy="6172200"/>
          </a:xfrm>
        </p:spPr>
        <p:txBody>
          <a:bodyPr anchor="ctr">
            <a:normAutofit/>
          </a:bodyPr>
          <a:lstStyle>
            <a:lvl1pPr marL="0" indent="0">
              <a:buNone/>
              <a:defRPr sz="3600" b="1">
                <a:solidFill>
                  <a:srgbClr val="4E3629"/>
                </a:solidFill>
                <a:latin typeface="Georgia" panose="02040502050405020303" pitchFamily="18" charset="0"/>
              </a:defRPr>
            </a:lvl1pPr>
            <a:lvl2pPr marL="457200" indent="0">
              <a:buNone/>
              <a:defRPr>
                <a:solidFill>
                  <a:srgbClr val="4E3629"/>
                </a:solidFill>
                <a:latin typeface="Georgia" panose="02040502050405020303" pitchFamily="18" charset="0"/>
              </a:defRPr>
            </a:lvl2pPr>
            <a:lvl3pPr marL="914400" indent="0">
              <a:buNone/>
              <a:defRPr>
                <a:solidFill>
                  <a:srgbClr val="4E3629"/>
                </a:solidFill>
                <a:latin typeface="Georgia" panose="02040502050405020303" pitchFamily="18" charset="0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676095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63"/>
          <p:cNvSpPr/>
          <p:nvPr/>
        </p:nvSpPr>
        <p:spPr>
          <a:xfrm>
            <a:off x="0" y="6172199"/>
            <a:ext cx="12192000" cy="685800"/>
          </a:xfrm>
          <a:prstGeom prst="rect">
            <a:avLst/>
          </a:prstGeom>
          <a:solidFill>
            <a:srgbClr val="4E362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" name="Google Shape;61;p6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271792" y="6232224"/>
            <a:ext cx="1281731" cy="506923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63"/>
          <p:cNvSpPr txBox="1">
            <a:spLocks noGrp="1"/>
          </p:cNvSpPr>
          <p:nvPr>
            <p:ph type="title"/>
          </p:nvPr>
        </p:nvSpPr>
        <p:spPr>
          <a:xfrm>
            <a:off x="609600" y="1"/>
            <a:ext cx="10972800" cy="8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E3629"/>
              </a:buClr>
              <a:buSzPts val="2800"/>
              <a:buFont typeface="Georgia"/>
              <a:buNone/>
              <a:defRPr sz="2800" b="1" i="0" u="none" strike="noStrike" cap="none">
                <a:solidFill>
                  <a:srgbClr val="4E3629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3" name="Google Shape;63;p63"/>
          <p:cNvSpPr txBox="1">
            <a:spLocks noGrp="1"/>
          </p:cNvSpPr>
          <p:nvPr>
            <p:ph type="body" idx="1"/>
          </p:nvPr>
        </p:nvSpPr>
        <p:spPr>
          <a:xfrm>
            <a:off x="609599" y="1600201"/>
            <a:ext cx="10972799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3" r:id="rId2"/>
    <p:sldLayoutId id="2147483669" r:id="rId3"/>
    <p:sldLayoutId id="2147483670" r:id="rId4"/>
  </p:sldLayoutIdLs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ctrTitle"/>
          </p:nvPr>
        </p:nvSpPr>
        <p:spPr>
          <a:xfrm>
            <a:off x="232528" y="112295"/>
            <a:ext cx="11726944" cy="4411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Generalizing Cluster Randomized Control Trial Results to a Target Population </a:t>
            </a:r>
            <a:br>
              <a:rPr lang="en-US" sz="3200" dirty="0"/>
            </a:br>
            <a:r>
              <a:rPr lang="en-US" sz="3200" dirty="0"/>
              <a:t>Rophence Ojiambo, ScM</a:t>
            </a:r>
            <a:br>
              <a:rPr lang="en-US" sz="3200" dirty="0"/>
            </a:br>
            <a:r>
              <a:rPr lang="en-US" sz="2400" dirty="0"/>
              <a:t>D43 PI: Joseph W. Hogan, ScD</a:t>
            </a:r>
            <a:br>
              <a:rPr lang="en-US" sz="2400" dirty="0"/>
            </a:br>
            <a:r>
              <a:rPr lang="en-US" sz="2400" dirty="0"/>
              <a:t>Advisor: Jon A.  Steingrimsson, PhD</a:t>
            </a:r>
            <a:br>
              <a:rPr lang="en-US" sz="2400" dirty="0"/>
            </a:br>
            <a:r>
              <a:rPr lang="en-US" sz="2400" dirty="0"/>
              <a:t>Degree program: Master of Science in Biostatistics</a:t>
            </a:r>
            <a:endParaRPr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3"/>
          <p:cNvSpPr txBox="1">
            <a:spLocks noGrp="1"/>
          </p:cNvSpPr>
          <p:nvPr>
            <p:ph type="title"/>
          </p:nvPr>
        </p:nvSpPr>
        <p:spPr>
          <a:xfrm>
            <a:off x="609600" y="1"/>
            <a:ext cx="10972800" cy="8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lvl="0">
              <a:buSzPts val="2800"/>
            </a:pPr>
            <a:r>
              <a:rPr lang="en-US" dirty="0"/>
              <a:t>Background</a:t>
            </a:r>
            <a:endParaRPr dirty="0"/>
          </a:p>
        </p:txBody>
      </p:sp>
      <p:sp>
        <p:nvSpPr>
          <p:cNvPr id="395" name="Google Shape;395;p33"/>
          <p:cNvSpPr txBox="1">
            <a:spLocks noGrp="1"/>
          </p:cNvSpPr>
          <p:nvPr>
            <p:ph type="body" idx="1"/>
          </p:nvPr>
        </p:nvSpPr>
        <p:spPr>
          <a:xfrm>
            <a:off x="609600" y="876301"/>
            <a:ext cx="11462952" cy="4942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spcAft>
                <a:spcPts val="1200"/>
              </a:spcAft>
            </a:pPr>
            <a:r>
              <a:rPr lang="en-US" dirty="0"/>
              <a:t>Results from randomized controlled trials may not accurately represent outcomes in a target population because of differences in population characteristics.</a:t>
            </a:r>
          </a:p>
          <a:p>
            <a:pPr>
              <a:spcAft>
                <a:spcPts val="1200"/>
              </a:spcAft>
            </a:pPr>
            <a:r>
              <a:rPr lang="en-US" dirty="0"/>
              <a:t>Concerns about external validity can limit the generalizability of research results.</a:t>
            </a:r>
          </a:p>
          <a:p>
            <a:pPr>
              <a:spcAft>
                <a:spcPts val="1200"/>
              </a:spcAft>
            </a:pPr>
            <a:r>
              <a:rPr lang="en-US" b="1" dirty="0"/>
              <a:t>This project</a:t>
            </a:r>
            <a:r>
              <a:rPr lang="en-US" dirty="0"/>
              <a:t>:  Conduct statistical analysis to generalize results from a recent RCT to a general clinical population.</a:t>
            </a:r>
          </a:p>
          <a:p>
            <a:pPr lvl="1">
              <a:spcAft>
                <a:spcPts val="1200"/>
              </a:spcAft>
            </a:pPr>
            <a:r>
              <a:rPr lang="en-US" b="1" dirty="0"/>
              <a:t>Trial</a:t>
            </a:r>
            <a:r>
              <a:rPr lang="en-US" dirty="0"/>
              <a:t>:   Bridging Income Generation with Group Integrated Care (BIGPIC) study of group medical visits (GMVs) and/or microfinance (MF) for CVD risk reduction.</a:t>
            </a:r>
          </a:p>
          <a:p>
            <a:pPr lvl="1">
              <a:spcAft>
                <a:spcPts val="1200"/>
              </a:spcAft>
            </a:pPr>
            <a:r>
              <a:rPr lang="en-US" b="1" dirty="0"/>
              <a:t>Target population</a:t>
            </a:r>
            <a:r>
              <a:rPr lang="en-US" dirty="0"/>
              <a:t>:  Patients with and without HIV enrolled at a primary care program in western Kenya (AMPATH).</a:t>
            </a:r>
          </a:p>
          <a:p>
            <a:pPr lvl="1">
              <a:spcAft>
                <a:spcPts val="1200"/>
              </a:spcAft>
            </a:pPr>
            <a:endParaRPr lang="en-US" dirty="0"/>
          </a:p>
          <a:p>
            <a:pPr marL="762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187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EE4DEEE-1276-48B4-93AE-3E0E71185C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0510230"/>
              </p:ext>
            </p:extLst>
          </p:nvPr>
        </p:nvGraphicFramePr>
        <p:xfrm>
          <a:off x="111211" y="98854"/>
          <a:ext cx="2421924" cy="39854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1924">
                  <a:extLst>
                    <a:ext uri="{9D8B030D-6E8A-4147-A177-3AD203B41FA5}">
                      <a16:colId xmlns:a16="http://schemas.microsoft.com/office/drawing/2014/main" val="3828897735"/>
                    </a:ext>
                  </a:extLst>
                </a:gridCol>
              </a:tblGrid>
              <a:tr h="551217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ClrTx/>
                      </a:pPr>
                      <a:r>
                        <a:rPr lang="en-US" sz="2800" dirty="0">
                          <a:latin typeface="Georgia"/>
                          <a:sym typeface="Georgia"/>
                        </a:rPr>
                        <a:t>Objective</a:t>
                      </a:r>
                      <a:endParaRPr lang="en-US" sz="2800" b="0" dirty="0">
                        <a:solidFill>
                          <a:srgbClr val="000000"/>
                        </a:solidFill>
                        <a:latin typeface="+mn-lt"/>
                        <a:sym typeface="Georgi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F168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9321042"/>
                  </a:ext>
                </a:extLst>
              </a:tr>
              <a:tr h="3434248">
                <a:tc>
                  <a:txBody>
                    <a:bodyPr/>
                    <a:lstStyle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+mn-lt"/>
                        </a:rPr>
                        <a:t>To generalize the population average treatment effects from BIGPIC study to a sample target population obtained from the Primary Health Integrated Care Project for Chronic Conditions (PIC4C) project.</a:t>
                      </a:r>
                    </a:p>
                  </a:txBody>
                  <a:tcPr marL="182880" marR="182880" marT="182880" marB="18288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E3629">
                        <a:alpha val="8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900841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AAFDEB3-E445-49EC-83AF-2750ED1F79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399666"/>
              </p:ext>
            </p:extLst>
          </p:nvPr>
        </p:nvGraphicFramePr>
        <p:xfrm>
          <a:off x="2619633" y="98854"/>
          <a:ext cx="2446638" cy="39854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6638">
                  <a:extLst>
                    <a:ext uri="{9D8B030D-6E8A-4147-A177-3AD203B41FA5}">
                      <a16:colId xmlns:a16="http://schemas.microsoft.com/office/drawing/2014/main" val="3828897735"/>
                    </a:ext>
                  </a:extLst>
                </a:gridCol>
              </a:tblGrid>
              <a:tr h="532521">
                <a:tc>
                  <a:txBody>
                    <a:bodyPr/>
                    <a:lstStyle/>
                    <a:p>
                      <a:pPr lvl="0">
                        <a:spcBef>
                          <a:spcPts val="0"/>
                        </a:spcBef>
                        <a:buClrTx/>
                      </a:pPr>
                      <a:r>
                        <a:rPr lang="en-US" sz="2800" dirty="0">
                          <a:latin typeface="Georgia"/>
                        </a:rPr>
                        <a:t>Methods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5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9321042"/>
                  </a:ext>
                </a:extLst>
              </a:tr>
              <a:tr h="3452945">
                <a:tc>
                  <a:txBody>
                    <a:bodyPr/>
                    <a:lstStyle/>
                    <a:p>
                      <a:pPr marL="342900" marR="0" indent="-342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The distribution of covariates was compared using standardized mean differences.</a:t>
                      </a:r>
                    </a:p>
                    <a:p>
                      <a:pPr marL="0" marR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 panose="020B0604020202020204" pitchFamily="34" charset="0"/>
                        <a:buNone/>
                      </a:pPr>
                      <a:endParaRPr lang="en-US" sz="1400" b="0" i="0" u="none" strike="noStrike" cap="none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A mixed effects model with a random effect of cluster, weighted by the inverse-odds of trial participation was used.</a:t>
                      </a:r>
                    </a:p>
                    <a:p>
                      <a:pPr marL="182880" indent="-182880" algn="l">
                        <a:spcAft>
                          <a:spcPts val="120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sz="9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0" marR="182880" marT="182880" marB="18288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E3629">
                        <a:alpha val="8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9008413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D68F516-7E3D-4ECC-B25D-81C2FA4D95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1711499"/>
              </p:ext>
            </p:extLst>
          </p:nvPr>
        </p:nvGraphicFramePr>
        <p:xfrm>
          <a:off x="5152769" y="98852"/>
          <a:ext cx="2533135" cy="39854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3135">
                  <a:extLst>
                    <a:ext uri="{9D8B030D-6E8A-4147-A177-3AD203B41FA5}">
                      <a16:colId xmlns:a16="http://schemas.microsoft.com/office/drawing/2014/main" val="3828897735"/>
                    </a:ext>
                  </a:extLst>
                </a:gridCol>
              </a:tblGrid>
              <a:tr h="53243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Results</a:t>
                      </a:r>
                      <a:endParaRPr lang="en-US" sz="28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BAD2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9321042"/>
                  </a:ext>
                </a:extLst>
              </a:tr>
              <a:tr h="3453032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  <a:latin typeface="+mn-lt"/>
                        </a:rPr>
                        <a:t>Major differences in covariate distribution between the BIGPIC study and the target population.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400" b="0" dirty="0">
                        <a:solidFill>
                          <a:srgbClr val="000000"/>
                        </a:solidFill>
                        <a:latin typeface="+mn-lt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/>
                        <a:t>Substantial decrease in estimates of the treatment effect in the target population at 3 months.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 marL="182880" marR="182880" marT="182880" marB="18288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E3629">
                        <a:alpha val="8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9008413"/>
                  </a:ext>
                </a:extLst>
              </a:tr>
            </a:tbl>
          </a:graphicData>
        </a:graphic>
      </p:graphicFrame>
      <p:pic>
        <p:nvPicPr>
          <p:cNvPr id="12" name="Picture" descr="Absolute standardized mean differences comparing the BIGPIC study and target population before and after weighting to account for differences in baseline characteristics; Abbreviations: SBP = Systolic Blood Pressure, DBP = Diastolic Blood Pressure, NHIF = National Health Insurance Fund">
            <a:extLst>
              <a:ext uri="{FF2B5EF4-FFF2-40B4-BE49-F238E27FC236}">
                <a16:creationId xmlns:a16="http://schemas.microsoft.com/office/drawing/2014/main" id="{A29B04AD-4F96-4018-95FE-027CA82E659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7731213" y="98852"/>
            <a:ext cx="4349576" cy="502893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F2886DD-FF52-4BA5-8D8D-4D9F3682DF65}"/>
              </a:ext>
            </a:extLst>
          </p:cNvPr>
          <p:cNvSpPr/>
          <p:nvPr/>
        </p:nvSpPr>
        <p:spPr>
          <a:xfrm>
            <a:off x="111211" y="4276889"/>
            <a:ext cx="757469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BIGPIC participants were on average slightly younger, less likely to have health insurance, were less likely to be formally employed, and with lower monthly earning indices.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F564D54-CB4B-4F5B-A457-237048F4EB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211" y="5127782"/>
            <a:ext cx="11973697" cy="1035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627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F7E0C-BD9C-4B4C-988B-2A021087B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and Conclusion</a:t>
            </a:r>
            <a:endParaRPr lang="en-K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753D29-E432-44BF-95EA-2C21ED8268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599" y="963826"/>
            <a:ext cx="11454064" cy="5239265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20000"/>
              </a:lnSpc>
              <a:spcAft>
                <a:spcPts val="2400"/>
              </a:spcAft>
            </a:pPr>
            <a:r>
              <a:rPr lang="en-US" sz="8000" dirty="0">
                <a:latin typeface="+mn-lt"/>
              </a:rPr>
              <a:t>The mean reduction in systolic blood pressure (SBP), both for GMV-MF, GMV and MF relative to UC  arms was substantially decreased in the target population compared to the BIGPIC trial at 3 months.</a:t>
            </a:r>
          </a:p>
          <a:p>
            <a:pPr>
              <a:lnSpc>
                <a:spcPct val="120000"/>
              </a:lnSpc>
              <a:spcAft>
                <a:spcPts val="2400"/>
              </a:spcAft>
            </a:pPr>
            <a:r>
              <a:rPr lang="en-US" sz="8000" dirty="0"/>
              <a:t>The estimates of the treatment effect were attenuated at 12 months in the target population.</a:t>
            </a:r>
            <a:endParaRPr lang="en-US" sz="8000" dirty="0">
              <a:latin typeface="+mn-lt"/>
            </a:endParaRPr>
          </a:p>
          <a:p>
            <a:pPr>
              <a:lnSpc>
                <a:spcPct val="120000"/>
              </a:lnSpc>
              <a:spcAft>
                <a:spcPts val="2400"/>
              </a:spcAft>
            </a:pPr>
            <a:r>
              <a:rPr lang="en-US" sz="8000" dirty="0">
                <a:latin typeface="+mn-lt"/>
              </a:rPr>
              <a:t>Caution needed in interpreting results due to baseline differences, model specification, and unmeasured factors.</a:t>
            </a:r>
          </a:p>
          <a:p>
            <a:pPr>
              <a:lnSpc>
                <a:spcPct val="120000"/>
              </a:lnSpc>
              <a:spcAft>
                <a:spcPts val="2400"/>
              </a:spcAft>
            </a:pPr>
            <a:r>
              <a:rPr lang="en-US" sz="8000" dirty="0">
                <a:latin typeface="+mn-lt"/>
              </a:rPr>
              <a:t>Future research: collect comprehensive population-level data, use advanced statistical methods to improve transportability assessments, and enhance representativeness with targeted recruitment or broader inclusion criteria (including participants with HIV). </a:t>
            </a:r>
            <a:endParaRPr lang="en-US" sz="7200" dirty="0"/>
          </a:p>
          <a:p>
            <a:pPr marL="76200" indent="0">
              <a:spcAft>
                <a:spcPts val="2400"/>
              </a:spcAft>
              <a:buNone/>
            </a:pPr>
            <a:r>
              <a:rPr lang="en-US" sz="8000" b="1" dirty="0">
                <a:solidFill>
                  <a:srgbClr val="4E3629"/>
                </a:solidFill>
                <a:latin typeface="+mn-lt"/>
              </a:rPr>
              <a:t>Future plans: </a:t>
            </a:r>
            <a:r>
              <a:rPr lang="en-US" sz="8000" dirty="0">
                <a:latin typeface="+mn-lt"/>
              </a:rPr>
              <a:t>Manuscript &amp; publication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373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53"/>
          <p:cNvSpPr txBox="1">
            <a:spLocks noGrp="1"/>
          </p:cNvSpPr>
          <p:nvPr>
            <p:ph type="title"/>
          </p:nvPr>
        </p:nvSpPr>
        <p:spPr>
          <a:xfrm>
            <a:off x="609600" y="1"/>
            <a:ext cx="10972800" cy="8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E3629"/>
              </a:buClr>
              <a:buSzPts val="2800"/>
              <a:buFont typeface="Georgia"/>
              <a:buNone/>
            </a:pPr>
            <a:r>
              <a:rPr lang="en-US"/>
              <a:t>Acknowledgements</a:t>
            </a:r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CA3559-EADF-47AF-A389-7BC0B9B6B8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599" y="1099751"/>
            <a:ext cx="10972799" cy="4615250"/>
          </a:xfrm>
        </p:spPr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en-US" dirty="0"/>
              <a:t>Moi-Brown Partnership for HIV Biostatistics Training NIH/Fogarty Grant</a:t>
            </a:r>
          </a:p>
          <a:p>
            <a:pPr marL="76200" indent="0">
              <a:spcAft>
                <a:spcPts val="1800"/>
              </a:spcAft>
              <a:buNone/>
            </a:pPr>
            <a:r>
              <a:rPr lang="en-US" dirty="0"/>
              <a:t>     # D43 TW010050.</a:t>
            </a:r>
          </a:p>
          <a:p>
            <a:pPr>
              <a:spcAft>
                <a:spcPts val="1800"/>
              </a:spcAft>
            </a:pPr>
            <a:r>
              <a:rPr lang="en-US" dirty="0"/>
              <a:t>Joseph W. Hogan, ScD, Jon A. Steingrimsson, PhD and Ann W. Mwangi, PhD.</a:t>
            </a:r>
          </a:p>
          <a:p>
            <a:pPr>
              <a:spcAft>
                <a:spcPts val="1800"/>
              </a:spcAft>
            </a:pPr>
            <a:r>
              <a:rPr lang="en-US" dirty="0"/>
              <a:t>BIGPIC team, including Rajesh Vedanthan, MD; Jemima H. Kamano, MMED; Richard Mugo, ScM, &amp; Allison K. Delong, MS.</a:t>
            </a:r>
          </a:p>
          <a:p>
            <a:pPr marL="76200" indent="0">
              <a:lnSpc>
                <a:spcPct val="200000"/>
              </a:lnSpc>
              <a:spcAft>
                <a:spcPts val="60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414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rown School of Public Health">
      <a:dk1>
        <a:srgbClr val="000000"/>
      </a:dk1>
      <a:lt1>
        <a:srgbClr val="FFFFFF"/>
      </a:lt1>
      <a:dk2>
        <a:srgbClr val="4E3628"/>
      </a:dk2>
      <a:lt2>
        <a:srgbClr val="ED1C24"/>
      </a:lt2>
      <a:accent1>
        <a:srgbClr val="AF1685"/>
      </a:accent1>
      <a:accent2>
        <a:srgbClr val="0095C8"/>
      </a:accent2>
      <a:accent3>
        <a:srgbClr val="ABAD23"/>
      </a:accent3>
      <a:accent4>
        <a:srgbClr val="009D85"/>
      </a:accent4>
      <a:accent5>
        <a:srgbClr val="DE7C00"/>
      </a:accent5>
      <a:accent6>
        <a:srgbClr val="FDB913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563996a-af8b-4531-b8fe-5c6b5885553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E0FE27D27BBCB4C80CAB0CADF3AF8A3" ma:contentTypeVersion="17" ma:contentTypeDescription="Create a new document." ma:contentTypeScope="" ma:versionID="1206faccf1c300d12fcecb9dcc7d31aa">
  <xsd:schema xmlns:xsd="http://www.w3.org/2001/XMLSchema" xmlns:xs="http://www.w3.org/2001/XMLSchema" xmlns:p="http://schemas.microsoft.com/office/2006/metadata/properties" xmlns:ns3="c563996a-af8b-4531-b8fe-5c6b58855532" xmlns:ns4="e6bb08b6-347c-4ad6-bddb-cc8cf4efe1dd" targetNamespace="http://schemas.microsoft.com/office/2006/metadata/properties" ma:root="true" ma:fieldsID="6812a27271dbf145b8a9c06c550f02e0" ns3:_="" ns4:_="">
    <xsd:import namespace="c563996a-af8b-4531-b8fe-5c6b58855532"/>
    <xsd:import namespace="e6bb08b6-347c-4ad6-bddb-cc8cf4efe1d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_activity" minOccurs="0"/>
                <xsd:element ref="ns3:MediaServiceObjectDetectorVersions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63996a-af8b-4531-b8fe-5c6b5885553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  <xsd:element name="MediaServiceObjectDetectorVersions" ma:index="22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3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bb08b6-347c-4ad6-bddb-cc8cf4efe1dd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41C555B-88C5-4DD0-9704-0EDF5636CAB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39CA3DF-39C2-405B-9760-78DDF7F32D1E}">
  <ds:schemaRefs>
    <ds:schemaRef ds:uri="http://purl.org/dc/elements/1.1/"/>
    <ds:schemaRef ds:uri="http://schemas.microsoft.com/office/infopath/2007/PartnerControls"/>
    <ds:schemaRef ds:uri="http://purl.org/dc/dcmitype/"/>
    <ds:schemaRef ds:uri="e6bb08b6-347c-4ad6-bddb-cc8cf4efe1dd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c563996a-af8b-4531-b8fe-5c6b58855532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403433B-FC8D-4B2E-8F25-33ED95D25F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563996a-af8b-4531-b8fe-5c6b58855532"/>
    <ds:schemaRef ds:uri="e6bb08b6-347c-4ad6-bddb-cc8cf4efe1d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7037</TotalTime>
  <Words>455</Words>
  <Application>Microsoft Office PowerPoint</Application>
  <PresentationFormat>Widescreen</PresentationFormat>
  <Paragraphs>31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Georgia</vt:lpstr>
      <vt:lpstr>Office Theme</vt:lpstr>
      <vt:lpstr>Generalizing Cluster Randomized Control Trial Results to a Target Population  Rophence Ojiambo, ScM D43 PI: Joseph W. Hogan, ScD Advisor: Jon A.  Steingrimsson, PhD Degree program: Master of Science in Biostatistics</vt:lpstr>
      <vt:lpstr>Background</vt:lpstr>
      <vt:lpstr>PowerPoint Presentation</vt:lpstr>
      <vt:lpstr>Discussion and Conclusion</vt:lpstr>
      <vt:lpstr>Acknowledgements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Insert the Title of Your Presentation Here</dc:title>
  <dc:creator>Rophence Ojiambo</dc:creator>
  <cp:lastModifiedBy>Ojiambo, Rophence</cp:lastModifiedBy>
  <cp:revision>54</cp:revision>
  <dcterms:created xsi:type="dcterms:W3CDTF">2020-01-22T16:40:23Z</dcterms:created>
  <dcterms:modified xsi:type="dcterms:W3CDTF">2024-10-18T22:15:30Z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0x0101009E0FE27D27BBCB4C80CAB0CADF3AF8A3</vt:lpwstr>
  </property>
</Properties>
</file>