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4803" r:id="rId3"/>
  </p:sldMasterIdLst>
  <p:notesMasterIdLst>
    <p:notesMasterId r:id="rId34"/>
  </p:notesMasterIdLst>
  <p:sldIdLst>
    <p:sldId id="256" r:id="rId4"/>
    <p:sldId id="527" r:id="rId5"/>
    <p:sldId id="528" r:id="rId6"/>
    <p:sldId id="664" r:id="rId7"/>
    <p:sldId id="665" r:id="rId8"/>
    <p:sldId id="713" r:id="rId9"/>
    <p:sldId id="738" r:id="rId10"/>
    <p:sldId id="623" r:id="rId11"/>
    <p:sldId id="722" r:id="rId12"/>
    <p:sldId id="723" r:id="rId13"/>
    <p:sldId id="724" r:id="rId14"/>
    <p:sldId id="725" r:id="rId15"/>
    <p:sldId id="726" r:id="rId16"/>
    <p:sldId id="727" r:id="rId17"/>
    <p:sldId id="728" r:id="rId18"/>
    <p:sldId id="729" r:id="rId19"/>
    <p:sldId id="730" r:id="rId20"/>
    <p:sldId id="731" r:id="rId21"/>
    <p:sldId id="732" r:id="rId22"/>
    <p:sldId id="574" r:id="rId23"/>
    <p:sldId id="652" r:id="rId24"/>
    <p:sldId id="653" r:id="rId25"/>
    <p:sldId id="654" r:id="rId26"/>
    <p:sldId id="655" r:id="rId27"/>
    <p:sldId id="656" r:id="rId28"/>
    <p:sldId id="739" r:id="rId29"/>
    <p:sldId id="740" r:id="rId30"/>
    <p:sldId id="741" r:id="rId31"/>
    <p:sldId id="742" r:id="rId32"/>
    <p:sldId id="505" r:id="rId33"/>
  </p:sldIdLst>
  <p:sldSz cx="9144000" cy="6858000" type="screen4x3"/>
  <p:notesSz cx="6815138" cy="99441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FFA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'Worksheet (6)'!$A$39</c:f>
              <c:strCache>
                <c:ptCount val="1"/>
                <c:pt idx="0">
                  <c:v>APBN 2014</c:v>
                </c:pt>
              </c:strCache>
            </c:strRef>
          </c:tx>
          <c:dLbls>
            <c:dLbl>
              <c:idx val="0"/>
              <c:layout>
                <c:manualLayout>
                  <c:x val="-8.6098461115426614E-3"/>
                  <c:y val="-3.53661326544863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4107569112319441E-2"/>
                  <c:y val="-2.72047174265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0995446001553576E-2"/>
                  <c:y val="-2.99251891691807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'Worksheet (6)'!$B$38:$M$38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 </c:v>
                </c:pt>
                <c:pt idx="7">
                  <c:v>Aug</c:v>
                </c:pt>
                <c:pt idx="8">
                  <c:v>Sept</c:v>
                </c:pt>
                <c:pt idx="9">
                  <c:v>Okt</c:v>
                </c:pt>
                <c:pt idx="10">
                  <c:v>Nov</c:v>
                </c:pt>
                <c:pt idx="11">
                  <c:v>31 Des</c:v>
                </c:pt>
              </c:strCache>
            </c:strRef>
          </c:cat>
          <c:val>
            <c:numRef>
              <c:f>'Worksheet (6)'!$B$39:$M$39</c:f>
              <c:numCache>
                <c:formatCode>0.00</c:formatCode>
                <c:ptCount val="12"/>
                <c:pt idx="0">
                  <c:v>0.68</c:v>
                </c:pt>
                <c:pt idx="1">
                  <c:v>2.9899999999999998</c:v>
                </c:pt>
                <c:pt idx="2">
                  <c:v>8.6399999999999988</c:v>
                </c:pt>
                <c:pt idx="3">
                  <c:v>12.39</c:v>
                </c:pt>
                <c:pt idx="4">
                  <c:v>17.110000000000003</c:v>
                </c:pt>
                <c:pt idx="5">
                  <c:v>33</c:v>
                </c:pt>
                <c:pt idx="6">
                  <c:v>44.75</c:v>
                </c:pt>
                <c:pt idx="7">
                  <c:v>51.57</c:v>
                </c:pt>
                <c:pt idx="8">
                  <c:v>55.94</c:v>
                </c:pt>
                <c:pt idx="9">
                  <c:v>70.319999999999993</c:v>
                </c:pt>
                <c:pt idx="10" formatCode="#,##0.00">
                  <c:v>80</c:v>
                </c:pt>
                <c:pt idx="11" formatCode="#,##0.00">
                  <c:v>93.06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'Worksheet (6)'!$A$40</c:f>
              <c:strCache>
                <c:ptCount val="1"/>
                <c:pt idx="0">
                  <c:v>APBN 2015</c:v>
                </c:pt>
              </c:strCache>
            </c:strRef>
          </c:tx>
          <c:dLbls>
            <c:dLbl>
              <c:idx val="0"/>
              <c:layout>
                <c:manualLayout>
                  <c:x val="-1.0331815333851189E-2"/>
                  <c:y val="1.3602358713263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'Worksheet (6)'!$B$38:$M$38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 </c:v>
                </c:pt>
                <c:pt idx="7">
                  <c:v>Aug</c:v>
                </c:pt>
                <c:pt idx="8">
                  <c:v>Sept</c:v>
                </c:pt>
                <c:pt idx="9">
                  <c:v>Okt</c:v>
                </c:pt>
                <c:pt idx="10">
                  <c:v>Nov</c:v>
                </c:pt>
                <c:pt idx="11">
                  <c:v>31 Des</c:v>
                </c:pt>
              </c:strCache>
            </c:strRef>
          </c:cat>
          <c:val>
            <c:numRef>
              <c:f>'Worksheet (6)'!$B$40:$M$40</c:f>
              <c:numCache>
                <c:formatCode>0.00</c:formatCode>
                <c:ptCount val="12"/>
                <c:pt idx="0">
                  <c:v>0.31000000000000005</c:v>
                </c:pt>
                <c:pt idx="1">
                  <c:v>1.62</c:v>
                </c:pt>
                <c:pt idx="2">
                  <c:v>5.9700000000000006</c:v>
                </c:pt>
                <c:pt idx="3">
                  <c:v>28.52</c:v>
                </c:pt>
                <c:pt idx="4">
                  <c:v>36.82</c:v>
                </c:pt>
                <c:pt idx="5">
                  <c:v>49.52</c:v>
                </c:pt>
                <c:pt idx="6">
                  <c:v>65.069999999999993</c:v>
                </c:pt>
                <c:pt idx="7">
                  <c:v>77.540000000000006</c:v>
                </c:pt>
                <c:pt idx="8">
                  <c:v>91.8</c:v>
                </c:pt>
                <c:pt idx="9">
                  <c:v>104.95</c:v>
                </c:pt>
                <c:pt idx="10" formatCode="#,##0.00">
                  <c:v>131.79</c:v>
                </c:pt>
                <c:pt idx="11" formatCode="#,##0.00">
                  <c:v>180.58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'Worksheet (6)'!$A$41</c:f>
              <c:strCache>
                <c:ptCount val="1"/>
                <c:pt idx="0">
                  <c:v>APBN + APBNP 2015</c:v>
                </c:pt>
              </c:strCache>
            </c:strRef>
          </c:tx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8878768892341284E-3"/>
                  <c:y val="1.6322830455916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331815333851189E-2"/>
                  <c:y val="-2.72047174265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5829538334627977E-2"/>
                  <c:y val="-3.8086604397139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'Worksheet (6)'!$B$38:$M$38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 </c:v>
                </c:pt>
                <c:pt idx="7">
                  <c:v>Aug</c:v>
                </c:pt>
                <c:pt idx="8">
                  <c:v>Sept</c:v>
                </c:pt>
                <c:pt idx="9">
                  <c:v>Okt</c:v>
                </c:pt>
                <c:pt idx="10">
                  <c:v>Nov</c:v>
                </c:pt>
                <c:pt idx="11">
                  <c:v>31 Des</c:v>
                </c:pt>
              </c:strCache>
            </c:strRef>
          </c:cat>
          <c:val>
            <c:numRef>
              <c:f>'Worksheet (6)'!$B$41:$M$41</c:f>
              <c:numCache>
                <c:formatCode>0.00</c:formatCode>
                <c:ptCount val="12"/>
                <c:pt idx="0">
                  <c:v>0.31000000000000005</c:v>
                </c:pt>
                <c:pt idx="1">
                  <c:v>1.62</c:v>
                </c:pt>
                <c:pt idx="2">
                  <c:v>5.9700000000000006</c:v>
                </c:pt>
                <c:pt idx="3">
                  <c:v>12.69</c:v>
                </c:pt>
                <c:pt idx="4">
                  <c:v>17.829999999999995</c:v>
                </c:pt>
                <c:pt idx="5">
                  <c:v>23.959999999999997</c:v>
                </c:pt>
                <c:pt idx="6">
                  <c:v>29.58</c:v>
                </c:pt>
                <c:pt idx="7">
                  <c:v>37.520000000000003</c:v>
                </c:pt>
                <c:pt idx="8">
                  <c:v>44.21</c:v>
                </c:pt>
                <c:pt idx="9" formatCode="#,##0.00">
                  <c:v>50.78</c:v>
                </c:pt>
                <c:pt idx="10" formatCode="#,##0.00">
                  <c:v>63.97</c:v>
                </c:pt>
                <c:pt idx="11" formatCode="#,##0.00">
                  <c:v>87.63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2903552"/>
        <c:axId val="722905728"/>
      </c:lineChart>
      <c:catAx>
        <c:axId val="722903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22905728"/>
        <c:crosses val="autoZero"/>
        <c:auto val="1"/>
        <c:lblAlgn val="ctr"/>
        <c:lblOffset val="100"/>
        <c:noMultiLvlLbl val="0"/>
      </c:catAx>
      <c:valAx>
        <c:axId val="72290572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7229035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rgbClr val="5B9BD5"/>
      </a:solidFill>
    </a:ln>
  </c:sp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3519E-708B-4FC2-AFE0-3EA7546069E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8A52EC4A-C901-4BD6-8DF4-EF763AB5E1F1}">
      <dgm:prSet phldrT="[Text]" custT="1"/>
      <dgm:spPr>
        <a:xfrm>
          <a:off x="84285" y="2665150"/>
          <a:ext cx="1461063" cy="2516424"/>
        </a:xfrm>
      </dgm:spPr>
      <dgm:t>
        <a:bodyPr/>
        <a:lstStyle/>
        <a:p>
          <a:r>
            <a:rPr lang="id-ID" sz="4400" b="0" smtClean="0">
              <a:latin typeface="Britannic Bold" pitchFamily="34" charset="0"/>
              <a:ea typeface="+mn-ea"/>
              <a:cs typeface="+mn-cs"/>
            </a:rPr>
            <a:t>II</a:t>
          </a:r>
          <a:endParaRPr lang="id-ID" sz="4400" b="0" dirty="0">
            <a:latin typeface="Britannic Bold" pitchFamily="34" charset="0"/>
            <a:ea typeface="+mn-ea"/>
            <a:cs typeface="+mn-cs"/>
          </a:endParaRPr>
        </a:p>
      </dgm:t>
    </dgm:pt>
    <dgm:pt modelId="{039A4A92-499C-4317-839F-4FCF52361B94}" type="parTrans" cxnId="{9D015C07-F132-4AD3-B4AD-A914A8258F2E}">
      <dgm:prSet/>
      <dgm:spPr/>
      <dgm:t>
        <a:bodyPr/>
        <a:lstStyle/>
        <a:p>
          <a:endParaRPr lang="id-ID" sz="3200"/>
        </a:p>
      </dgm:t>
    </dgm:pt>
    <dgm:pt modelId="{D1809D7E-517C-4F9F-9560-7886702B6085}" type="sibTrans" cxnId="{9D015C07-F132-4AD3-B4AD-A914A8258F2E}">
      <dgm:prSet/>
      <dgm:spPr/>
      <dgm:t>
        <a:bodyPr/>
        <a:lstStyle/>
        <a:p>
          <a:endParaRPr lang="id-ID" sz="3200"/>
        </a:p>
      </dgm:t>
    </dgm:pt>
    <dgm:pt modelId="{09AF4BFF-988D-40F2-AEA0-9C64CAFF38A8}">
      <dgm:prSet phldrT="[Text]" custT="1"/>
      <dgm:spPr>
        <a:xfrm rot="5400000">
          <a:off x="3653455" y="625570"/>
          <a:ext cx="2379370" cy="6595583"/>
        </a:xfrm>
      </dgm:spPr>
      <dgm:t>
        <a:bodyPr/>
        <a:lstStyle/>
        <a:p>
          <a:pPr marL="268288" indent="-26670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d-ID" sz="2800" dirty="0" smtClean="0">
              <a:latin typeface="Britannic Bold" pitchFamily="34" charset="0"/>
            </a:rPr>
            <a:t>TINDAK LANJUT HASIL PEMERIKSAAN BPK SEMESTER I TAHUN 2015</a:t>
          </a:r>
          <a:endParaRPr lang="id-ID" sz="2800" b="0" dirty="0">
            <a:latin typeface="Britannic Bold" pitchFamily="34" charset="0"/>
            <a:ea typeface="+mn-ea"/>
            <a:cs typeface="+mn-cs"/>
          </a:endParaRPr>
        </a:p>
      </dgm:t>
    </dgm:pt>
    <dgm:pt modelId="{27BA3D66-64FC-4B5F-A161-588AAF94C058}" type="parTrans" cxnId="{6DC129E5-6EFF-477C-A025-8AD767CA0984}">
      <dgm:prSet/>
      <dgm:spPr/>
      <dgm:t>
        <a:bodyPr/>
        <a:lstStyle/>
        <a:p>
          <a:endParaRPr lang="id-ID" sz="3200"/>
        </a:p>
      </dgm:t>
    </dgm:pt>
    <dgm:pt modelId="{1E2957BA-165C-4A91-8D7C-EF7E731CD0B3}" type="sibTrans" cxnId="{6DC129E5-6EFF-477C-A025-8AD767CA0984}">
      <dgm:prSet/>
      <dgm:spPr/>
      <dgm:t>
        <a:bodyPr/>
        <a:lstStyle/>
        <a:p>
          <a:endParaRPr lang="id-ID" sz="3200"/>
        </a:p>
      </dgm:t>
    </dgm:pt>
    <dgm:pt modelId="{3183527A-0B32-4B2C-9035-2E9A7534E825}">
      <dgm:prSet phldrT="[Text]" custT="1"/>
      <dgm:spPr>
        <a:xfrm>
          <a:off x="84285" y="25"/>
          <a:ext cx="1521116" cy="2457152"/>
        </a:xfrm>
      </dgm:spPr>
      <dgm:t>
        <a:bodyPr/>
        <a:lstStyle/>
        <a:p>
          <a:r>
            <a:rPr lang="id-ID" sz="4400" b="0" dirty="0" smtClean="0">
              <a:latin typeface="Britannic Bold" pitchFamily="34" charset="0"/>
              <a:ea typeface="+mn-ea"/>
              <a:cs typeface="+mn-cs"/>
            </a:rPr>
            <a:t>I</a:t>
          </a:r>
          <a:endParaRPr lang="id-ID" sz="4400" b="0" dirty="0">
            <a:latin typeface="Britannic Bold" pitchFamily="34" charset="0"/>
            <a:ea typeface="+mn-ea"/>
            <a:cs typeface="+mn-cs"/>
          </a:endParaRPr>
        </a:p>
      </dgm:t>
    </dgm:pt>
    <dgm:pt modelId="{B24435E3-A1A7-4E27-8F1C-5D927D9E202C}" type="parTrans" cxnId="{705003B8-5A17-4CDD-9403-8DCD46C077A0}">
      <dgm:prSet/>
      <dgm:spPr/>
      <dgm:t>
        <a:bodyPr/>
        <a:lstStyle/>
        <a:p>
          <a:endParaRPr lang="id-ID"/>
        </a:p>
      </dgm:t>
    </dgm:pt>
    <dgm:pt modelId="{97F3A120-2E4D-4607-871B-D253499E93F4}" type="sibTrans" cxnId="{705003B8-5A17-4CDD-9403-8DCD46C077A0}">
      <dgm:prSet/>
      <dgm:spPr/>
      <dgm:t>
        <a:bodyPr/>
        <a:lstStyle/>
        <a:p>
          <a:endParaRPr lang="id-ID"/>
        </a:p>
      </dgm:t>
    </dgm:pt>
    <dgm:pt modelId="{887C2D92-0CC4-41C8-9CC1-FD7A232CC53D}">
      <dgm:prSet phldrT="[Text]" custT="1"/>
      <dgm:spPr>
        <a:xfrm>
          <a:off x="84285" y="2665150"/>
          <a:ext cx="1461063" cy="2516424"/>
        </a:xfrm>
      </dgm:spPr>
      <dgm:t>
        <a:bodyPr/>
        <a:lstStyle/>
        <a:p>
          <a:r>
            <a:rPr lang="id-ID" sz="4400" b="0" dirty="0" smtClean="0">
              <a:latin typeface="Britannic Bold" pitchFamily="34" charset="0"/>
              <a:ea typeface="+mn-ea"/>
              <a:cs typeface="+mn-cs"/>
            </a:rPr>
            <a:t>III</a:t>
          </a:r>
          <a:endParaRPr lang="id-ID" sz="4400" b="0" dirty="0">
            <a:latin typeface="Britannic Bold" pitchFamily="34" charset="0"/>
            <a:ea typeface="+mn-ea"/>
            <a:cs typeface="+mn-cs"/>
          </a:endParaRPr>
        </a:p>
      </dgm:t>
    </dgm:pt>
    <dgm:pt modelId="{1052F651-133D-4803-B29C-F27CA0BFDF9D}" type="parTrans" cxnId="{44D38D91-42B0-48D6-A1BD-7CDF84A80CCF}">
      <dgm:prSet/>
      <dgm:spPr/>
      <dgm:t>
        <a:bodyPr/>
        <a:lstStyle/>
        <a:p>
          <a:endParaRPr lang="id-ID"/>
        </a:p>
      </dgm:t>
    </dgm:pt>
    <dgm:pt modelId="{9DAB65B7-F8B9-4858-A8C9-B879B291EDD8}" type="sibTrans" cxnId="{44D38D91-42B0-48D6-A1BD-7CDF84A80CCF}">
      <dgm:prSet/>
      <dgm:spPr/>
      <dgm:t>
        <a:bodyPr/>
        <a:lstStyle/>
        <a:p>
          <a:endParaRPr lang="id-ID"/>
        </a:p>
      </dgm:t>
    </dgm:pt>
    <dgm:pt modelId="{37221281-8CBF-41E2-B9B4-EB13689A5170}">
      <dgm:prSet phldrT="[Text]" custT="1"/>
      <dgm:spPr>
        <a:xfrm rot="5400000">
          <a:off x="3719763" y="-2041354"/>
          <a:ext cx="2311189" cy="6539911"/>
        </a:xfrm>
      </dgm:spPr>
      <dgm:t>
        <a:bodyPr/>
        <a:lstStyle/>
        <a:p>
          <a:r>
            <a:rPr lang="en-AU" sz="2800" dirty="0" smtClean="0">
              <a:latin typeface="Britannic Bold" pitchFamily="34" charset="0"/>
              <a:ea typeface="+mn-ea"/>
              <a:cs typeface="+mn-cs"/>
            </a:rPr>
            <a:t>E</a:t>
          </a:r>
          <a:r>
            <a:rPr lang="id-ID" sz="2800" dirty="0" smtClean="0">
              <a:latin typeface="Britannic Bold" pitchFamily="34" charset="0"/>
              <a:ea typeface="+mn-ea"/>
              <a:cs typeface="+mn-cs"/>
            </a:rPr>
            <a:t>VALUASI PELAKSANAAN ANGGARAN 2015</a:t>
          </a:r>
          <a:endParaRPr lang="id-ID" sz="2800" dirty="0">
            <a:latin typeface="Britannic Bold" pitchFamily="34" charset="0"/>
            <a:ea typeface="+mn-ea"/>
            <a:cs typeface="+mn-cs"/>
          </a:endParaRPr>
        </a:p>
      </dgm:t>
    </dgm:pt>
    <dgm:pt modelId="{01DF51BA-4EA2-4258-A637-BFB0B5CC93E1}" type="parTrans" cxnId="{74871D29-586C-4559-999C-3F5523B1BF0D}">
      <dgm:prSet/>
      <dgm:spPr/>
      <dgm:t>
        <a:bodyPr/>
        <a:lstStyle/>
        <a:p>
          <a:endParaRPr lang="id-ID"/>
        </a:p>
      </dgm:t>
    </dgm:pt>
    <dgm:pt modelId="{FE0A866F-65D2-447D-9AC4-0B127E475D13}" type="sibTrans" cxnId="{74871D29-586C-4559-999C-3F5523B1BF0D}">
      <dgm:prSet/>
      <dgm:spPr/>
      <dgm:t>
        <a:bodyPr/>
        <a:lstStyle/>
        <a:p>
          <a:endParaRPr lang="id-ID"/>
        </a:p>
      </dgm:t>
    </dgm:pt>
    <dgm:pt modelId="{AE34C123-FFBA-4430-846B-7289D8F7ECA2}">
      <dgm:prSet phldrT="[Text]" custT="1"/>
      <dgm:spPr>
        <a:xfrm rot="5400000">
          <a:off x="3653455" y="625570"/>
          <a:ext cx="2379370" cy="6595583"/>
        </a:xfrm>
      </dgm:spPr>
      <dgm:t>
        <a:bodyPr/>
        <a:lstStyle/>
        <a:p>
          <a:r>
            <a:rPr lang="id-ID" sz="2800" dirty="0" smtClean="0">
              <a:latin typeface="Britannic Bold" pitchFamily="34" charset="0"/>
            </a:rPr>
            <a:t>DIPA </a:t>
          </a:r>
          <a:r>
            <a:rPr lang="en-US" sz="2800" dirty="0" smtClean="0">
              <a:latin typeface="Britannic Bold" pitchFamily="34" charset="0"/>
            </a:rPr>
            <a:t>TA 2016 </a:t>
          </a:r>
          <a:r>
            <a:rPr lang="id-ID" sz="2800" dirty="0" smtClean="0">
              <a:latin typeface="Britannic Bold" pitchFamily="34" charset="0"/>
            </a:rPr>
            <a:t>DAN REFOCUSING</a:t>
          </a:r>
          <a:r>
            <a:rPr lang="en-US" sz="2800" dirty="0" smtClean="0">
              <a:latin typeface="Britannic Bold" pitchFamily="34" charset="0"/>
            </a:rPr>
            <a:t> PROGRAM/KEGIATAN/ANGGARAN</a:t>
          </a:r>
          <a:endParaRPr lang="id-ID" sz="2800" b="0" dirty="0">
            <a:latin typeface="Britannic Bold" pitchFamily="34" charset="0"/>
            <a:ea typeface="+mn-ea"/>
            <a:cs typeface="+mn-cs"/>
          </a:endParaRPr>
        </a:p>
      </dgm:t>
    </dgm:pt>
    <dgm:pt modelId="{09F1C9EE-E3A0-4BF8-9EFD-076C92617092}" type="parTrans" cxnId="{D325E9E6-62D4-47DF-A2C9-246F989C4206}">
      <dgm:prSet/>
      <dgm:spPr/>
      <dgm:t>
        <a:bodyPr/>
        <a:lstStyle/>
        <a:p>
          <a:endParaRPr lang="id-ID"/>
        </a:p>
      </dgm:t>
    </dgm:pt>
    <dgm:pt modelId="{FEEFAF25-BCE7-4D92-AC35-4849BCAF4C05}" type="sibTrans" cxnId="{D325E9E6-62D4-47DF-A2C9-246F989C4206}">
      <dgm:prSet/>
      <dgm:spPr/>
      <dgm:t>
        <a:bodyPr/>
        <a:lstStyle/>
        <a:p>
          <a:endParaRPr lang="id-ID"/>
        </a:p>
      </dgm:t>
    </dgm:pt>
    <dgm:pt modelId="{0E50FEA6-47A0-46E1-B046-33928BA673C6}" type="pres">
      <dgm:prSet presAssocID="{48A3519E-708B-4FC2-AFE0-3EA7546069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D888BEA-7534-42CA-A0AA-74401B97EDCC}" type="pres">
      <dgm:prSet presAssocID="{3183527A-0B32-4B2C-9035-2E9A7534E825}" presName="linNode" presStyleCnt="0"/>
      <dgm:spPr/>
      <dgm:t>
        <a:bodyPr/>
        <a:lstStyle/>
        <a:p>
          <a:endParaRPr lang="id-ID"/>
        </a:p>
      </dgm:t>
    </dgm:pt>
    <dgm:pt modelId="{07E49F18-5B8D-43A1-95CC-52112F455D42}" type="pres">
      <dgm:prSet presAssocID="{3183527A-0B32-4B2C-9035-2E9A7534E825}" presName="parentText" presStyleLbl="node1" presStyleIdx="0" presStyleCnt="3" custScaleX="51343" custScaleY="59074" custLinFactNeighborX="-172" custLinFactNeighborY="348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d-ID"/>
        </a:p>
      </dgm:t>
    </dgm:pt>
    <dgm:pt modelId="{0973191F-E113-4902-A64D-DAD33ECB0C49}" type="pres">
      <dgm:prSet presAssocID="{3183527A-0B32-4B2C-9035-2E9A7534E825}" presName="descendantText" presStyleLbl="alignAccFollowNode1" presStyleIdx="0" presStyleCnt="3" custScaleX="124169" custScaleY="69456" custLinFactNeighborY="2490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id-ID"/>
        </a:p>
      </dgm:t>
    </dgm:pt>
    <dgm:pt modelId="{A1B400A0-48E9-40C0-A0A9-DA65AF46FA09}" type="pres">
      <dgm:prSet presAssocID="{97F3A120-2E4D-4607-871B-D253499E93F4}" presName="sp" presStyleCnt="0"/>
      <dgm:spPr/>
      <dgm:t>
        <a:bodyPr/>
        <a:lstStyle/>
        <a:p>
          <a:endParaRPr lang="id-ID"/>
        </a:p>
      </dgm:t>
    </dgm:pt>
    <dgm:pt modelId="{DCEE91EF-B3AE-4BB6-A7EF-55DA50485115}" type="pres">
      <dgm:prSet presAssocID="{8A52EC4A-C901-4BD6-8DF4-EF763AB5E1F1}" presName="linNode" presStyleCnt="0"/>
      <dgm:spPr/>
      <dgm:t>
        <a:bodyPr/>
        <a:lstStyle/>
        <a:p>
          <a:endParaRPr lang="id-ID"/>
        </a:p>
      </dgm:t>
    </dgm:pt>
    <dgm:pt modelId="{F1F7526D-D17F-49C7-AB7C-2A857E4BFCF4}" type="pres">
      <dgm:prSet presAssocID="{8A52EC4A-C901-4BD6-8DF4-EF763AB5E1F1}" presName="parentText" presStyleLbl="node1" presStyleIdx="1" presStyleCnt="3" custScaleX="49316" custScaleY="60499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d-ID"/>
        </a:p>
      </dgm:t>
    </dgm:pt>
    <dgm:pt modelId="{7F9CBB70-0E10-4565-8D7F-2646B27BC74E}" type="pres">
      <dgm:prSet presAssocID="{8A52EC4A-C901-4BD6-8DF4-EF763AB5E1F1}" presName="descendantText" presStyleLbl="alignAccFollowNode1" presStyleIdx="1" presStyleCnt="3" custScaleX="125226" custScaleY="71505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id-ID"/>
        </a:p>
      </dgm:t>
    </dgm:pt>
    <dgm:pt modelId="{1DAA1BA3-F339-4866-A3DF-B3B1A8AC040C}" type="pres">
      <dgm:prSet presAssocID="{D1809D7E-517C-4F9F-9560-7886702B6085}" presName="sp" presStyleCnt="0"/>
      <dgm:spPr/>
      <dgm:t>
        <a:bodyPr/>
        <a:lstStyle/>
        <a:p>
          <a:endParaRPr lang="id-ID"/>
        </a:p>
      </dgm:t>
    </dgm:pt>
    <dgm:pt modelId="{7B9BB518-A76D-493F-A3A1-B5A03DB3BCF3}" type="pres">
      <dgm:prSet presAssocID="{887C2D92-0CC4-41C8-9CC1-FD7A232CC53D}" presName="linNode" presStyleCnt="0"/>
      <dgm:spPr/>
      <dgm:t>
        <a:bodyPr/>
        <a:lstStyle/>
        <a:p>
          <a:endParaRPr lang="id-ID"/>
        </a:p>
      </dgm:t>
    </dgm:pt>
    <dgm:pt modelId="{338DEAD3-2252-4273-B2E2-CFDB90C09B5F}" type="pres">
      <dgm:prSet presAssocID="{887C2D92-0CC4-41C8-9CC1-FD7A232CC53D}" presName="parentText" presStyleLbl="node1" presStyleIdx="2" presStyleCnt="3" custScaleX="49316" custScaleY="60499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d-ID"/>
        </a:p>
      </dgm:t>
    </dgm:pt>
    <dgm:pt modelId="{47149B42-39F8-4AB3-B182-EDF3BD522B9C}" type="pres">
      <dgm:prSet presAssocID="{887C2D92-0CC4-41C8-9CC1-FD7A232CC53D}" presName="descendantText" presStyleLbl="alignAccFollowNode1" presStyleIdx="2" presStyleCnt="3" custScaleX="125226" custScaleY="71505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id-ID"/>
        </a:p>
      </dgm:t>
    </dgm:pt>
  </dgm:ptLst>
  <dgm:cxnLst>
    <dgm:cxn modelId="{6E8741AD-4DA4-418D-9669-8038486B87ED}" type="presOf" srcId="{09AF4BFF-988D-40F2-AEA0-9C64CAFF38A8}" destId="{7F9CBB70-0E10-4565-8D7F-2646B27BC74E}" srcOrd="0" destOrd="0" presId="urn:microsoft.com/office/officeart/2005/8/layout/vList5"/>
    <dgm:cxn modelId="{6DC129E5-6EFF-477C-A025-8AD767CA0984}" srcId="{8A52EC4A-C901-4BD6-8DF4-EF763AB5E1F1}" destId="{09AF4BFF-988D-40F2-AEA0-9C64CAFF38A8}" srcOrd="0" destOrd="0" parTransId="{27BA3D66-64FC-4B5F-A161-588AAF94C058}" sibTransId="{1E2957BA-165C-4A91-8D7C-EF7E731CD0B3}"/>
    <dgm:cxn modelId="{5D1091CE-6167-424B-9EA9-688999FEE48C}" type="presOf" srcId="{3183527A-0B32-4B2C-9035-2E9A7534E825}" destId="{07E49F18-5B8D-43A1-95CC-52112F455D42}" srcOrd="0" destOrd="0" presId="urn:microsoft.com/office/officeart/2005/8/layout/vList5"/>
    <dgm:cxn modelId="{339F4EC5-C947-432C-AF10-06B3A4A75E49}" type="presOf" srcId="{887C2D92-0CC4-41C8-9CC1-FD7A232CC53D}" destId="{338DEAD3-2252-4273-B2E2-CFDB90C09B5F}" srcOrd="0" destOrd="0" presId="urn:microsoft.com/office/officeart/2005/8/layout/vList5"/>
    <dgm:cxn modelId="{11B6867B-87B1-4958-9C2A-CB4323B4572B}" type="presOf" srcId="{37221281-8CBF-41E2-B9B4-EB13689A5170}" destId="{0973191F-E113-4902-A64D-DAD33ECB0C49}" srcOrd="0" destOrd="0" presId="urn:microsoft.com/office/officeart/2005/8/layout/vList5"/>
    <dgm:cxn modelId="{DDB7441E-6A1A-4309-A04F-BBD6E4BA6528}" type="presOf" srcId="{48A3519E-708B-4FC2-AFE0-3EA7546069EB}" destId="{0E50FEA6-47A0-46E1-B046-33928BA673C6}" srcOrd="0" destOrd="0" presId="urn:microsoft.com/office/officeart/2005/8/layout/vList5"/>
    <dgm:cxn modelId="{74871D29-586C-4559-999C-3F5523B1BF0D}" srcId="{3183527A-0B32-4B2C-9035-2E9A7534E825}" destId="{37221281-8CBF-41E2-B9B4-EB13689A5170}" srcOrd="0" destOrd="0" parTransId="{01DF51BA-4EA2-4258-A637-BFB0B5CC93E1}" sibTransId="{FE0A866F-65D2-447D-9AC4-0B127E475D13}"/>
    <dgm:cxn modelId="{D325E9E6-62D4-47DF-A2C9-246F989C4206}" srcId="{887C2D92-0CC4-41C8-9CC1-FD7A232CC53D}" destId="{AE34C123-FFBA-4430-846B-7289D8F7ECA2}" srcOrd="0" destOrd="0" parTransId="{09F1C9EE-E3A0-4BF8-9EFD-076C92617092}" sibTransId="{FEEFAF25-BCE7-4D92-AC35-4849BCAF4C05}"/>
    <dgm:cxn modelId="{705003B8-5A17-4CDD-9403-8DCD46C077A0}" srcId="{48A3519E-708B-4FC2-AFE0-3EA7546069EB}" destId="{3183527A-0B32-4B2C-9035-2E9A7534E825}" srcOrd="0" destOrd="0" parTransId="{B24435E3-A1A7-4E27-8F1C-5D927D9E202C}" sibTransId="{97F3A120-2E4D-4607-871B-D253499E93F4}"/>
    <dgm:cxn modelId="{511B8FD5-C39E-4826-8BA6-36F967454C56}" type="presOf" srcId="{8A52EC4A-C901-4BD6-8DF4-EF763AB5E1F1}" destId="{F1F7526D-D17F-49C7-AB7C-2A857E4BFCF4}" srcOrd="0" destOrd="0" presId="urn:microsoft.com/office/officeart/2005/8/layout/vList5"/>
    <dgm:cxn modelId="{9D015C07-F132-4AD3-B4AD-A914A8258F2E}" srcId="{48A3519E-708B-4FC2-AFE0-3EA7546069EB}" destId="{8A52EC4A-C901-4BD6-8DF4-EF763AB5E1F1}" srcOrd="1" destOrd="0" parTransId="{039A4A92-499C-4317-839F-4FCF52361B94}" sibTransId="{D1809D7E-517C-4F9F-9560-7886702B6085}"/>
    <dgm:cxn modelId="{44D38D91-42B0-48D6-A1BD-7CDF84A80CCF}" srcId="{48A3519E-708B-4FC2-AFE0-3EA7546069EB}" destId="{887C2D92-0CC4-41C8-9CC1-FD7A232CC53D}" srcOrd="2" destOrd="0" parTransId="{1052F651-133D-4803-B29C-F27CA0BFDF9D}" sibTransId="{9DAB65B7-F8B9-4858-A8C9-B879B291EDD8}"/>
    <dgm:cxn modelId="{B89F7EB4-ECEC-45A6-B697-FEAD6DD0FB49}" type="presOf" srcId="{AE34C123-FFBA-4430-846B-7289D8F7ECA2}" destId="{47149B42-39F8-4AB3-B182-EDF3BD522B9C}" srcOrd="0" destOrd="0" presId="urn:microsoft.com/office/officeart/2005/8/layout/vList5"/>
    <dgm:cxn modelId="{FA56CF0B-7E8E-458A-B375-1F36A1E3D5C7}" type="presParOf" srcId="{0E50FEA6-47A0-46E1-B046-33928BA673C6}" destId="{ED888BEA-7534-42CA-A0AA-74401B97EDCC}" srcOrd="0" destOrd="0" presId="urn:microsoft.com/office/officeart/2005/8/layout/vList5"/>
    <dgm:cxn modelId="{B2C71E71-65D9-4444-906C-956048EA3356}" type="presParOf" srcId="{ED888BEA-7534-42CA-A0AA-74401B97EDCC}" destId="{07E49F18-5B8D-43A1-95CC-52112F455D42}" srcOrd="0" destOrd="0" presId="urn:microsoft.com/office/officeart/2005/8/layout/vList5"/>
    <dgm:cxn modelId="{4552DC5D-F30C-4C30-8CBD-98FE42FA09A7}" type="presParOf" srcId="{ED888BEA-7534-42CA-A0AA-74401B97EDCC}" destId="{0973191F-E113-4902-A64D-DAD33ECB0C49}" srcOrd="1" destOrd="0" presId="urn:microsoft.com/office/officeart/2005/8/layout/vList5"/>
    <dgm:cxn modelId="{CD10AC77-3693-4B7F-B46D-1D380278109C}" type="presParOf" srcId="{0E50FEA6-47A0-46E1-B046-33928BA673C6}" destId="{A1B400A0-48E9-40C0-A0A9-DA65AF46FA09}" srcOrd="1" destOrd="0" presId="urn:microsoft.com/office/officeart/2005/8/layout/vList5"/>
    <dgm:cxn modelId="{2720DADB-E1E6-4309-84FC-413EFCDA6018}" type="presParOf" srcId="{0E50FEA6-47A0-46E1-B046-33928BA673C6}" destId="{DCEE91EF-B3AE-4BB6-A7EF-55DA50485115}" srcOrd="2" destOrd="0" presId="urn:microsoft.com/office/officeart/2005/8/layout/vList5"/>
    <dgm:cxn modelId="{9DF93C20-7DF0-49A8-A944-9432841C0C62}" type="presParOf" srcId="{DCEE91EF-B3AE-4BB6-A7EF-55DA50485115}" destId="{F1F7526D-D17F-49C7-AB7C-2A857E4BFCF4}" srcOrd="0" destOrd="0" presId="urn:microsoft.com/office/officeart/2005/8/layout/vList5"/>
    <dgm:cxn modelId="{3AE5001A-D4AC-4411-9AAB-98C09335E20D}" type="presParOf" srcId="{DCEE91EF-B3AE-4BB6-A7EF-55DA50485115}" destId="{7F9CBB70-0E10-4565-8D7F-2646B27BC74E}" srcOrd="1" destOrd="0" presId="urn:microsoft.com/office/officeart/2005/8/layout/vList5"/>
    <dgm:cxn modelId="{28D69797-6952-4566-855C-6673B85B871F}" type="presParOf" srcId="{0E50FEA6-47A0-46E1-B046-33928BA673C6}" destId="{1DAA1BA3-F339-4866-A3DF-B3B1A8AC040C}" srcOrd="3" destOrd="0" presId="urn:microsoft.com/office/officeart/2005/8/layout/vList5"/>
    <dgm:cxn modelId="{64C15E20-37C8-43F0-8120-AE560D087C33}" type="presParOf" srcId="{0E50FEA6-47A0-46E1-B046-33928BA673C6}" destId="{7B9BB518-A76D-493F-A3A1-B5A03DB3BCF3}" srcOrd="4" destOrd="0" presId="urn:microsoft.com/office/officeart/2005/8/layout/vList5"/>
    <dgm:cxn modelId="{619F9F71-F351-4CBB-90CF-DFBFB355D41B}" type="presParOf" srcId="{7B9BB518-A76D-493F-A3A1-B5A03DB3BCF3}" destId="{338DEAD3-2252-4273-B2E2-CFDB90C09B5F}" srcOrd="0" destOrd="0" presId="urn:microsoft.com/office/officeart/2005/8/layout/vList5"/>
    <dgm:cxn modelId="{5D0DA7BC-23EA-4782-AF05-D7537BEBC101}" type="presParOf" srcId="{7B9BB518-A76D-493F-A3A1-B5A03DB3BCF3}" destId="{47149B42-39F8-4AB3-B182-EDF3BD522B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3C0178-0429-4395-961B-E08D22D31D1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946E153-8B05-4FD3-80E5-D296111AD2DC}">
      <dgm:prSet phldrT="[Text]" custT="1"/>
      <dgm:spPr/>
      <dgm:t>
        <a:bodyPr/>
        <a:lstStyle/>
        <a:p>
          <a:r>
            <a:rPr lang="en-US" sz="2000" dirty="0" err="1" smtClean="0"/>
            <a:t>Padi</a:t>
          </a:r>
          <a:r>
            <a:rPr lang="en-US" sz="2000" dirty="0" smtClean="0"/>
            <a:t> 7</a:t>
          </a:r>
          <a:r>
            <a:rPr lang="id-ID" sz="2000" dirty="0" smtClean="0"/>
            <a:t>5</a:t>
          </a:r>
          <a:r>
            <a:rPr lang="en-US" sz="2000" dirty="0" smtClean="0"/>
            <a:t>,</a:t>
          </a:r>
          <a:r>
            <a:rPr lang="id-ID" sz="2000" dirty="0" smtClean="0"/>
            <a:t>1</a:t>
          </a:r>
          <a:r>
            <a:rPr lang="en-US" sz="2000" dirty="0" smtClean="0"/>
            <a:t>3 </a:t>
          </a:r>
          <a:r>
            <a:rPr lang="en-US" sz="2000" dirty="0" err="1" smtClean="0"/>
            <a:t>Juta</a:t>
          </a:r>
          <a:r>
            <a:rPr lang="en-US" sz="2000" dirty="0" smtClean="0"/>
            <a:t> Ton</a:t>
          </a:r>
          <a:endParaRPr lang="id-ID" sz="2000" dirty="0"/>
        </a:p>
      </dgm:t>
    </dgm:pt>
    <dgm:pt modelId="{1A65C389-A037-48B2-8282-2D0368524C7C}" type="parTrans" cxnId="{6F9F19C4-476A-44EB-90E8-0B670D822671}">
      <dgm:prSet/>
      <dgm:spPr/>
      <dgm:t>
        <a:bodyPr/>
        <a:lstStyle/>
        <a:p>
          <a:endParaRPr lang="id-ID" sz="4800"/>
        </a:p>
      </dgm:t>
    </dgm:pt>
    <dgm:pt modelId="{2987B788-540F-4E09-8CEA-11BA6CC18956}" type="sibTrans" cxnId="{6F9F19C4-476A-44EB-90E8-0B670D822671}">
      <dgm:prSet/>
      <dgm:spPr/>
      <dgm:t>
        <a:bodyPr/>
        <a:lstStyle/>
        <a:p>
          <a:endParaRPr lang="id-ID" sz="4800"/>
        </a:p>
      </dgm:t>
    </dgm:pt>
    <dgm:pt modelId="{0CCA8600-3317-4F8A-85D6-BDD0D63C5D44}">
      <dgm:prSet phldrT="[Text]" custT="1"/>
      <dgm:spPr/>
      <dgm:t>
        <a:bodyPr/>
        <a:lstStyle/>
        <a:p>
          <a:r>
            <a:rPr lang="en-US" sz="2000" dirty="0" err="1" smtClean="0"/>
            <a:t>Jagung</a:t>
          </a:r>
          <a:r>
            <a:rPr lang="en-US" sz="2000" dirty="0" smtClean="0"/>
            <a:t> 21,35 </a:t>
          </a:r>
          <a:r>
            <a:rPr lang="en-US" sz="2000" dirty="0" err="1" smtClean="0"/>
            <a:t>Juta</a:t>
          </a:r>
          <a:r>
            <a:rPr lang="en-US" sz="2000" dirty="0" smtClean="0"/>
            <a:t> Ton</a:t>
          </a:r>
          <a:endParaRPr lang="id-ID" sz="2000" dirty="0"/>
        </a:p>
      </dgm:t>
    </dgm:pt>
    <dgm:pt modelId="{713E3AD7-B80C-4496-87D5-91D9DF347130}" type="parTrans" cxnId="{4651466D-FB7A-46D8-B24D-07BF1FB3AA6A}">
      <dgm:prSet/>
      <dgm:spPr/>
      <dgm:t>
        <a:bodyPr/>
        <a:lstStyle/>
        <a:p>
          <a:endParaRPr lang="id-ID" sz="4800"/>
        </a:p>
      </dgm:t>
    </dgm:pt>
    <dgm:pt modelId="{22EA9063-6F77-4A02-A682-03F2A93021A1}" type="sibTrans" cxnId="{4651466D-FB7A-46D8-B24D-07BF1FB3AA6A}">
      <dgm:prSet/>
      <dgm:spPr/>
      <dgm:t>
        <a:bodyPr/>
        <a:lstStyle/>
        <a:p>
          <a:endParaRPr lang="id-ID" sz="4800"/>
        </a:p>
      </dgm:t>
    </dgm:pt>
    <dgm:pt modelId="{85CBE190-8C65-4809-A4CC-24864E4767BB}">
      <dgm:prSet phldrT="[Text]" custT="1"/>
      <dgm:spPr/>
      <dgm:t>
        <a:bodyPr/>
        <a:lstStyle/>
        <a:p>
          <a:r>
            <a:rPr lang="en-US" sz="2000" dirty="0" err="1" smtClean="0"/>
            <a:t>Kedelai</a:t>
          </a:r>
          <a:r>
            <a:rPr lang="en-US" sz="2000" dirty="0" smtClean="0"/>
            <a:t> </a:t>
          </a:r>
          <a:r>
            <a:rPr lang="id-ID" sz="2000" dirty="0" smtClean="0"/>
            <a:t>1,5</a:t>
          </a:r>
          <a:r>
            <a:rPr lang="en-US" sz="2000" dirty="0" smtClean="0"/>
            <a:t> </a:t>
          </a:r>
          <a:r>
            <a:rPr lang="en-US" sz="2000" dirty="0" err="1" smtClean="0"/>
            <a:t>Juta</a:t>
          </a:r>
          <a:r>
            <a:rPr lang="en-US" sz="2000" dirty="0" smtClean="0"/>
            <a:t> Ton</a:t>
          </a:r>
          <a:endParaRPr lang="id-ID" sz="2000" dirty="0"/>
        </a:p>
      </dgm:t>
    </dgm:pt>
    <dgm:pt modelId="{A17D9817-27DC-4B75-9F04-3AF7DB2E39B2}" type="parTrans" cxnId="{F18AB1E5-830D-4686-A280-F65E592A902A}">
      <dgm:prSet/>
      <dgm:spPr/>
      <dgm:t>
        <a:bodyPr/>
        <a:lstStyle/>
        <a:p>
          <a:endParaRPr lang="id-ID" sz="4800"/>
        </a:p>
      </dgm:t>
    </dgm:pt>
    <dgm:pt modelId="{0F0815E6-2EB7-4041-9208-DA3C5EC4B612}" type="sibTrans" cxnId="{F18AB1E5-830D-4686-A280-F65E592A902A}">
      <dgm:prSet/>
      <dgm:spPr/>
      <dgm:t>
        <a:bodyPr/>
        <a:lstStyle/>
        <a:p>
          <a:endParaRPr lang="id-ID" sz="4800"/>
        </a:p>
      </dgm:t>
    </dgm:pt>
    <dgm:pt modelId="{4879B2D3-7B3A-4878-B95B-43ADE754A831}">
      <dgm:prSet phldrT="[Text]" custT="1"/>
      <dgm:spPr/>
      <dgm:t>
        <a:bodyPr/>
        <a:lstStyle/>
        <a:p>
          <a:r>
            <a:rPr lang="en-US" sz="2000" dirty="0" err="1" smtClean="0"/>
            <a:t>Daging</a:t>
          </a:r>
          <a:r>
            <a:rPr lang="en-US" sz="2000" dirty="0" smtClean="0"/>
            <a:t> </a:t>
          </a:r>
          <a:r>
            <a:rPr lang="en-US" sz="2000" dirty="0" err="1" smtClean="0"/>
            <a:t>Sapi</a:t>
          </a:r>
          <a:r>
            <a:rPr lang="en-US" sz="2000" dirty="0" smtClean="0"/>
            <a:t>/</a:t>
          </a:r>
          <a:r>
            <a:rPr lang="en-US" sz="2000" dirty="0" err="1" smtClean="0"/>
            <a:t>Kerbau</a:t>
          </a:r>
          <a:r>
            <a:rPr lang="en-US" sz="2000" dirty="0" smtClean="0"/>
            <a:t> 0,59 </a:t>
          </a:r>
          <a:r>
            <a:rPr lang="en-US" sz="2000" dirty="0" err="1" smtClean="0"/>
            <a:t>Juta</a:t>
          </a:r>
          <a:r>
            <a:rPr lang="en-US" sz="2000" dirty="0" smtClean="0"/>
            <a:t> Ton </a:t>
          </a:r>
          <a:r>
            <a:rPr lang="en-US" sz="2000" dirty="0" err="1" smtClean="0"/>
            <a:t>Karkas</a:t>
          </a:r>
          <a:r>
            <a:rPr lang="en-US" sz="2000" dirty="0" smtClean="0"/>
            <a:t>/0,46 </a:t>
          </a:r>
          <a:r>
            <a:rPr lang="en-US" sz="2000" dirty="0" err="1" smtClean="0"/>
            <a:t>Juta</a:t>
          </a:r>
          <a:r>
            <a:rPr lang="en-US" sz="2000" dirty="0" smtClean="0"/>
            <a:t> Ton </a:t>
          </a:r>
          <a:r>
            <a:rPr lang="en-US" sz="2000" dirty="0" err="1" smtClean="0"/>
            <a:t>Daging</a:t>
          </a:r>
          <a:endParaRPr lang="id-ID" sz="2000" dirty="0"/>
        </a:p>
      </dgm:t>
    </dgm:pt>
    <dgm:pt modelId="{AA9280F8-9DE7-48FE-A44A-83DD7ED8EE53}" type="parTrans" cxnId="{4841BF70-F005-42E5-9CDD-8530B9DDB367}">
      <dgm:prSet/>
      <dgm:spPr/>
      <dgm:t>
        <a:bodyPr/>
        <a:lstStyle/>
        <a:p>
          <a:endParaRPr lang="id-ID" sz="4800"/>
        </a:p>
      </dgm:t>
    </dgm:pt>
    <dgm:pt modelId="{1E47EFE4-84CE-46CA-A98B-B70A6FC53639}" type="sibTrans" cxnId="{4841BF70-F005-42E5-9CDD-8530B9DDB367}">
      <dgm:prSet/>
      <dgm:spPr/>
      <dgm:t>
        <a:bodyPr/>
        <a:lstStyle/>
        <a:p>
          <a:endParaRPr lang="id-ID" sz="4800"/>
        </a:p>
      </dgm:t>
    </dgm:pt>
    <dgm:pt modelId="{13C25735-90BB-4EEB-994B-9C6A027B91B1}" type="pres">
      <dgm:prSet presAssocID="{133C0178-0429-4395-961B-E08D22D31D1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8945F9D-4FEC-476D-B789-0C65D31AD308}" type="pres">
      <dgm:prSet presAssocID="{6946E153-8B05-4FD3-80E5-D296111AD2DC}" presName="parentLin" presStyleCnt="0"/>
      <dgm:spPr/>
    </dgm:pt>
    <dgm:pt modelId="{6EF95FC8-0DB1-4770-9FC7-F4627EBA5B65}" type="pres">
      <dgm:prSet presAssocID="{6946E153-8B05-4FD3-80E5-D296111AD2DC}" presName="parentLeftMargin" presStyleLbl="node1" presStyleIdx="0" presStyleCnt="4"/>
      <dgm:spPr/>
      <dgm:t>
        <a:bodyPr/>
        <a:lstStyle/>
        <a:p>
          <a:endParaRPr lang="id-ID"/>
        </a:p>
      </dgm:t>
    </dgm:pt>
    <dgm:pt modelId="{32C022C5-2E14-4B8B-B519-4CE84DC5EFEC}" type="pres">
      <dgm:prSet presAssocID="{6946E153-8B05-4FD3-80E5-D296111AD2D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E50E363-2345-41C4-93A3-2DAC3892BAE5}" type="pres">
      <dgm:prSet presAssocID="{6946E153-8B05-4FD3-80E5-D296111AD2DC}" presName="negativeSpace" presStyleCnt="0"/>
      <dgm:spPr/>
    </dgm:pt>
    <dgm:pt modelId="{571400A9-E91B-443B-BB56-C6AA2EE58210}" type="pres">
      <dgm:prSet presAssocID="{6946E153-8B05-4FD3-80E5-D296111AD2DC}" presName="childText" presStyleLbl="conFgAcc1" presStyleIdx="0" presStyleCnt="4">
        <dgm:presLayoutVars>
          <dgm:bulletEnabled val="1"/>
        </dgm:presLayoutVars>
      </dgm:prSet>
      <dgm:spPr/>
    </dgm:pt>
    <dgm:pt modelId="{19DD09A2-56B6-46A2-9809-5271D91CF233}" type="pres">
      <dgm:prSet presAssocID="{2987B788-540F-4E09-8CEA-11BA6CC18956}" presName="spaceBetweenRectangles" presStyleCnt="0"/>
      <dgm:spPr/>
    </dgm:pt>
    <dgm:pt modelId="{EB0E7B67-AB10-4709-A082-07DFA3EFC5A4}" type="pres">
      <dgm:prSet presAssocID="{0CCA8600-3317-4F8A-85D6-BDD0D63C5D44}" presName="parentLin" presStyleCnt="0"/>
      <dgm:spPr/>
    </dgm:pt>
    <dgm:pt modelId="{6738F0B0-5E0A-45BC-BE18-BCF6F24F943A}" type="pres">
      <dgm:prSet presAssocID="{0CCA8600-3317-4F8A-85D6-BDD0D63C5D44}" presName="parentLeftMargin" presStyleLbl="node1" presStyleIdx="0" presStyleCnt="4"/>
      <dgm:spPr/>
      <dgm:t>
        <a:bodyPr/>
        <a:lstStyle/>
        <a:p>
          <a:endParaRPr lang="id-ID"/>
        </a:p>
      </dgm:t>
    </dgm:pt>
    <dgm:pt modelId="{5BB133B2-7158-43C1-A3A4-8EBFEF75819D}" type="pres">
      <dgm:prSet presAssocID="{0CCA8600-3317-4F8A-85D6-BDD0D63C5D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C3688D6-8753-41A7-8E08-6CFD02FA5F75}" type="pres">
      <dgm:prSet presAssocID="{0CCA8600-3317-4F8A-85D6-BDD0D63C5D44}" presName="negativeSpace" presStyleCnt="0"/>
      <dgm:spPr/>
    </dgm:pt>
    <dgm:pt modelId="{DBD7EC3D-088D-4C7E-B10A-633C0EF7953D}" type="pres">
      <dgm:prSet presAssocID="{0CCA8600-3317-4F8A-85D6-BDD0D63C5D44}" presName="childText" presStyleLbl="conFgAcc1" presStyleIdx="1" presStyleCnt="4">
        <dgm:presLayoutVars>
          <dgm:bulletEnabled val="1"/>
        </dgm:presLayoutVars>
      </dgm:prSet>
      <dgm:spPr/>
    </dgm:pt>
    <dgm:pt modelId="{3DCABC9B-D44B-43EE-948E-7FB503E1E36E}" type="pres">
      <dgm:prSet presAssocID="{22EA9063-6F77-4A02-A682-03F2A93021A1}" presName="spaceBetweenRectangles" presStyleCnt="0"/>
      <dgm:spPr/>
    </dgm:pt>
    <dgm:pt modelId="{73F9C21D-BBA2-4E92-A475-7A29B1F453F2}" type="pres">
      <dgm:prSet presAssocID="{85CBE190-8C65-4809-A4CC-24864E4767BB}" presName="parentLin" presStyleCnt="0"/>
      <dgm:spPr/>
    </dgm:pt>
    <dgm:pt modelId="{D2CCE1CE-19BA-4571-A75B-95F9205DFDFB}" type="pres">
      <dgm:prSet presAssocID="{85CBE190-8C65-4809-A4CC-24864E4767BB}" presName="parentLeftMargin" presStyleLbl="node1" presStyleIdx="1" presStyleCnt="4"/>
      <dgm:spPr/>
      <dgm:t>
        <a:bodyPr/>
        <a:lstStyle/>
        <a:p>
          <a:endParaRPr lang="id-ID"/>
        </a:p>
      </dgm:t>
    </dgm:pt>
    <dgm:pt modelId="{E24975EA-E71D-453D-B146-0027F55097E8}" type="pres">
      <dgm:prSet presAssocID="{85CBE190-8C65-4809-A4CC-24864E4767B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6BAEFB-EBC2-40FC-BB79-A100768A8CBA}" type="pres">
      <dgm:prSet presAssocID="{85CBE190-8C65-4809-A4CC-24864E4767BB}" presName="negativeSpace" presStyleCnt="0"/>
      <dgm:spPr/>
    </dgm:pt>
    <dgm:pt modelId="{8635EDBF-9FEE-403B-88E9-F24EFEA44049}" type="pres">
      <dgm:prSet presAssocID="{85CBE190-8C65-4809-A4CC-24864E4767BB}" presName="childText" presStyleLbl="conFgAcc1" presStyleIdx="2" presStyleCnt="4">
        <dgm:presLayoutVars>
          <dgm:bulletEnabled val="1"/>
        </dgm:presLayoutVars>
      </dgm:prSet>
      <dgm:spPr/>
    </dgm:pt>
    <dgm:pt modelId="{D4B33392-A376-4684-BCF3-3BC72535B432}" type="pres">
      <dgm:prSet presAssocID="{0F0815E6-2EB7-4041-9208-DA3C5EC4B612}" presName="spaceBetweenRectangles" presStyleCnt="0"/>
      <dgm:spPr/>
    </dgm:pt>
    <dgm:pt modelId="{E96A8E57-946A-4FCF-9521-0A92BF308186}" type="pres">
      <dgm:prSet presAssocID="{4879B2D3-7B3A-4878-B95B-43ADE754A831}" presName="parentLin" presStyleCnt="0"/>
      <dgm:spPr/>
    </dgm:pt>
    <dgm:pt modelId="{F977BEA4-8EA0-4C35-B0B3-2DF380303C1B}" type="pres">
      <dgm:prSet presAssocID="{4879B2D3-7B3A-4878-B95B-43ADE754A831}" presName="parentLeftMargin" presStyleLbl="node1" presStyleIdx="2" presStyleCnt="4"/>
      <dgm:spPr/>
      <dgm:t>
        <a:bodyPr/>
        <a:lstStyle/>
        <a:p>
          <a:endParaRPr lang="id-ID"/>
        </a:p>
      </dgm:t>
    </dgm:pt>
    <dgm:pt modelId="{96ACB16D-D3A4-4930-8291-5ACF99BDA552}" type="pres">
      <dgm:prSet presAssocID="{4879B2D3-7B3A-4878-B95B-43ADE754A831}" presName="parentText" presStyleLbl="node1" presStyleIdx="3" presStyleCnt="4" custScaleY="144891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BAAF44F-3C06-4F75-B184-79091F9F8C5E}" type="pres">
      <dgm:prSet presAssocID="{4879B2D3-7B3A-4878-B95B-43ADE754A831}" presName="negativeSpace" presStyleCnt="0"/>
      <dgm:spPr/>
    </dgm:pt>
    <dgm:pt modelId="{107E6A3E-13D0-4E32-AE5C-D8A581A9E24F}" type="pres">
      <dgm:prSet presAssocID="{4879B2D3-7B3A-4878-B95B-43ADE754A83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6C1FE00-B11C-408E-A076-247AAD67B880}" type="presOf" srcId="{133C0178-0429-4395-961B-E08D22D31D18}" destId="{13C25735-90BB-4EEB-994B-9C6A027B91B1}" srcOrd="0" destOrd="0" presId="urn:microsoft.com/office/officeart/2005/8/layout/list1"/>
    <dgm:cxn modelId="{4D270F09-E542-44F5-BB88-21DBB87739E6}" type="presOf" srcId="{4879B2D3-7B3A-4878-B95B-43ADE754A831}" destId="{F977BEA4-8EA0-4C35-B0B3-2DF380303C1B}" srcOrd="0" destOrd="0" presId="urn:microsoft.com/office/officeart/2005/8/layout/list1"/>
    <dgm:cxn modelId="{4651466D-FB7A-46D8-B24D-07BF1FB3AA6A}" srcId="{133C0178-0429-4395-961B-E08D22D31D18}" destId="{0CCA8600-3317-4F8A-85D6-BDD0D63C5D44}" srcOrd="1" destOrd="0" parTransId="{713E3AD7-B80C-4496-87D5-91D9DF347130}" sibTransId="{22EA9063-6F77-4A02-A682-03F2A93021A1}"/>
    <dgm:cxn modelId="{6069B711-4A7D-4325-BCEC-D8F9BF1EAD9C}" type="presOf" srcId="{6946E153-8B05-4FD3-80E5-D296111AD2DC}" destId="{6EF95FC8-0DB1-4770-9FC7-F4627EBA5B65}" srcOrd="0" destOrd="0" presId="urn:microsoft.com/office/officeart/2005/8/layout/list1"/>
    <dgm:cxn modelId="{F18AB1E5-830D-4686-A280-F65E592A902A}" srcId="{133C0178-0429-4395-961B-E08D22D31D18}" destId="{85CBE190-8C65-4809-A4CC-24864E4767BB}" srcOrd="2" destOrd="0" parTransId="{A17D9817-27DC-4B75-9F04-3AF7DB2E39B2}" sibTransId="{0F0815E6-2EB7-4041-9208-DA3C5EC4B612}"/>
    <dgm:cxn modelId="{38FD1A4A-8DE1-4BF3-BC89-D05871BAA554}" type="presOf" srcId="{4879B2D3-7B3A-4878-B95B-43ADE754A831}" destId="{96ACB16D-D3A4-4930-8291-5ACF99BDA552}" srcOrd="1" destOrd="0" presId="urn:microsoft.com/office/officeart/2005/8/layout/list1"/>
    <dgm:cxn modelId="{A0E22EF4-D387-49D5-B90B-5D45AB63E76A}" type="presOf" srcId="{85CBE190-8C65-4809-A4CC-24864E4767BB}" destId="{E24975EA-E71D-453D-B146-0027F55097E8}" srcOrd="1" destOrd="0" presId="urn:microsoft.com/office/officeart/2005/8/layout/list1"/>
    <dgm:cxn modelId="{69C1D4FA-8B29-4566-97F1-B4DD157076C3}" type="presOf" srcId="{0CCA8600-3317-4F8A-85D6-BDD0D63C5D44}" destId="{6738F0B0-5E0A-45BC-BE18-BCF6F24F943A}" srcOrd="0" destOrd="0" presId="urn:microsoft.com/office/officeart/2005/8/layout/list1"/>
    <dgm:cxn modelId="{BECC55BE-C99A-4E04-ACC0-8F28F613B415}" type="presOf" srcId="{0CCA8600-3317-4F8A-85D6-BDD0D63C5D44}" destId="{5BB133B2-7158-43C1-A3A4-8EBFEF75819D}" srcOrd="1" destOrd="0" presId="urn:microsoft.com/office/officeart/2005/8/layout/list1"/>
    <dgm:cxn modelId="{6F9F19C4-476A-44EB-90E8-0B670D822671}" srcId="{133C0178-0429-4395-961B-E08D22D31D18}" destId="{6946E153-8B05-4FD3-80E5-D296111AD2DC}" srcOrd="0" destOrd="0" parTransId="{1A65C389-A037-48B2-8282-2D0368524C7C}" sibTransId="{2987B788-540F-4E09-8CEA-11BA6CC18956}"/>
    <dgm:cxn modelId="{4841BF70-F005-42E5-9CDD-8530B9DDB367}" srcId="{133C0178-0429-4395-961B-E08D22D31D18}" destId="{4879B2D3-7B3A-4878-B95B-43ADE754A831}" srcOrd="3" destOrd="0" parTransId="{AA9280F8-9DE7-48FE-A44A-83DD7ED8EE53}" sibTransId="{1E47EFE4-84CE-46CA-A98B-B70A6FC53639}"/>
    <dgm:cxn modelId="{D560C7C1-7FD6-4418-BFFE-8476A9D89C6D}" type="presOf" srcId="{85CBE190-8C65-4809-A4CC-24864E4767BB}" destId="{D2CCE1CE-19BA-4571-A75B-95F9205DFDFB}" srcOrd="0" destOrd="0" presId="urn:microsoft.com/office/officeart/2005/8/layout/list1"/>
    <dgm:cxn modelId="{4C9ACC85-5CD5-4138-A4ED-D4BDF9ABB4C8}" type="presOf" srcId="{6946E153-8B05-4FD3-80E5-D296111AD2DC}" destId="{32C022C5-2E14-4B8B-B519-4CE84DC5EFEC}" srcOrd="1" destOrd="0" presId="urn:microsoft.com/office/officeart/2005/8/layout/list1"/>
    <dgm:cxn modelId="{77487C70-1D45-4D16-B7EC-169333CFB221}" type="presParOf" srcId="{13C25735-90BB-4EEB-994B-9C6A027B91B1}" destId="{F8945F9D-4FEC-476D-B789-0C65D31AD308}" srcOrd="0" destOrd="0" presId="urn:microsoft.com/office/officeart/2005/8/layout/list1"/>
    <dgm:cxn modelId="{AE94B3B8-1CE0-4C5C-817E-3A9C7D005776}" type="presParOf" srcId="{F8945F9D-4FEC-476D-B789-0C65D31AD308}" destId="{6EF95FC8-0DB1-4770-9FC7-F4627EBA5B65}" srcOrd="0" destOrd="0" presId="urn:microsoft.com/office/officeart/2005/8/layout/list1"/>
    <dgm:cxn modelId="{DFE43D74-CF26-4D40-A008-188AC75E5BE1}" type="presParOf" srcId="{F8945F9D-4FEC-476D-B789-0C65D31AD308}" destId="{32C022C5-2E14-4B8B-B519-4CE84DC5EFEC}" srcOrd="1" destOrd="0" presId="urn:microsoft.com/office/officeart/2005/8/layout/list1"/>
    <dgm:cxn modelId="{C8FDD559-E93E-40EA-9AF1-A1BEBB8E37F8}" type="presParOf" srcId="{13C25735-90BB-4EEB-994B-9C6A027B91B1}" destId="{9E50E363-2345-41C4-93A3-2DAC3892BAE5}" srcOrd="1" destOrd="0" presId="urn:microsoft.com/office/officeart/2005/8/layout/list1"/>
    <dgm:cxn modelId="{F3BC328A-78C1-402B-8490-2DF060D631E7}" type="presParOf" srcId="{13C25735-90BB-4EEB-994B-9C6A027B91B1}" destId="{571400A9-E91B-443B-BB56-C6AA2EE58210}" srcOrd="2" destOrd="0" presId="urn:microsoft.com/office/officeart/2005/8/layout/list1"/>
    <dgm:cxn modelId="{49F3DC92-93B1-4492-BEB7-ADE12735A67D}" type="presParOf" srcId="{13C25735-90BB-4EEB-994B-9C6A027B91B1}" destId="{19DD09A2-56B6-46A2-9809-5271D91CF233}" srcOrd="3" destOrd="0" presId="urn:microsoft.com/office/officeart/2005/8/layout/list1"/>
    <dgm:cxn modelId="{4EF03E9A-61FE-4254-AE30-9B2F6D3DED08}" type="presParOf" srcId="{13C25735-90BB-4EEB-994B-9C6A027B91B1}" destId="{EB0E7B67-AB10-4709-A082-07DFA3EFC5A4}" srcOrd="4" destOrd="0" presId="urn:microsoft.com/office/officeart/2005/8/layout/list1"/>
    <dgm:cxn modelId="{FC713BCB-26A2-48DF-B480-DCB59177A0F3}" type="presParOf" srcId="{EB0E7B67-AB10-4709-A082-07DFA3EFC5A4}" destId="{6738F0B0-5E0A-45BC-BE18-BCF6F24F943A}" srcOrd="0" destOrd="0" presId="urn:microsoft.com/office/officeart/2005/8/layout/list1"/>
    <dgm:cxn modelId="{FC5F3D08-2ED6-4D3A-BADF-5EFFCE046CD3}" type="presParOf" srcId="{EB0E7B67-AB10-4709-A082-07DFA3EFC5A4}" destId="{5BB133B2-7158-43C1-A3A4-8EBFEF75819D}" srcOrd="1" destOrd="0" presId="urn:microsoft.com/office/officeart/2005/8/layout/list1"/>
    <dgm:cxn modelId="{3B6CEB2C-0590-408A-9CE1-E0F338BC0DF0}" type="presParOf" srcId="{13C25735-90BB-4EEB-994B-9C6A027B91B1}" destId="{FC3688D6-8753-41A7-8E08-6CFD02FA5F75}" srcOrd="5" destOrd="0" presId="urn:microsoft.com/office/officeart/2005/8/layout/list1"/>
    <dgm:cxn modelId="{25F7B267-1978-431A-B9EF-364786F7B1F0}" type="presParOf" srcId="{13C25735-90BB-4EEB-994B-9C6A027B91B1}" destId="{DBD7EC3D-088D-4C7E-B10A-633C0EF7953D}" srcOrd="6" destOrd="0" presId="urn:microsoft.com/office/officeart/2005/8/layout/list1"/>
    <dgm:cxn modelId="{29A4C2B4-1C97-432D-8B19-020AF79C4307}" type="presParOf" srcId="{13C25735-90BB-4EEB-994B-9C6A027B91B1}" destId="{3DCABC9B-D44B-43EE-948E-7FB503E1E36E}" srcOrd="7" destOrd="0" presId="urn:microsoft.com/office/officeart/2005/8/layout/list1"/>
    <dgm:cxn modelId="{EEAFFD51-9A99-4D13-9D74-2B1B4793BA16}" type="presParOf" srcId="{13C25735-90BB-4EEB-994B-9C6A027B91B1}" destId="{73F9C21D-BBA2-4E92-A475-7A29B1F453F2}" srcOrd="8" destOrd="0" presId="urn:microsoft.com/office/officeart/2005/8/layout/list1"/>
    <dgm:cxn modelId="{887D8AB8-30E8-457C-A783-735DC29C5141}" type="presParOf" srcId="{73F9C21D-BBA2-4E92-A475-7A29B1F453F2}" destId="{D2CCE1CE-19BA-4571-A75B-95F9205DFDFB}" srcOrd="0" destOrd="0" presId="urn:microsoft.com/office/officeart/2005/8/layout/list1"/>
    <dgm:cxn modelId="{512492C7-7DDD-4A77-B472-48153F7D33D8}" type="presParOf" srcId="{73F9C21D-BBA2-4E92-A475-7A29B1F453F2}" destId="{E24975EA-E71D-453D-B146-0027F55097E8}" srcOrd="1" destOrd="0" presId="urn:microsoft.com/office/officeart/2005/8/layout/list1"/>
    <dgm:cxn modelId="{B5464155-EEE8-40FD-A6DA-95CCB9236F7D}" type="presParOf" srcId="{13C25735-90BB-4EEB-994B-9C6A027B91B1}" destId="{EF6BAEFB-EBC2-40FC-BB79-A100768A8CBA}" srcOrd="9" destOrd="0" presId="urn:microsoft.com/office/officeart/2005/8/layout/list1"/>
    <dgm:cxn modelId="{EB0D9F05-552F-436C-8B2C-8866B6CC3AF5}" type="presParOf" srcId="{13C25735-90BB-4EEB-994B-9C6A027B91B1}" destId="{8635EDBF-9FEE-403B-88E9-F24EFEA44049}" srcOrd="10" destOrd="0" presId="urn:microsoft.com/office/officeart/2005/8/layout/list1"/>
    <dgm:cxn modelId="{0F7FBC3F-59A0-4F3F-AE95-C7166818761D}" type="presParOf" srcId="{13C25735-90BB-4EEB-994B-9C6A027B91B1}" destId="{D4B33392-A376-4684-BCF3-3BC72535B432}" srcOrd="11" destOrd="0" presId="urn:microsoft.com/office/officeart/2005/8/layout/list1"/>
    <dgm:cxn modelId="{D54A3F49-42E1-4164-BA69-21465DF0C1F8}" type="presParOf" srcId="{13C25735-90BB-4EEB-994B-9C6A027B91B1}" destId="{E96A8E57-946A-4FCF-9521-0A92BF308186}" srcOrd="12" destOrd="0" presId="urn:microsoft.com/office/officeart/2005/8/layout/list1"/>
    <dgm:cxn modelId="{E1DBF9F7-008A-487E-BF42-AC0CE3E1C4D5}" type="presParOf" srcId="{E96A8E57-946A-4FCF-9521-0A92BF308186}" destId="{F977BEA4-8EA0-4C35-B0B3-2DF380303C1B}" srcOrd="0" destOrd="0" presId="urn:microsoft.com/office/officeart/2005/8/layout/list1"/>
    <dgm:cxn modelId="{A54B4B6E-3811-4BC5-826A-F1B206BACDBC}" type="presParOf" srcId="{E96A8E57-946A-4FCF-9521-0A92BF308186}" destId="{96ACB16D-D3A4-4930-8291-5ACF99BDA552}" srcOrd="1" destOrd="0" presId="urn:microsoft.com/office/officeart/2005/8/layout/list1"/>
    <dgm:cxn modelId="{E70216B7-DCEA-4AE5-B825-C4086F8CE8B5}" type="presParOf" srcId="{13C25735-90BB-4EEB-994B-9C6A027B91B1}" destId="{5BAAF44F-3C06-4F75-B184-79091F9F8C5E}" srcOrd="13" destOrd="0" presId="urn:microsoft.com/office/officeart/2005/8/layout/list1"/>
    <dgm:cxn modelId="{1C471E5E-CCD4-427D-845B-AD1CA804D7C8}" type="presParOf" srcId="{13C25735-90BB-4EEB-994B-9C6A027B91B1}" destId="{107E6A3E-13D0-4E32-AE5C-D8A581A9E24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3C0178-0429-4395-961B-E08D22D31D1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946E153-8B05-4FD3-80E5-D296111AD2DC}">
      <dgm:prSet phldrT="[Text]" custT="1"/>
      <dgm:spPr/>
      <dgm:t>
        <a:bodyPr/>
        <a:lstStyle/>
        <a:p>
          <a:r>
            <a:rPr lang="en-US" sz="2000" dirty="0" err="1" smtClean="0"/>
            <a:t>Gula</a:t>
          </a:r>
          <a:r>
            <a:rPr lang="en-US" sz="2000" dirty="0" smtClean="0"/>
            <a:t> </a:t>
          </a:r>
          <a:r>
            <a:rPr lang="id-ID" sz="2000" dirty="0" smtClean="0"/>
            <a:t>2,8</a:t>
          </a:r>
          <a:r>
            <a:rPr lang="en-US" sz="2000" dirty="0" smtClean="0"/>
            <a:t> </a:t>
          </a:r>
          <a:r>
            <a:rPr lang="en-US" sz="2000" dirty="0" err="1" smtClean="0"/>
            <a:t>Juta</a:t>
          </a:r>
          <a:r>
            <a:rPr lang="en-US" sz="2000" dirty="0" smtClean="0"/>
            <a:t> Ton</a:t>
          </a:r>
          <a:endParaRPr lang="id-ID" sz="2000" dirty="0"/>
        </a:p>
      </dgm:t>
    </dgm:pt>
    <dgm:pt modelId="{1A65C389-A037-48B2-8282-2D0368524C7C}" type="parTrans" cxnId="{6F9F19C4-476A-44EB-90E8-0B670D822671}">
      <dgm:prSet/>
      <dgm:spPr/>
      <dgm:t>
        <a:bodyPr/>
        <a:lstStyle/>
        <a:p>
          <a:endParaRPr lang="id-ID" sz="4800"/>
        </a:p>
      </dgm:t>
    </dgm:pt>
    <dgm:pt modelId="{2987B788-540F-4E09-8CEA-11BA6CC18956}" type="sibTrans" cxnId="{6F9F19C4-476A-44EB-90E8-0B670D822671}">
      <dgm:prSet/>
      <dgm:spPr/>
      <dgm:t>
        <a:bodyPr/>
        <a:lstStyle/>
        <a:p>
          <a:endParaRPr lang="id-ID" sz="4800"/>
        </a:p>
      </dgm:t>
    </dgm:pt>
    <dgm:pt modelId="{0CCA8600-3317-4F8A-85D6-BDD0D63C5D44}">
      <dgm:prSet phldrT="[Text]" custT="1"/>
      <dgm:spPr/>
      <dgm:t>
        <a:bodyPr/>
        <a:lstStyle/>
        <a:p>
          <a:r>
            <a:rPr lang="en-US" sz="2000" dirty="0" err="1" smtClean="0"/>
            <a:t>Bawang</a:t>
          </a:r>
          <a:r>
            <a:rPr lang="en-US" sz="2000" dirty="0" smtClean="0"/>
            <a:t> </a:t>
          </a:r>
          <a:r>
            <a:rPr lang="en-US" sz="2000" dirty="0" err="1" smtClean="0"/>
            <a:t>Merah</a:t>
          </a:r>
          <a:r>
            <a:rPr lang="en-US" sz="2000" dirty="0" smtClean="0"/>
            <a:t> 1.173 </a:t>
          </a:r>
          <a:r>
            <a:rPr lang="en-US" sz="2000" dirty="0" err="1" smtClean="0"/>
            <a:t>Ribu</a:t>
          </a:r>
          <a:r>
            <a:rPr lang="en-US" sz="2000" dirty="0" smtClean="0"/>
            <a:t> Ton</a:t>
          </a:r>
          <a:endParaRPr lang="id-ID" sz="2000" dirty="0"/>
        </a:p>
      </dgm:t>
    </dgm:pt>
    <dgm:pt modelId="{713E3AD7-B80C-4496-87D5-91D9DF347130}" type="parTrans" cxnId="{4651466D-FB7A-46D8-B24D-07BF1FB3AA6A}">
      <dgm:prSet/>
      <dgm:spPr/>
      <dgm:t>
        <a:bodyPr/>
        <a:lstStyle/>
        <a:p>
          <a:endParaRPr lang="id-ID" sz="4800"/>
        </a:p>
      </dgm:t>
    </dgm:pt>
    <dgm:pt modelId="{22EA9063-6F77-4A02-A682-03F2A93021A1}" type="sibTrans" cxnId="{4651466D-FB7A-46D8-B24D-07BF1FB3AA6A}">
      <dgm:prSet/>
      <dgm:spPr/>
      <dgm:t>
        <a:bodyPr/>
        <a:lstStyle/>
        <a:p>
          <a:endParaRPr lang="id-ID" sz="4800"/>
        </a:p>
      </dgm:t>
    </dgm:pt>
    <dgm:pt modelId="{85CBE190-8C65-4809-A4CC-24864E4767BB}">
      <dgm:prSet phldrT="[Text]" custT="1"/>
      <dgm:spPr/>
      <dgm:t>
        <a:bodyPr/>
        <a:lstStyle/>
        <a:p>
          <a:r>
            <a:rPr lang="en-US" sz="2000" dirty="0" err="1" smtClean="0"/>
            <a:t>Cabai</a:t>
          </a:r>
          <a:r>
            <a:rPr lang="en-US" sz="2000" dirty="0" smtClean="0"/>
            <a:t> </a:t>
          </a:r>
          <a:r>
            <a:rPr lang="en-US" sz="2000" dirty="0" err="1" smtClean="0"/>
            <a:t>Besar</a:t>
          </a:r>
          <a:r>
            <a:rPr lang="en-US" sz="2000" dirty="0" smtClean="0"/>
            <a:t> 1.106 </a:t>
          </a:r>
          <a:r>
            <a:rPr lang="en-US" sz="2000" dirty="0" err="1" smtClean="0"/>
            <a:t>Ribu</a:t>
          </a:r>
          <a:r>
            <a:rPr lang="en-US" sz="2000" dirty="0" smtClean="0"/>
            <a:t> Ton</a:t>
          </a:r>
          <a:endParaRPr lang="id-ID" sz="2000" dirty="0"/>
        </a:p>
      </dgm:t>
    </dgm:pt>
    <dgm:pt modelId="{A17D9817-27DC-4B75-9F04-3AF7DB2E39B2}" type="parTrans" cxnId="{F18AB1E5-830D-4686-A280-F65E592A902A}">
      <dgm:prSet/>
      <dgm:spPr/>
      <dgm:t>
        <a:bodyPr/>
        <a:lstStyle/>
        <a:p>
          <a:endParaRPr lang="id-ID" sz="4800"/>
        </a:p>
      </dgm:t>
    </dgm:pt>
    <dgm:pt modelId="{0F0815E6-2EB7-4041-9208-DA3C5EC4B612}" type="sibTrans" cxnId="{F18AB1E5-830D-4686-A280-F65E592A902A}">
      <dgm:prSet/>
      <dgm:spPr/>
      <dgm:t>
        <a:bodyPr/>
        <a:lstStyle/>
        <a:p>
          <a:endParaRPr lang="id-ID" sz="4800"/>
        </a:p>
      </dgm:t>
    </dgm:pt>
    <dgm:pt modelId="{4879B2D3-7B3A-4878-B95B-43ADE754A831}">
      <dgm:prSet phldrT="[Text]" custT="1"/>
      <dgm:spPr/>
      <dgm:t>
        <a:bodyPr/>
        <a:lstStyle/>
        <a:p>
          <a:r>
            <a:rPr lang="en-US" sz="2000" dirty="0" err="1" smtClean="0"/>
            <a:t>Cabai</a:t>
          </a:r>
          <a:r>
            <a:rPr lang="en-US" sz="2000" dirty="0" smtClean="0"/>
            <a:t> </a:t>
          </a:r>
          <a:r>
            <a:rPr lang="en-US" sz="2000" dirty="0" err="1" smtClean="0"/>
            <a:t>Rawit</a:t>
          </a:r>
          <a:r>
            <a:rPr lang="en-US" sz="2000" dirty="0" smtClean="0"/>
            <a:t> 759 </a:t>
          </a:r>
          <a:r>
            <a:rPr lang="en-US" sz="2000" dirty="0" err="1" smtClean="0"/>
            <a:t>Ribu</a:t>
          </a:r>
          <a:r>
            <a:rPr lang="en-US" sz="2000" dirty="0" smtClean="0"/>
            <a:t> Ton</a:t>
          </a:r>
          <a:endParaRPr lang="id-ID" sz="2000" dirty="0"/>
        </a:p>
      </dgm:t>
    </dgm:pt>
    <dgm:pt modelId="{AA9280F8-9DE7-48FE-A44A-83DD7ED8EE53}" type="parTrans" cxnId="{4841BF70-F005-42E5-9CDD-8530B9DDB367}">
      <dgm:prSet/>
      <dgm:spPr/>
      <dgm:t>
        <a:bodyPr/>
        <a:lstStyle/>
        <a:p>
          <a:endParaRPr lang="id-ID" sz="4800"/>
        </a:p>
      </dgm:t>
    </dgm:pt>
    <dgm:pt modelId="{1E47EFE4-84CE-46CA-A98B-B70A6FC53639}" type="sibTrans" cxnId="{4841BF70-F005-42E5-9CDD-8530B9DDB367}">
      <dgm:prSet/>
      <dgm:spPr/>
      <dgm:t>
        <a:bodyPr/>
        <a:lstStyle/>
        <a:p>
          <a:endParaRPr lang="id-ID" sz="4800"/>
        </a:p>
      </dgm:t>
    </dgm:pt>
    <dgm:pt modelId="{13C25735-90BB-4EEB-994B-9C6A027B91B1}" type="pres">
      <dgm:prSet presAssocID="{133C0178-0429-4395-961B-E08D22D31D1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8945F9D-4FEC-476D-B789-0C65D31AD308}" type="pres">
      <dgm:prSet presAssocID="{6946E153-8B05-4FD3-80E5-D296111AD2DC}" presName="parentLin" presStyleCnt="0"/>
      <dgm:spPr/>
    </dgm:pt>
    <dgm:pt modelId="{6EF95FC8-0DB1-4770-9FC7-F4627EBA5B65}" type="pres">
      <dgm:prSet presAssocID="{6946E153-8B05-4FD3-80E5-D296111AD2DC}" presName="parentLeftMargin" presStyleLbl="node1" presStyleIdx="0" presStyleCnt="4"/>
      <dgm:spPr/>
      <dgm:t>
        <a:bodyPr/>
        <a:lstStyle/>
        <a:p>
          <a:endParaRPr lang="id-ID"/>
        </a:p>
      </dgm:t>
    </dgm:pt>
    <dgm:pt modelId="{32C022C5-2E14-4B8B-B519-4CE84DC5EFEC}" type="pres">
      <dgm:prSet presAssocID="{6946E153-8B05-4FD3-80E5-D296111AD2D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E50E363-2345-41C4-93A3-2DAC3892BAE5}" type="pres">
      <dgm:prSet presAssocID="{6946E153-8B05-4FD3-80E5-D296111AD2DC}" presName="negativeSpace" presStyleCnt="0"/>
      <dgm:spPr/>
    </dgm:pt>
    <dgm:pt modelId="{571400A9-E91B-443B-BB56-C6AA2EE58210}" type="pres">
      <dgm:prSet presAssocID="{6946E153-8B05-4FD3-80E5-D296111AD2DC}" presName="childText" presStyleLbl="conFgAcc1" presStyleIdx="0" presStyleCnt="4">
        <dgm:presLayoutVars>
          <dgm:bulletEnabled val="1"/>
        </dgm:presLayoutVars>
      </dgm:prSet>
      <dgm:spPr/>
    </dgm:pt>
    <dgm:pt modelId="{19DD09A2-56B6-46A2-9809-5271D91CF233}" type="pres">
      <dgm:prSet presAssocID="{2987B788-540F-4E09-8CEA-11BA6CC18956}" presName="spaceBetweenRectangles" presStyleCnt="0"/>
      <dgm:spPr/>
    </dgm:pt>
    <dgm:pt modelId="{EB0E7B67-AB10-4709-A082-07DFA3EFC5A4}" type="pres">
      <dgm:prSet presAssocID="{0CCA8600-3317-4F8A-85D6-BDD0D63C5D44}" presName="parentLin" presStyleCnt="0"/>
      <dgm:spPr/>
    </dgm:pt>
    <dgm:pt modelId="{6738F0B0-5E0A-45BC-BE18-BCF6F24F943A}" type="pres">
      <dgm:prSet presAssocID="{0CCA8600-3317-4F8A-85D6-BDD0D63C5D44}" presName="parentLeftMargin" presStyleLbl="node1" presStyleIdx="0" presStyleCnt="4"/>
      <dgm:spPr/>
      <dgm:t>
        <a:bodyPr/>
        <a:lstStyle/>
        <a:p>
          <a:endParaRPr lang="id-ID"/>
        </a:p>
      </dgm:t>
    </dgm:pt>
    <dgm:pt modelId="{5BB133B2-7158-43C1-A3A4-8EBFEF75819D}" type="pres">
      <dgm:prSet presAssocID="{0CCA8600-3317-4F8A-85D6-BDD0D63C5D44}" presName="parentText" presStyleLbl="node1" presStyleIdx="1" presStyleCnt="4" custScaleX="10000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C3688D6-8753-41A7-8E08-6CFD02FA5F75}" type="pres">
      <dgm:prSet presAssocID="{0CCA8600-3317-4F8A-85D6-BDD0D63C5D44}" presName="negativeSpace" presStyleCnt="0"/>
      <dgm:spPr/>
    </dgm:pt>
    <dgm:pt modelId="{DBD7EC3D-088D-4C7E-B10A-633C0EF7953D}" type="pres">
      <dgm:prSet presAssocID="{0CCA8600-3317-4F8A-85D6-BDD0D63C5D44}" presName="childText" presStyleLbl="conFgAcc1" presStyleIdx="1" presStyleCnt="4">
        <dgm:presLayoutVars>
          <dgm:bulletEnabled val="1"/>
        </dgm:presLayoutVars>
      </dgm:prSet>
      <dgm:spPr/>
    </dgm:pt>
    <dgm:pt modelId="{3DCABC9B-D44B-43EE-948E-7FB503E1E36E}" type="pres">
      <dgm:prSet presAssocID="{22EA9063-6F77-4A02-A682-03F2A93021A1}" presName="spaceBetweenRectangles" presStyleCnt="0"/>
      <dgm:spPr/>
    </dgm:pt>
    <dgm:pt modelId="{73F9C21D-BBA2-4E92-A475-7A29B1F453F2}" type="pres">
      <dgm:prSet presAssocID="{85CBE190-8C65-4809-A4CC-24864E4767BB}" presName="parentLin" presStyleCnt="0"/>
      <dgm:spPr/>
    </dgm:pt>
    <dgm:pt modelId="{D2CCE1CE-19BA-4571-A75B-95F9205DFDFB}" type="pres">
      <dgm:prSet presAssocID="{85CBE190-8C65-4809-A4CC-24864E4767BB}" presName="parentLeftMargin" presStyleLbl="node1" presStyleIdx="1" presStyleCnt="4"/>
      <dgm:spPr/>
      <dgm:t>
        <a:bodyPr/>
        <a:lstStyle/>
        <a:p>
          <a:endParaRPr lang="id-ID"/>
        </a:p>
      </dgm:t>
    </dgm:pt>
    <dgm:pt modelId="{E24975EA-E71D-453D-B146-0027F55097E8}" type="pres">
      <dgm:prSet presAssocID="{85CBE190-8C65-4809-A4CC-24864E4767B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6BAEFB-EBC2-40FC-BB79-A100768A8CBA}" type="pres">
      <dgm:prSet presAssocID="{85CBE190-8C65-4809-A4CC-24864E4767BB}" presName="negativeSpace" presStyleCnt="0"/>
      <dgm:spPr/>
    </dgm:pt>
    <dgm:pt modelId="{8635EDBF-9FEE-403B-88E9-F24EFEA44049}" type="pres">
      <dgm:prSet presAssocID="{85CBE190-8C65-4809-A4CC-24864E4767BB}" presName="childText" presStyleLbl="conFgAcc1" presStyleIdx="2" presStyleCnt="4">
        <dgm:presLayoutVars>
          <dgm:bulletEnabled val="1"/>
        </dgm:presLayoutVars>
      </dgm:prSet>
      <dgm:spPr/>
    </dgm:pt>
    <dgm:pt modelId="{D4B33392-A376-4684-BCF3-3BC72535B432}" type="pres">
      <dgm:prSet presAssocID="{0F0815E6-2EB7-4041-9208-DA3C5EC4B612}" presName="spaceBetweenRectangles" presStyleCnt="0"/>
      <dgm:spPr/>
    </dgm:pt>
    <dgm:pt modelId="{E96A8E57-946A-4FCF-9521-0A92BF308186}" type="pres">
      <dgm:prSet presAssocID="{4879B2D3-7B3A-4878-B95B-43ADE754A831}" presName="parentLin" presStyleCnt="0"/>
      <dgm:spPr/>
    </dgm:pt>
    <dgm:pt modelId="{F977BEA4-8EA0-4C35-B0B3-2DF380303C1B}" type="pres">
      <dgm:prSet presAssocID="{4879B2D3-7B3A-4878-B95B-43ADE754A831}" presName="parentLeftMargin" presStyleLbl="node1" presStyleIdx="2" presStyleCnt="4"/>
      <dgm:spPr/>
      <dgm:t>
        <a:bodyPr/>
        <a:lstStyle/>
        <a:p>
          <a:endParaRPr lang="id-ID"/>
        </a:p>
      </dgm:t>
    </dgm:pt>
    <dgm:pt modelId="{96ACB16D-D3A4-4930-8291-5ACF99BDA552}" type="pres">
      <dgm:prSet presAssocID="{4879B2D3-7B3A-4878-B95B-43ADE754A831}" presName="parentText" presStyleLbl="node1" presStyleIdx="3" presStyleCnt="4" custScaleY="7839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BAAF44F-3C06-4F75-B184-79091F9F8C5E}" type="pres">
      <dgm:prSet presAssocID="{4879B2D3-7B3A-4878-B95B-43ADE754A831}" presName="negativeSpace" presStyleCnt="0"/>
      <dgm:spPr/>
    </dgm:pt>
    <dgm:pt modelId="{107E6A3E-13D0-4E32-AE5C-D8A581A9E24F}" type="pres">
      <dgm:prSet presAssocID="{4879B2D3-7B3A-4878-B95B-43ADE754A83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EB2D6D-36E5-4C7A-8773-89AD73FAD0FD}" type="presOf" srcId="{133C0178-0429-4395-961B-E08D22D31D18}" destId="{13C25735-90BB-4EEB-994B-9C6A027B91B1}" srcOrd="0" destOrd="0" presId="urn:microsoft.com/office/officeart/2005/8/layout/list1"/>
    <dgm:cxn modelId="{F18AB1E5-830D-4686-A280-F65E592A902A}" srcId="{133C0178-0429-4395-961B-E08D22D31D18}" destId="{85CBE190-8C65-4809-A4CC-24864E4767BB}" srcOrd="2" destOrd="0" parTransId="{A17D9817-27DC-4B75-9F04-3AF7DB2E39B2}" sibTransId="{0F0815E6-2EB7-4041-9208-DA3C5EC4B612}"/>
    <dgm:cxn modelId="{19AB79F1-3AD0-4D32-B07A-540A18C8B913}" type="presOf" srcId="{6946E153-8B05-4FD3-80E5-D296111AD2DC}" destId="{32C022C5-2E14-4B8B-B519-4CE84DC5EFEC}" srcOrd="1" destOrd="0" presId="urn:microsoft.com/office/officeart/2005/8/layout/list1"/>
    <dgm:cxn modelId="{6B412755-D7A9-4F5A-AD62-F3F00122CFCB}" type="presOf" srcId="{85CBE190-8C65-4809-A4CC-24864E4767BB}" destId="{E24975EA-E71D-453D-B146-0027F55097E8}" srcOrd="1" destOrd="0" presId="urn:microsoft.com/office/officeart/2005/8/layout/list1"/>
    <dgm:cxn modelId="{4841BF70-F005-42E5-9CDD-8530B9DDB367}" srcId="{133C0178-0429-4395-961B-E08D22D31D18}" destId="{4879B2D3-7B3A-4878-B95B-43ADE754A831}" srcOrd="3" destOrd="0" parTransId="{AA9280F8-9DE7-48FE-A44A-83DD7ED8EE53}" sibTransId="{1E47EFE4-84CE-46CA-A98B-B70A6FC53639}"/>
    <dgm:cxn modelId="{0F757D35-5A79-4664-8A2E-203BC3878B3A}" type="presOf" srcId="{0CCA8600-3317-4F8A-85D6-BDD0D63C5D44}" destId="{5BB133B2-7158-43C1-A3A4-8EBFEF75819D}" srcOrd="1" destOrd="0" presId="urn:microsoft.com/office/officeart/2005/8/layout/list1"/>
    <dgm:cxn modelId="{6F9F19C4-476A-44EB-90E8-0B670D822671}" srcId="{133C0178-0429-4395-961B-E08D22D31D18}" destId="{6946E153-8B05-4FD3-80E5-D296111AD2DC}" srcOrd="0" destOrd="0" parTransId="{1A65C389-A037-48B2-8282-2D0368524C7C}" sibTransId="{2987B788-540F-4E09-8CEA-11BA6CC18956}"/>
    <dgm:cxn modelId="{8E20AB56-CDB6-48B8-AA08-4FA840868138}" type="presOf" srcId="{0CCA8600-3317-4F8A-85D6-BDD0D63C5D44}" destId="{6738F0B0-5E0A-45BC-BE18-BCF6F24F943A}" srcOrd="0" destOrd="0" presId="urn:microsoft.com/office/officeart/2005/8/layout/list1"/>
    <dgm:cxn modelId="{7980C976-9735-44B4-ACFC-13F43CE36A32}" type="presOf" srcId="{6946E153-8B05-4FD3-80E5-D296111AD2DC}" destId="{6EF95FC8-0DB1-4770-9FC7-F4627EBA5B65}" srcOrd="0" destOrd="0" presId="urn:microsoft.com/office/officeart/2005/8/layout/list1"/>
    <dgm:cxn modelId="{6EF33A0F-A778-445A-BAFE-CFF1C286C58C}" type="presOf" srcId="{4879B2D3-7B3A-4878-B95B-43ADE754A831}" destId="{F977BEA4-8EA0-4C35-B0B3-2DF380303C1B}" srcOrd="0" destOrd="0" presId="urn:microsoft.com/office/officeart/2005/8/layout/list1"/>
    <dgm:cxn modelId="{4651466D-FB7A-46D8-B24D-07BF1FB3AA6A}" srcId="{133C0178-0429-4395-961B-E08D22D31D18}" destId="{0CCA8600-3317-4F8A-85D6-BDD0D63C5D44}" srcOrd="1" destOrd="0" parTransId="{713E3AD7-B80C-4496-87D5-91D9DF347130}" sibTransId="{22EA9063-6F77-4A02-A682-03F2A93021A1}"/>
    <dgm:cxn modelId="{9E87946E-2C24-4D39-A79D-FD0239570B4A}" type="presOf" srcId="{4879B2D3-7B3A-4878-B95B-43ADE754A831}" destId="{96ACB16D-D3A4-4930-8291-5ACF99BDA552}" srcOrd="1" destOrd="0" presId="urn:microsoft.com/office/officeart/2005/8/layout/list1"/>
    <dgm:cxn modelId="{EE23FEA2-C8CE-4FF0-B571-231BE7A36670}" type="presOf" srcId="{85CBE190-8C65-4809-A4CC-24864E4767BB}" destId="{D2CCE1CE-19BA-4571-A75B-95F9205DFDFB}" srcOrd="0" destOrd="0" presId="urn:microsoft.com/office/officeart/2005/8/layout/list1"/>
    <dgm:cxn modelId="{FC049FFD-10E5-4993-A526-D32B15B14577}" type="presParOf" srcId="{13C25735-90BB-4EEB-994B-9C6A027B91B1}" destId="{F8945F9D-4FEC-476D-B789-0C65D31AD308}" srcOrd="0" destOrd="0" presId="urn:microsoft.com/office/officeart/2005/8/layout/list1"/>
    <dgm:cxn modelId="{F8FB2CE2-C983-4B5A-9C57-24209ACEF7A8}" type="presParOf" srcId="{F8945F9D-4FEC-476D-B789-0C65D31AD308}" destId="{6EF95FC8-0DB1-4770-9FC7-F4627EBA5B65}" srcOrd="0" destOrd="0" presId="urn:microsoft.com/office/officeart/2005/8/layout/list1"/>
    <dgm:cxn modelId="{DC1D3D56-DE37-4EFA-AE9A-25CB21BE66CE}" type="presParOf" srcId="{F8945F9D-4FEC-476D-B789-0C65D31AD308}" destId="{32C022C5-2E14-4B8B-B519-4CE84DC5EFEC}" srcOrd="1" destOrd="0" presId="urn:microsoft.com/office/officeart/2005/8/layout/list1"/>
    <dgm:cxn modelId="{79B3F1A9-96A8-4D68-A7BB-83B882AF3D66}" type="presParOf" srcId="{13C25735-90BB-4EEB-994B-9C6A027B91B1}" destId="{9E50E363-2345-41C4-93A3-2DAC3892BAE5}" srcOrd="1" destOrd="0" presId="urn:microsoft.com/office/officeart/2005/8/layout/list1"/>
    <dgm:cxn modelId="{6AE98CC9-D2D3-4D8B-9FE3-B1828C3F86BA}" type="presParOf" srcId="{13C25735-90BB-4EEB-994B-9C6A027B91B1}" destId="{571400A9-E91B-443B-BB56-C6AA2EE58210}" srcOrd="2" destOrd="0" presId="urn:microsoft.com/office/officeart/2005/8/layout/list1"/>
    <dgm:cxn modelId="{8A9745FB-04A8-4867-918F-DF2D616DF9E0}" type="presParOf" srcId="{13C25735-90BB-4EEB-994B-9C6A027B91B1}" destId="{19DD09A2-56B6-46A2-9809-5271D91CF233}" srcOrd="3" destOrd="0" presId="urn:microsoft.com/office/officeart/2005/8/layout/list1"/>
    <dgm:cxn modelId="{AE66835C-406A-4992-9654-D0BB5D8283A0}" type="presParOf" srcId="{13C25735-90BB-4EEB-994B-9C6A027B91B1}" destId="{EB0E7B67-AB10-4709-A082-07DFA3EFC5A4}" srcOrd="4" destOrd="0" presId="urn:microsoft.com/office/officeart/2005/8/layout/list1"/>
    <dgm:cxn modelId="{F57BD77D-3F39-4E57-8FE0-2728FF10827A}" type="presParOf" srcId="{EB0E7B67-AB10-4709-A082-07DFA3EFC5A4}" destId="{6738F0B0-5E0A-45BC-BE18-BCF6F24F943A}" srcOrd="0" destOrd="0" presId="urn:microsoft.com/office/officeart/2005/8/layout/list1"/>
    <dgm:cxn modelId="{2D48E46C-3BA0-44D2-8279-9D5F3FCA43EE}" type="presParOf" srcId="{EB0E7B67-AB10-4709-A082-07DFA3EFC5A4}" destId="{5BB133B2-7158-43C1-A3A4-8EBFEF75819D}" srcOrd="1" destOrd="0" presId="urn:microsoft.com/office/officeart/2005/8/layout/list1"/>
    <dgm:cxn modelId="{4349EDF2-4C29-4C3C-B0DD-0FCC1DF1D809}" type="presParOf" srcId="{13C25735-90BB-4EEB-994B-9C6A027B91B1}" destId="{FC3688D6-8753-41A7-8E08-6CFD02FA5F75}" srcOrd="5" destOrd="0" presId="urn:microsoft.com/office/officeart/2005/8/layout/list1"/>
    <dgm:cxn modelId="{9EA0075F-9ED0-4517-87D1-A5743212948D}" type="presParOf" srcId="{13C25735-90BB-4EEB-994B-9C6A027B91B1}" destId="{DBD7EC3D-088D-4C7E-B10A-633C0EF7953D}" srcOrd="6" destOrd="0" presId="urn:microsoft.com/office/officeart/2005/8/layout/list1"/>
    <dgm:cxn modelId="{0371C880-066A-44E8-A842-A38D611B58A1}" type="presParOf" srcId="{13C25735-90BB-4EEB-994B-9C6A027B91B1}" destId="{3DCABC9B-D44B-43EE-948E-7FB503E1E36E}" srcOrd="7" destOrd="0" presId="urn:microsoft.com/office/officeart/2005/8/layout/list1"/>
    <dgm:cxn modelId="{E7E40FE0-6971-4EBD-8778-13ED945847EE}" type="presParOf" srcId="{13C25735-90BB-4EEB-994B-9C6A027B91B1}" destId="{73F9C21D-BBA2-4E92-A475-7A29B1F453F2}" srcOrd="8" destOrd="0" presId="urn:microsoft.com/office/officeart/2005/8/layout/list1"/>
    <dgm:cxn modelId="{6AE42518-FBDC-4AFF-B216-EE07E6C6B9DF}" type="presParOf" srcId="{73F9C21D-BBA2-4E92-A475-7A29B1F453F2}" destId="{D2CCE1CE-19BA-4571-A75B-95F9205DFDFB}" srcOrd="0" destOrd="0" presId="urn:microsoft.com/office/officeart/2005/8/layout/list1"/>
    <dgm:cxn modelId="{D471FC07-2FB9-4235-9777-218CD5515C76}" type="presParOf" srcId="{73F9C21D-BBA2-4E92-A475-7A29B1F453F2}" destId="{E24975EA-E71D-453D-B146-0027F55097E8}" srcOrd="1" destOrd="0" presId="urn:microsoft.com/office/officeart/2005/8/layout/list1"/>
    <dgm:cxn modelId="{F377234B-1AAC-4EE1-9B53-8F2742BCA92D}" type="presParOf" srcId="{13C25735-90BB-4EEB-994B-9C6A027B91B1}" destId="{EF6BAEFB-EBC2-40FC-BB79-A100768A8CBA}" srcOrd="9" destOrd="0" presId="urn:microsoft.com/office/officeart/2005/8/layout/list1"/>
    <dgm:cxn modelId="{083FAA3A-968D-459F-A635-D3E7344FF7CF}" type="presParOf" srcId="{13C25735-90BB-4EEB-994B-9C6A027B91B1}" destId="{8635EDBF-9FEE-403B-88E9-F24EFEA44049}" srcOrd="10" destOrd="0" presId="urn:microsoft.com/office/officeart/2005/8/layout/list1"/>
    <dgm:cxn modelId="{0317ADCD-56BA-4A7A-9AB8-439B7294C4F8}" type="presParOf" srcId="{13C25735-90BB-4EEB-994B-9C6A027B91B1}" destId="{D4B33392-A376-4684-BCF3-3BC72535B432}" srcOrd="11" destOrd="0" presId="urn:microsoft.com/office/officeart/2005/8/layout/list1"/>
    <dgm:cxn modelId="{8EE7BC61-AA16-4336-B1B9-DFE0AB003FB7}" type="presParOf" srcId="{13C25735-90BB-4EEB-994B-9C6A027B91B1}" destId="{E96A8E57-946A-4FCF-9521-0A92BF308186}" srcOrd="12" destOrd="0" presId="urn:microsoft.com/office/officeart/2005/8/layout/list1"/>
    <dgm:cxn modelId="{35CF6747-75E2-4604-ACBA-774BEC905CC0}" type="presParOf" srcId="{E96A8E57-946A-4FCF-9521-0A92BF308186}" destId="{F977BEA4-8EA0-4C35-B0B3-2DF380303C1B}" srcOrd="0" destOrd="0" presId="urn:microsoft.com/office/officeart/2005/8/layout/list1"/>
    <dgm:cxn modelId="{BCB1D1AD-8AA3-457F-8596-F8BC45CF59E8}" type="presParOf" srcId="{E96A8E57-946A-4FCF-9521-0A92BF308186}" destId="{96ACB16D-D3A4-4930-8291-5ACF99BDA552}" srcOrd="1" destOrd="0" presId="urn:microsoft.com/office/officeart/2005/8/layout/list1"/>
    <dgm:cxn modelId="{A592AB1E-2A2F-4F5E-864B-559890657DC2}" type="presParOf" srcId="{13C25735-90BB-4EEB-994B-9C6A027B91B1}" destId="{5BAAF44F-3C06-4F75-B184-79091F9F8C5E}" srcOrd="13" destOrd="0" presId="urn:microsoft.com/office/officeart/2005/8/layout/list1"/>
    <dgm:cxn modelId="{72EA2ACD-1EF1-4356-B163-752B9ADF492F}" type="presParOf" srcId="{13C25735-90BB-4EEB-994B-9C6A027B91B1}" destId="{107E6A3E-13D0-4E32-AE5C-D8A581A9E24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3191F-E113-4902-A64D-DAD33ECB0C49}">
      <dsp:nvSpPr>
        <dsp:cNvPr id="0" name=""/>
        <dsp:cNvSpPr/>
      </dsp:nvSpPr>
      <dsp:spPr>
        <a:xfrm rot="5400000">
          <a:off x="4119020" y="-2408047"/>
          <a:ext cx="1512676" cy="653991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2800" kern="1200" dirty="0" smtClean="0">
              <a:latin typeface="Britannic Bold" pitchFamily="34" charset="0"/>
              <a:ea typeface="+mn-ea"/>
              <a:cs typeface="+mn-cs"/>
            </a:rPr>
            <a:t>E</a:t>
          </a:r>
          <a:r>
            <a:rPr lang="id-ID" sz="2800" kern="1200" dirty="0" smtClean="0">
              <a:latin typeface="Britannic Bold" pitchFamily="34" charset="0"/>
              <a:ea typeface="+mn-ea"/>
              <a:cs typeface="+mn-cs"/>
            </a:rPr>
            <a:t>VALUASI PELAKSANAAN ANGGARAN 2015</a:t>
          </a:r>
          <a:endParaRPr lang="id-ID" sz="2800" kern="1200" dirty="0">
            <a:latin typeface="Britannic Bold" pitchFamily="34" charset="0"/>
            <a:ea typeface="+mn-ea"/>
            <a:cs typeface="+mn-cs"/>
          </a:endParaRPr>
        </a:p>
      </dsp:txBody>
      <dsp:txXfrm rot="-5400000">
        <a:off x="1605403" y="179413"/>
        <a:ext cx="6466068" cy="1364990"/>
      </dsp:txXfrm>
    </dsp:sp>
    <dsp:sp modelId="{07E49F18-5B8D-43A1-95CC-52112F455D42}">
      <dsp:nvSpPr>
        <dsp:cNvPr id="0" name=""/>
        <dsp:cNvSpPr/>
      </dsp:nvSpPr>
      <dsp:spPr>
        <a:xfrm>
          <a:off x="75226" y="98366"/>
          <a:ext cx="1521116" cy="16082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b="0" kern="1200" dirty="0" smtClean="0">
              <a:latin typeface="Britannic Bold" pitchFamily="34" charset="0"/>
              <a:ea typeface="+mn-ea"/>
              <a:cs typeface="+mn-cs"/>
            </a:rPr>
            <a:t>I</a:t>
          </a:r>
          <a:endParaRPr lang="id-ID" sz="4400" b="0" kern="1200" dirty="0">
            <a:latin typeface="Britannic Bold" pitchFamily="34" charset="0"/>
            <a:ea typeface="+mn-ea"/>
            <a:cs typeface="+mn-cs"/>
          </a:endParaRPr>
        </a:p>
      </dsp:txBody>
      <dsp:txXfrm>
        <a:off x="149481" y="172621"/>
        <a:ext cx="1372606" cy="1459699"/>
      </dsp:txXfrm>
    </dsp:sp>
    <dsp:sp modelId="{7F9CBB70-0E10-4565-8D7F-2646B27BC74E}">
      <dsp:nvSpPr>
        <dsp:cNvPr id="0" name=""/>
        <dsp:cNvSpPr/>
      </dsp:nvSpPr>
      <dsp:spPr>
        <a:xfrm rot="5400000">
          <a:off x="4064490" y="-726388"/>
          <a:ext cx="1557301" cy="6595583"/>
        </a:xfrm>
        <a:prstGeom prst="round2Same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68288" lvl="1" indent="-2667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>
              <a:latin typeface="Britannic Bold" pitchFamily="34" charset="0"/>
            </a:rPr>
            <a:t>TINDAK LANJUT HASIL PEMERIKSAAN BPK SEMESTER I TAHUN 2015</a:t>
          </a:r>
          <a:endParaRPr lang="id-ID" sz="2800" b="0" kern="1200" dirty="0">
            <a:latin typeface="Britannic Bold" pitchFamily="34" charset="0"/>
            <a:ea typeface="+mn-ea"/>
            <a:cs typeface="+mn-cs"/>
          </a:endParaRPr>
        </a:p>
      </dsp:txBody>
      <dsp:txXfrm rot="-5400000">
        <a:off x="1545350" y="1868773"/>
        <a:ext cx="6519562" cy="1405259"/>
      </dsp:txXfrm>
    </dsp:sp>
    <dsp:sp modelId="{F1F7526D-D17F-49C7-AB7C-2A857E4BFCF4}">
      <dsp:nvSpPr>
        <dsp:cNvPr id="0" name=""/>
        <dsp:cNvSpPr/>
      </dsp:nvSpPr>
      <dsp:spPr>
        <a:xfrm>
          <a:off x="84285" y="1747901"/>
          <a:ext cx="1461063" cy="1647003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b="0" kern="1200" smtClean="0">
              <a:latin typeface="Britannic Bold" pitchFamily="34" charset="0"/>
              <a:ea typeface="+mn-ea"/>
              <a:cs typeface="+mn-cs"/>
            </a:rPr>
            <a:t>II</a:t>
          </a:r>
          <a:endParaRPr lang="id-ID" sz="4400" b="0" kern="1200" dirty="0">
            <a:latin typeface="Britannic Bold" pitchFamily="34" charset="0"/>
            <a:ea typeface="+mn-ea"/>
            <a:cs typeface="+mn-cs"/>
          </a:endParaRPr>
        </a:p>
      </dsp:txBody>
      <dsp:txXfrm>
        <a:off x="155608" y="1819224"/>
        <a:ext cx="1318417" cy="1504357"/>
      </dsp:txXfrm>
    </dsp:sp>
    <dsp:sp modelId="{47149B42-39F8-4AB3-B182-EDF3BD522B9C}">
      <dsp:nvSpPr>
        <dsp:cNvPr id="0" name=""/>
        <dsp:cNvSpPr/>
      </dsp:nvSpPr>
      <dsp:spPr>
        <a:xfrm rot="5400000">
          <a:off x="4064490" y="1056732"/>
          <a:ext cx="1557301" cy="6595583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800" kern="1200" dirty="0" smtClean="0">
              <a:latin typeface="Britannic Bold" pitchFamily="34" charset="0"/>
            </a:rPr>
            <a:t>DIPA </a:t>
          </a:r>
          <a:r>
            <a:rPr lang="en-US" sz="2800" kern="1200" dirty="0" smtClean="0">
              <a:latin typeface="Britannic Bold" pitchFamily="34" charset="0"/>
            </a:rPr>
            <a:t>TA 2016 </a:t>
          </a:r>
          <a:r>
            <a:rPr lang="id-ID" sz="2800" kern="1200" dirty="0" smtClean="0">
              <a:latin typeface="Britannic Bold" pitchFamily="34" charset="0"/>
            </a:rPr>
            <a:t>DAN REFOCUSING</a:t>
          </a:r>
          <a:r>
            <a:rPr lang="en-US" sz="2800" kern="1200" dirty="0" smtClean="0">
              <a:latin typeface="Britannic Bold" pitchFamily="34" charset="0"/>
            </a:rPr>
            <a:t> PROGRAM/KEGIATAN/ANGGARAN</a:t>
          </a:r>
          <a:endParaRPr lang="id-ID" sz="2800" b="0" kern="1200" dirty="0">
            <a:latin typeface="Britannic Bold" pitchFamily="34" charset="0"/>
            <a:ea typeface="+mn-ea"/>
            <a:cs typeface="+mn-cs"/>
          </a:endParaRPr>
        </a:p>
      </dsp:txBody>
      <dsp:txXfrm rot="-5400000">
        <a:off x="1545350" y="3651894"/>
        <a:ext cx="6519562" cy="1405259"/>
      </dsp:txXfrm>
    </dsp:sp>
    <dsp:sp modelId="{338DEAD3-2252-4273-B2E2-CFDB90C09B5F}">
      <dsp:nvSpPr>
        <dsp:cNvPr id="0" name=""/>
        <dsp:cNvSpPr/>
      </dsp:nvSpPr>
      <dsp:spPr>
        <a:xfrm>
          <a:off x="84285" y="3531022"/>
          <a:ext cx="1461063" cy="1647003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b="0" kern="1200" dirty="0" smtClean="0">
              <a:latin typeface="Britannic Bold" pitchFamily="34" charset="0"/>
              <a:ea typeface="+mn-ea"/>
              <a:cs typeface="+mn-cs"/>
            </a:rPr>
            <a:t>III</a:t>
          </a:r>
          <a:endParaRPr lang="id-ID" sz="4400" b="0" kern="1200" dirty="0">
            <a:latin typeface="Britannic Bold" pitchFamily="34" charset="0"/>
            <a:ea typeface="+mn-ea"/>
            <a:cs typeface="+mn-cs"/>
          </a:endParaRPr>
        </a:p>
      </dsp:txBody>
      <dsp:txXfrm>
        <a:off x="155608" y="3602345"/>
        <a:ext cx="1318417" cy="1504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00A9-E91B-443B-BB56-C6AA2EE58210}">
      <dsp:nvSpPr>
        <dsp:cNvPr id="0" name=""/>
        <dsp:cNvSpPr/>
      </dsp:nvSpPr>
      <dsp:spPr>
        <a:xfrm>
          <a:off x="0" y="458997"/>
          <a:ext cx="435768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022C5-2E14-4B8B-B519-4CE84DC5EFEC}">
      <dsp:nvSpPr>
        <dsp:cNvPr id="0" name=""/>
        <dsp:cNvSpPr/>
      </dsp:nvSpPr>
      <dsp:spPr>
        <a:xfrm>
          <a:off x="217884" y="75237"/>
          <a:ext cx="30503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97" tIns="0" rIns="1152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Padi</a:t>
          </a:r>
          <a:r>
            <a:rPr lang="en-US" sz="2000" kern="1200" dirty="0" smtClean="0"/>
            <a:t> 7</a:t>
          </a:r>
          <a:r>
            <a:rPr lang="id-ID" sz="2000" kern="1200" dirty="0" smtClean="0"/>
            <a:t>5</a:t>
          </a:r>
          <a:r>
            <a:rPr lang="en-US" sz="2000" kern="1200" dirty="0" smtClean="0"/>
            <a:t>,</a:t>
          </a:r>
          <a:r>
            <a:rPr lang="id-ID" sz="2000" kern="1200" dirty="0" smtClean="0"/>
            <a:t>1</a:t>
          </a:r>
          <a:r>
            <a:rPr lang="en-US" sz="2000" kern="1200" dirty="0" smtClean="0"/>
            <a:t>3 </a:t>
          </a:r>
          <a:r>
            <a:rPr lang="en-US" sz="2000" kern="1200" dirty="0" err="1" smtClean="0"/>
            <a:t>Juta</a:t>
          </a:r>
          <a:r>
            <a:rPr lang="en-US" sz="2000" kern="1200" dirty="0" smtClean="0"/>
            <a:t> Ton</a:t>
          </a:r>
          <a:endParaRPr lang="id-ID" sz="2000" kern="1200" dirty="0"/>
        </a:p>
      </dsp:txBody>
      <dsp:txXfrm>
        <a:off x="255351" y="112704"/>
        <a:ext cx="2975447" cy="692586"/>
      </dsp:txXfrm>
    </dsp:sp>
    <dsp:sp modelId="{DBD7EC3D-088D-4C7E-B10A-633C0EF7953D}">
      <dsp:nvSpPr>
        <dsp:cNvPr id="0" name=""/>
        <dsp:cNvSpPr/>
      </dsp:nvSpPr>
      <dsp:spPr>
        <a:xfrm>
          <a:off x="0" y="1638357"/>
          <a:ext cx="435768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133B2-7158-43C1-A3A4-8EBFEF75819D}">
      <dsp:nvSpPr>
        <dsp:cNvPr id="0" name=""/>
        <dsp:cNvSpPr/>
      </dsp:nvSpPr>
      <dsp:spPr>
        <a:xfrm>
          <a:off x="217884" y="1254597"/>
          <a:ext cx="30503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97" tIns="0" rIns="1152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Jagung</a:t>
          </a:r>
          <a:r>
            <a:rPr lang="en-US" sz="2000" kern="1200" dirty="0" smtClean="0"/>
            <a:t> 21,35 </a:t>
          </a:r>
          <a:r>
            <a:rPr lang="en-US" sz="2000" kern="1200" dirty="0" err="1" smtClean="0"/>
            <a:t>Juta</a:t>
          </a:r>
          <a:r>
            <a:rPr lang="en-US" sz="2000" kern="1200" dirty="0" smtClean="0"/>
            <a:t> Ton</a:t>
          </a:r>
          <a:endParaRPr lang="id-ID" sz="2000" kern="1200" dirty="0"/>
        </a:p>
      </dsp:txBody>
      <dsp:txXfrm>
        <a:off x="255351" y="1292064"/>
        <a:ext cx="2975447" cy="692586"/>
      </dsp:txXfrm>
    </dsp:sp>
    <dsp:sp modelId="{8635EDBF-9FEE-403B-88E9-F24EFEA44049}">
      <dsp:nvSpPr>
        <dsp:cNvPr id="0" name=""/>
        <dsp:cNvSpPr/>
      </dsp:nvSpPr>
      <dsp:spPr>
        <a:xfrm>
          <a:off x="0" y="2817717"/>
          <a:ext cx="435768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975EA-E71D-453D-B146-0027F55097E8}">
      <dsp:nvSpPr>
        <dsp:cNvPr id="0" name=""/>
        <dsp:cNvSpPr/>
      </dsp:nvSpPr>
      <dsp:spPr>
        <a:xfrm>
          <a:off x="217884" y="2433957"/>
          <a:ext cx="30503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97" tIns="0" rIns="1152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Kedelai</a:t>
          </a:r>
          <a:r>
            <a:rPr lang="en-US" sz="2000" kern="1200" dirty="0" smtClean="0"/>
            <a:t> </a:t>
          </a:r>
          <a:r>
            <a:rPr lang="id-ID" sz="2000" kern="1200" dirty="0" smtClean="0"/>
            <a:t>1,5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Juta</a:t>
          </a:r>
          <a:r>
            <a:rPr lang="en-US" sz="2000" kern="1200" dirty="0" smtClean="0"/>
            <a:t> Ton</a:t>
          </a:r>
          <a:endParaRPr lang="id-ID" sz="2000" kern="1200" dirty="0"/>
        </a:p>
      </dsp:txBody>
      <dsp:txXfrm>
        <a:off x="255351" y="2471424"/>
        <a:ext cx="2975447" cy="692586"/>
      </dsp:txXfrm>
    </dsp:sp>
    <dsp:sp modelId="{107E6A3E-13D0-4E32-AE5C-D8A581A9E24F}">
      <dsp:nvSpPr>
        <dsp:cNvPr id="0" name=""/>
        <dsp:cNvSpPr/>
      </dsp:nvSpPr>
      <dsp:spPr>
        <a:xfrm>
          <a:off x="0" y="4341625"/>
          <a:ext cx="435768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CB16D-D3A4-4930-8291-5ACF99BDA552}">
      <dsp:nvSpPr>
        <dsp:cNvPr id="0" name=""/>
        <dsp:cNvSpPr/>
      </dsp:nvSpPr>
      <dsp:spPr>
        <a:xfrm>
          <a:off x="217884" y="3613317"/>
          <a:ext cx="3050381" cy="1112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97" tIns="0" rIns="1152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Daging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Sapi</a:t>
          </a:r>
          <a:r>
            <a:rPr lang="en-US" sz="2000" kern="1200" dirty="0" smtClean="0"/>
            <a:t>/</a:t>
          </a:r>
          <a:r>
            <a:rPr lang="en-US" sz="2000" kern="1200" dirty="0" err="1" smtClean="0"/>
            <a:t>Kerbau</a:t>
          </a:r>
          <a:r>
            <a:rPr lang="en-US" sz="2000" kern="1200" dirty="0" smtClean="0"/>
            <a:t> 0,59 </a:t>
          </a:r>
          <a:r>
            <a:rPr lang="en-US" sz="2000" kern="1200" dirty="0" err="1" smtClean="0"/>
            <a:t>Juta</a:t>
          </a:r>
          <a:r>
            <a:rPr lang="en-US" sz="2000" kern="1200" dirty="0" smtClean="0"/>
            <a:t> Ton </a:t>
          </a:r>
          <a:r>
            <a:rPr lang="en-US" sz="2000" kern="1200" dirty="0" err="1" smtClean="0"/>
            <a:t>Karkas</a:t>
          </a:r>
          <a:r>
            <a:rPr lang="en-US" sz="2000" kern="1200" dirty="0" smtClean="0"/>
            <a:t>/0,46 </a:t>
          </a:r>
          <a:r>
            <a:rPr lang="en-US" sz="2000" kern="1200" dirty="0" err="1" smtClean="0"/>
            <a:t>Juta</a:t>
          </a:r>
          <a:r>
            <a:rPr lang="en-US" sz="2000" kern="1200" dirty="0" smtClean="0"/>
            <a:t> Ton </a:t>
          </a:r>
          <a:r>
            <a:rPr lang="en-US" sz="2000" kern="1200" dirty="0" err="1" smtClean="0"/>
            <a:t>Daging</a:t>
          </a:r>
          <a:endParaRPr lang="id-ID" sz="2000" kern="1200" dirty="0"/>
        </a:p>
      </dsp:txBody>
      <dsp:txXfrm>
        <a:off x="272171" y="3667604"/>
        <a:ext cx="2941807" cy="1003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00A9-E91B-443B-BB56-C6AA2EE58210}">
      <dsp:nvSpPr>
        <dsp:cNvPr id="0" name=""/>
        <dsp:cNvSpPr/>
      </dsp:nvSpPr>
      <dsp:spPr>
        <a:xfrm>
          <a:off x="0" y="503973"/>
          <a:ext cx="435768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022C5-2E14-4B8B-B519-4CE84DC5EFEC}">
      <dsp:nvSpPr>
        <dsp:cNvPr id="0" name=""/>
        <dsp:cNvSpPr/>
      </dsp:nvSpPr>
      <dsp:spPr>
        <a:xfrm>
          <a:off x="217884" y="75933"/>
          <a:ext cx="3050381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97" tIns="0" rIns="1152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Gula</a:t>
          </a:r>
          <a:r>
            <a:rPr lang="en-US" sz="2000" kern="1200" dirty="0" smtClean="0"/>
            <a:t> </a:t>
          </a:r>
          <a:r>
            <a:rPr lang="id-ID" sz="2000" kern="1200" dirty="0" smtClean="0"/>
            <a:t>2,8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Juta</a:t>
          </a:r>
          <a:r>
            <a:rPr lang="en-US" sz="2000" kern="1200" dirty="0" smtClean="0"/>
            <a:t> Ton</a:t>
          </a:r>
          <a:endParaRPr lang="id-ID" sz="2000" kern="1200" dirty="0"/>
        </a:p>
      </dsp:txBody>
      <dsp:txXfrm>
        <a:off x="259674" y="117723"/>
        <a:ext cx="2966801" cy="772500"/>
      </dsp:txXfrm>
    </dsp:sp>
    <dsp:sp modelId="{DBD7EC3D-088D-4C7E-B10A-633C0EF7953D}">
      <dsp:nvSpPr>
        <dsp:cNvPr id="0" name=""/>
        <dsp:cNvSpPr/>
      </dsp:nvSpPr>
      <dsp:spPr>
        <a:xfrm>
          <a:off x="0" y="1819413"/>
          <a:ext cx="435768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133B2-7158-43C1-A3A4-8EBFEF75819D}">
      <dsp:nvSpPr>
        <dsp:cNvPr id="0" name=""/>
        <dsp:cNvSpPr/>
      </dsp:nvSpPr>
      <dsp:spPr>
        <a:xfrm>
          <a:off x="217884" y="1391373"/>
          <a:ext cx="3050381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97" tIns="0" rIns="1152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Bawang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Merah</a:t>
          </a:r>
          <a:r>
            <a:rPr lang="en-US" sz="2000" kern="1200" dirty="0" smtClean="0"/>
            <a:t> 1.173 </a:t>
          </a:r>
          <a:r>
            <a:rPr lang="en-US" sz="2000" kern="1200" dirty="0" err="1" smtClean="0"/>
            <a:t>Ribu</a:t>
          </a:r>
          <a:r>
            <a:rPr lang="en-US" sz="2000" kern="1200" dirty="0" smtClean="0"/>
            <a:t> Ton</a:t>
          </a:r>
          <a:endParaRPr lang="id-ID" sz="2000" kern="1200" dirty="0"/>
        </a:p>
      </dsp:txBody>
      <dsp:txXfrm>
        <a:off x="259674" y="1433163"/>
        <a:ext cx="2966801" cy="772500"/>
      </dsp:txXfrm>
    </dsp:sp>
    <dsp:sp modelId="{8635EDBF-9FEE-403B-88E9-F24EFEA44049}">
      <dsp:nvSpPr>
        <dsp:cNvPr id="0" name=""/>
        <dsp:cNvSpPr/>
      </dsp:nvSpPr>
      <dsp:spPr>
        <a:xfrm>
          <a:off x="0" y="3134853"/>
          <a:ext cx="435768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975EA-E71D-453D-B146-0027F55097E8}">
      <dsp:nvSpPr>
        <dsp:cNvPr id="0" name=""/>
        <dsp:cNvSpPr/>
      </dsp:nvSpPr>
      <dsp:spPr>
        <a:xfrm>
          <a:off x="217884" y="2706813"/>
          <a:ext cx="3050381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97" tIns="0" rIns="1152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Cabai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Besar</a:t>
          </a:r>
          <a:r>
            <a:rPr lang="en-US" sz="2000" kern="1200" dirty="0" smtClean="0"/>
            <a:t> 1.106 </a:t>
          </a:r>
          <a:r>
            <a:rPr lang="en-US" sz="2000" kern="1200" dirty="0" err="1" smtClean="0"/>
            <a:t>Ribu</a:t>
          </a:r>
          <a:r>
            <a:rPr lang="en-US" sz="2000" kern="1200" dirty="0" smtClean="0"/>
            <a:t> Ton</a:t>
          </a:r>
          <a:endParaRPr lang="id-ID" sz="2000" kern="1200" dirty="0"/>
        </a:p>
      </dsp:txBody>
      <dsp:txXfrm>
        <a:off x="259674" y="2748603"/>
        <a:ext cx="2966801" cy="772500"/>
      </dsp:txXfrm>
    </dsp:sp>
    <dsp:sp modelId="{107E6A3E-13D0-4E32-AE5C-D8A581A9E24F}">
      <dsp:nvSpPr>
        <dsp:cNvPr id="0" name=""/>
        <dsp:cNvSpPr/>
      </dsp:nvSpPr>
      <dsp:spPr>
        <a:xfrm>
          <a:off x="0" y="4265329"/>
          <a:ext cx="435768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CB16D-D3A4-4930-8291-5ACF99BDA552}">
      <dsp:nvSpPr>
        <dsp:cNvPr id="0" name=""/>
        <dsp:cNvSpPr/>
      </dsp:nvSpPr>
      <dsp:spPr>
        <a:xfrm>
          <a:off x="217884" y="4022253"/>
          <a:ext cx="3050381" cy="671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97" tIns="0" rIns="1152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Cabai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Rawit</a:t>
          </a:r>
          <a:r>
            <a:rPr lang="en-US" sz="2000" kern="1200" dirty="0" smtClean="0"/>
            <a:t> 759 </a:t>
          </a:r>
          <a:r>
            <a:rPr lang="en-US" sz="2000" kern="1200" dirty="0" err="1" smtClean="0"/>
            <a:t>Ribu</a:t>
          </a:r>
          <a:r>
            <a:rPr lang="en-US" sz="2000" kern="1200" dirty="0" smtClean="0"/>
            <a:t> Ton</a:t>
          </a:r>
          <a:endParaRPr lang="id-ID" sz="2000" kern="1200" dirty="0"/>
        </a:p>
      </dsp:txBody>
      <dsp:txXfrm>
        <a:off x="250645" y="4055014"/>
        <a:ext cx="2984859" cy="605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6729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6729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5FF9A5-C550-4017-A06B-8426420C86E2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5" rIns="92290" bIns="46145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514" y="4722892"/>
            <a:ext cx="5452110" cy="4475321"/>
          </a:xfrm>
          <a:prstGeom prst="rect">
            <a:avLst/>
          </a:prstGeom>
        </p:spPr>
        <p:txBody>
          <a:bodyPr vert="horz" lIns="92290" tIns="46145" rIns="92290" bIns="4614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784"/>
            <a:ext cx="2953226" cy="496729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335" y="9445784"/>
            <a:ext cx="2953226" cy="496729"/>
          </a:xfrm>
          <a:prstGeom prst="rect">
            <a:avLst/>
          </a:prstGeom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B1D5291-5891-4816-A615-B052CD6820A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31440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d-ID" altLang="id-ID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790" indent="-285689">
              <a:defRPr>
                <a:solidFill>
                  <a:schemeClr val="tx1"/>
                </a:solidFill>
                <a:latin typeface="Arial" charset="0"/>
              </a:defRPr>
            </a:lvl2pPr>
            <a:lvl3pPr marL="1142754" indent="-228550">
              <a:defRPr>
                <a:solidFill>
                  <a:schemeClr val="tx1"/>
                </a:solidFill>
                <a:latin typeface="Arial" charset="0"/>
              </a:defRPr>
            </a:lvl3pPr>
            <a:lvl4pPr marL="1599856" indent="-228550">
              <a:defRPr>
                <a:solidFill>
                  <a:schemeClr val="tx1"/>
                </a:solidFill>
                <a:latin typeface="Arial" charset="0"/>
              </a:defRPr>
            </a:lvl4pPr>
            <a:lvl5pPr marL="2056957" indent="-228550">
              <a:defRPr>
                <a:solidFill>
                  <a:schemeClr val="tx1"/>
                </a:solidFill>
                <a:latin typeface="Arial" charset="0"/>
              </a:defRPr>
            </a:lvl5pPr>
            <a:lvl6pPr marL="2514059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160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262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364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CE0FD-2010-4AAB-9EBE-60FE9DDF78E6}" type="slidenum">
              <a:rPr lang="id-ID" altLang="id-ID">
                <a:solidFill>
                  <a:srgbClr val="000000"/>
                </a:solidFill>
                <a:latin typeface="Calibri" pitchFamily="34" charset="0"/>
                <a:cs typeface="Arial" charset="0"/>
              </a:rPr>
              <a:pPr/>
              <a:t>4</a:t>
            </a:fld>
            <a:endParaRPr lang="id-ID" altLang="id-ID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6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790" indent="-285689">
              <a:defRPr>
                <a:solidFill>
                  <a:schemeClr val="tx1"/>
                </a:solidFill>
                <a:latin typeface="Arial" charset="0"/>
              </a:defRPr>
            </a:lvl2pPr>
            <a:lvl3pPr marL="1142754" indent="-228550">
              <a:defRPr>
                <a:solidFill>
                  <a:schemeClr val="tx1"/>
                </a:solidFill>
                <a:latin typeface="Arial" charset="0"/>
              </a:defRPr>
            </a:lvl3pPr>
            <a:lvl4pPr marL="1599856" indent="-228550">
              <a:defRPr>
                <a:solidFill>
                  <a:schemeClr val="tx1"/>
                </a:solidFill>
                <a:latin typeface="Arial" charset="0"/>
              </a:defRPr>
            </a:lvl4pPr>
            <a:lvl5pPr marL="2056957" indent="-228550">
              <a:defRPr>
                <a:solidFill>
                  <a:schemeClr val="tx1"/>
                </a:solidFill>
                <a:latin typeface="Arial" charset="0"/>
              </a:defRPr>
            </a:lvl5pPr>
            <a:lvl6pPr marL="2514059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160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262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364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7295F5-30CC-4820-A882-71036C68E72C}" type="slidenum">
              <a:rPr lang="id-ID" altLang="id-ID">
                <a:latin typeface="Calibri" pitchFamily="34" charset="0"/>
              </a:rPr>
              <a:pPr/>
              <a:t>5</a:t>
            </a:fld>
            <a:endParaRPr lang="id-ID" altLang="id-ID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6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155057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EAFF7-1283-452D-A100-3893671002BF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02932-A32D-4DFF-8020-326330325C03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13272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022C-4857-416D-9D3B-351D90D24490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339B6-1E28-43DA-86AE-00BA1477AEB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69394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0B9BD-BAB7-4B13-B6AB-2C7A6FA9AC1A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7F8A2-5474-4AD2-AD41-89C2B1E3C6D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41308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116" indent="0" algn="ctr">
              <a:buNone/>
              <a:defRPr sz="2000"/>
            </a:lvl2pPr>
            <a:lvl3pPr marL="912226" indent="0" algn="ctr">
              <a:buNone/>
              <a:defRPr sz="1800"/>
            </a:lvl3pPr>
            <a:lvl4pPr marL="1368337" indent="0" algn="ctr">
              <a:buNone/>
              <a:defRPr sz="1600"/>
            </a:lvl4pPr>
            <a:lvl5pPr marL="1824456" indent="0" algn="ctr">
              <a:buNone/>
              <a:defRPr sz="1600"/>
            </a:lvl5pPr>
            <a:lvl6pPr marL="2280568" indent="0" algn="ctr">
              <a:buNone/>
              <a:defRPr sz="1600"/>
            </a:lvl6pPr>
            <a:lvl7pPr marL="2736681" indent="0" algn="ctr">
              <a:buNone/>
              <a:defRPr sz="1600"/>
            </a:lvl7pPr>
            <a:lvl8pPr marL="3192802" indent="0" algn="ctr">
              <a:buNone/>
              <a:defRPr sz="1600"/>
            </a:lvl8pPr>
            <a:lvl9pPr marL="364891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8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BB4E8F6-68EF-4DF6-BFF6-C3758CEF7C5B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86DDADCC-0221-43B3-90E2-F2F1AC82E1FB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76986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6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8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61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2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68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4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0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6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28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8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60204FD-528A-4BB3-BD1B-1EED4CFCE7B4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F189012E-A8EA-40CA-9290-8F71B43446F6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795889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DE4F15-619C-4C4D-92F9-2B434C97A81D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A825B9C-E902-4406-A1A1-7E016B868524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61944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 w="12700" algn="ctr">
              <a:solidFill>
                <a:srgbClr val="52525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id-ID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10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72" y="1681167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7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9D0828C-CE01-4515-A9CC-B08C6A303258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95558FDE-CF40-418D-9148-E5117B83E87C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180541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6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8A09387-F712-4406-BF09-D5E0092AFB58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4D35F0A7-58EB-4C8D-B88F-E42D39669B1C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94478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C5A5C3E-616C-493B-BE1C-FAFDFEAC7D0E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9A27049-D37F-4780-AEC7-424FE56898E8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013463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F0DE1A6-A0E4-46D0-89FB-A0DCA25A316C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F975438F-98AD-4792-AC4C-B5C3D7C80D5E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63021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FA044-FFE1-407A-87D6-39F77E7D9DE5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D41A0-6F4B-4007-AD1D-C817C4AEEC4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562347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116" indent="0">
              <a:buNone/>
              <a:defRPr sz="2800"/>
            </a:lvl2pPr>
            <a:lvl3pPr marL="912226" indent="0">
              <a:buNone/>
              <a:defRPr sz="2400"/>
            </a:lvl3pPr>
            <a:lvl4pPr marL="1368337" indent="0">
              <a:buNone/>
              <a:defRPr sz="2000"/>
            </a:lvl4pPr>
            <a:lvl5pPr marL="1824456" indent="0">
              <a:buNone/>
              <a:defRPr sz="2000"/>
            </a:lvl5pPr>
            <a:lvl6pPr marL="2280568" indent="0">
              <a:buNone/>
              <a:defRPr sz="2000"/>
            </a:lvl6pPr>
            <a:lvl7pPr marL="2736681" indent="0">
              <a:buNone/>
              <a:defRPr sz="2000"/>
            </a:lvl7pPr>
            <a:lvl8pPr marL="3192802" indent="0">
              <a:buNone/>
              <a:defRPr sz="2000"/>
            </a:lvl8pPr>
            <a:lvl9pPr marL="364891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C01115C-E270-459F-B75E-2F3A89FC117D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325790EA-98E5-42F3-94B5-03C175A0E83D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768411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2E9A21A-C400-4E4B-BF2D-FDF480E291E9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CF17CCC-FAA1-4FB7-9053-D6E5EEA00E9E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317272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97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7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B3F77BA-FBA0-485E-A9CD-F7A4D60B57F0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7D925C9-97E5-440A-B96A-A1C000F41C3C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86667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175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1E1BB-8547-46EC-9194-3CD1B79A336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82076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9EFC8-8050-4203-A61E-306C7D4ECA6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77434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7D733-8EDA-479A-B1A7-FA3C7D0A8EF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13663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B5A27-4C63-4E55-8CB7-A208B12EC35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48032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1C292-E3B4-42D4-9296-ACB5B8B512D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801196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6589-2B9B-4F94-A643-62DED140A40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07297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116" indent="0" algn="ctr">
              <a:buNone/>
              <a:defRPr sz="2000"/>
            </a:lvl2pPr>
            <a:lvl3pPr marL="912226" indent="0" algn="ctr">
              <a:buNone/>
              <a:defRPr sz="1800"/>
            </a:lvl3pPr>
            <a:lvl4pPr marL="1368337" indent="0" algn="ctr">
              <a:buNone/>
              <a:defRPr sz="1600"/>
            </a:lvl4pPr>
            <a:lvl5pPr marL="1824456" indent="0" algn="ctr">
              <a:buNone/>
              <a:defRPr sz="1600"/>
            </a:lvl5pPr>
            <a:lvl6pPr marL="2280568" indent="0" algn="ctr">
              <a:buNone/>
              <a:defRPr sz="1600"/>
            </a:lvl6pPr>
            <a:lvl7pPr marL="2736681" indent="0" algn="ctr">
              <a:buNone/>
              <a:defRPr sz="1600"/>
            </a:lvl7pPr>
            <a:lvl8pPr marL="3192802" indent="0" algn="ctr">
              <a:buNone/>
              <a:defRPr sz="1600"/>
            </a:lvl8pPr>
            <a:lvl9pPr marL="364891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2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E96AC-EE80-41FF-9C7F-1FA83BEB3E3D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A553C-C4DE-4CC9-84B3-7A9BD1FE727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01003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BB4E8F6-68EF-4DF6-BFF6-C3758CEF7C5B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86DDADCC-0221-43B3-90E2-F2F1AC82E1FB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973354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6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8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61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2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68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4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0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6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28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8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60204FD-528A-4BB3-BD1B-1EED4CFCE7B4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F189012E-A8EA-40CA-9290-8F71B43446F6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529745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DE4F15-619C-4C4D-92F9-2B434C97A81D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A825B9C-E902-4406-A1A1-7E016B868524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718708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 w="12700" algn="ctr">
              <a:solidFill>
                <a:srgbClr val="52525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id-ID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10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72" y="1681167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7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9D0828C-CE01-4515-A9CC-B08C6A303258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95558FDE-CF40-418D-9148-E5117B83E87C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0550357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6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8A09387-F712-4406-BF09-D5E0092AFB58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4D35F0A7-58EB-4C8D-B88F-E42D39669B1C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0418758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C5A5C3E-616C-493B-BE1C-FAFDFEAC7D0E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9A27049-D37F-4780-AEC7-424FE56898E8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358674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F0DE1A6-A0E4-46D0-89FB-A0DCA25A316C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F975438F-98AD-4792-AC4C-B5C3D7C80D5E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315809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116" indent="0">
              <a:buNone/>
              <a:defRPr sz="2800"/>
            </a:lvl2pPr>
            <a:lvl3pPr marL="912226" indent="0">
              <a:buNone/>
              <a:defRPr sz="2400"/>
            </a:lvl3pPr>
            <a:lvl4pPr marL="1368337" indent="0">
              <a:buNone/>
              <a:defRPr sz="2000"/>
            </a:lvl4pPr>
            <a:lvl5pPr marL="1824456" indent="0">
              <a:buNone/>
              <a:defRPr sz="2000"/>
            </a:lvl5pPr>
            <a:lvl6pPr marL="2280568" indent="0">
              <a:buNone/>
              <a:defRPr sz="2000"/>
            </a:lvl6pPr>
            <a:lvl7pPr marL="2736681" indent="0">
              <a:buNone/>
              <a:defRPr sz="2000"/>
            </a:lvl7pPr>
            <a:lvl8pPr marL="3192802" indent="0">
              <a:buNone/>
              <a:defRPr sz="2000"/>
            </a:lvl8pPr>
            <a:lvl9pPr marL="364891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C01115C-E270-459F-B75E-2F3A89FC117D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325790EA-98E5-42F3-94B5-03C175A0E83D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742092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2E9A21A-C400-4E4B-BF2D-FDF480E291E9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CF17CCC-FAA1-4FB7-9053-D6E5EEA00E9E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5919773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97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7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B3F77BA-FBA0-485E-A9CD-F7A4D60B57F0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7D925C9-97E5-440A-B96A-A1C000F41C3C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805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2D4E4-3486-4F69-B415-894AE45A6DD8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26D01-4C5D-4816-8A19-1AEC63F2D669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949974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175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1E1BB-8547-46EC-9194-3CD1B79A336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047237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9EFC8-8050-4203-A61E-306C7D4ECA6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32527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7D733-8EDA-479A-B1A7-FA3C7D0A8EF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166957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B5A27-4C63-4E55-8CB7-A208B12EC35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47990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1C292-E3B4-42D4-9296-ACB5B8B512D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081517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76589-2B9B-4F94-A643-62DED140A40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8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51E37-7F13-482B-AE5A-E6C9AEE1A296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A2706-07A9-484A-9B71-AFE1680E304F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530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48366-C6E8-4390-9F47-C63CE1B4ADA2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9E9E7-0534-455F-91A8-FBD74CBC2A0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4964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79E6B-F9A8-4A03-887B-0727A33D449D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C46C-481B-42E9-B6B8-16B5310EFF9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80226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5B062-33A5-4017-8EB9-E610A43D9ED4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C3A08-A5D5-48CF-8A75-40DA2BB64255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3529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BE51A-F185-463D-8715-2931EC124218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200DB-249D-464D-998B-83DC8D05680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6023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90FF1E-367A-40AB-BA8D-4073E34EA1B7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BE4862B-35E6-4E6F-B600-A39D6E502BC8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776" r:id="rId2"/>
    <p:sldLayoutId id="2147484777" r:id="rId3"/>
    <p:sldLayoutId id="2147484778" r:id="rId4"/>
    <p:sldLayoutId id="2147484779" r:id="rId5"/>
    <p:sldLayoutId id="2147484780" r:id="rId6"/>
    <p:sldLayoutId id="2147484781" r:id="rId7"/>
    <p:sldLayoutId id="2147484782" r:id="rId8"/>
    <p:sldLayoutId id="2147484783" r:id="rId9"/>
    <p:sldLayoutId id="2147484784" r:id="rId10"/>
    <p:sldLayoutId id="21474847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F1B996-8288-495B-86F3-BDD13BAB0A84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CDAFE95-008B-49A7-BB0A-747FF3FBC9B5}" type="slidenum">
              <a:rPr lang="id-ID" altLang="id-ID"/>
              <a:pPr/>
              <a:t>‹#›</a:t>
            </a:fld>
            <a:endParaRPr lang="id-ID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  <p:sldLayoutId id="2147484797" r:id="rId12"/>
    <p:sldLayoutId id="2147484798" r:id="rId13"/>
    <p:sldLayoutId id="2147484799" r:id="rId14"/>
    <p:sldLayoutId id="2147484800" r:id="rId15"/>
    <p:sldLayoutId id="2147484801" r:id="rId16"/>
    <p:sldLayoutId id="2147484802" r:id="rId1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611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222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6833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445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5425" indent="-22542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08629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740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85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97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1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22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337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45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568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681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802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91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F1B996-8288-495B-86F3-BDD13BAB0A84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CDAFE95-008B-49A7-BB0A-747FF3FBC9B5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17145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  <p:sldLayoutId id="2147484815" r:id="rId12"/>
    <p:sldLayoutId id="2147484816" r:id="rId13"/>
    <p:sldLayoutId id="2147484817" r:id="rId14"/>
    <p:sldLayoutId id="2147484818" r:id="rId15"/>
    <p:sldLayoutId id="2147484819" r:id="rId16"/>
    <p:sldLayoutId id="2147484820" r:id="rId1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611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222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6833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445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5425" indent="-22542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08629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740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85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97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1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22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337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45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568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681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802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91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5.jpeg"/><Relationship Id="rId10" Type="http://schemas.openxmlformats.org/officeDocument/2006/relationships/diagramQuickStyle" Target="../diagrams/quickStyle3.xml"/><Relationship Id="rId19" Type="http://schemas.openxmlformats.org/officeDocument/2006/relationships/image" Target="../media/image19.jpe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Worksheet3.xls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Excel_Worksheet4.xls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Excel_Worksheet5.xls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Excel_Worksheet6.xls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Excel_Worksheet7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chart" Target="../charts/chart1.xml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1_TASK FORCE NEW MENTAN\29 OKT 2014\foto\PICT0023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3"/>
          <a:stretch>
            <a:fillRect/>
          </a:stretch>
        </p:blipFill>
        <p:spPr bwMode="auto">
          <a:xfrm>
            <a:off x="-37121" y="13982"/>
            <a:ext cx="9175750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" descr="logo_Deptan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-100013"/>
            <a:ext cx="981075" cy="9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4338638"/>
            <a:ext cx="9115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36" tIns="45610" rIns="91236" bIns="45610">
            <a:spAutoFit/>
          </a:bodyPr>
          <a:lstStyle/>
          <a:p>
            <a:pPr algn="ctr" eaLnBrk="1" hangingPunct="1">
              <a:buFont typeface="Times New Roman" pitchFamily="18" charset="0"/>
              <a:buNone/>
            </a:pPr>
            <a:r>
              <a:rPr lang="en-AU" altLang="id-ID" sz="2800" dirty="0">
                <a:solidFill>
                  <a:srgbClr val="FFFFFF"/>
                </a:solidFill>
                <a:latin typeface="Britannic Bold" pitchFamily="34" charset="0"/>
              </a:rPr>
              <a:t>Jakarta</a:t>
            </a:r>
            <a:r>
              <a:rPr lang="en-US" altLang="id-ID" sz="2800" dirty="0">
                <a:solidFill>
                  <a:srgbClr val="FFFFFF"/>
                </a:solidFill>
                <a:latin typeface="Britannic Bold" pitchFamily="34" charset="0"/>
              </a:rPr>
              <a:t>,</a:t>
            </a:r>
            <a:r>
              <a:rPr lang="id-ID" altLang="id-ID" sz="2800" dirty="0">
                <a:solidFill>
                  <a:srgbClr val="FFFFFF"/>
                </a:solidFill>
                <a:latin typeface="Britannic Bold" pitchFamily="34" charset="0"/>
              </a:rPr>
              <a:t> </a:t>
            </a:r>
            <a:r>
              <a:rPr lang="id-ID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25</a:t>
            </a:r>
            <a:r>
              <a:rPr lang="en-US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 </a:t>
            </a:r>
            <a:r>
              <a:rPr lang="id-ID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Januari 2016</a:t>
            </a:r>
            <a:endParaRPr lang="id-ID" altLang="id-ID" sz="2800" dirty="0">
              <a:solidFill>
                <a:srgbClr val="FFFFFF"/>
              </a:solidFill>
              <a:latin typeface="Britannic Bold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110163"/>
            <a:ext cx="9147175" cy="1000125"/>
            <a:chOff x="0" y="5110163"/>
            <a:chExt cx="9147175" cy="999635"/>
          </a:xfrm>
        </p:grpSpPr>
        <p:pic>
          <p:nvPicPr>
            <p:cNvPr id="36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7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8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9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0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1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2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144000" y="5106988"/>
            <a:ext cx="9147175" cy="1000125"/>
            <a:chOff x="0" y="5110163"/>
            <a:chExt cx="9147175" cy="999635"/>
          </a:xfrm>
        </p:grpSpPr>
        <p:pic>
          <p:nvPicPr>
            <p:cNvPr id="44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5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6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7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8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9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0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9140825" y="5084763"/>
            <a:ext cx="9147175" cy="1000125"/>
            <a:chOff x="0" y="5110163"/>
            <a:chExt cx="9147175" cy="999635"/>
          </a:xfrm>
        </p:grpSpPr>
        <p:pic>
          <p:nvPicPr>
            <p:cNvPr id="52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3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4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5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6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7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8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-9525" y="882650"/>
            <a:ext cx="9144000" cy="163121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spc="50" dirty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R</a:t>
            </a: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APAT KERJA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MENTERI PERTANIAN RI </a:t>
            </a:r>
            <a:endParaRPr lang="en-US" spc="50" dirty="0">
              <a:ln w="11430"/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DENGAN KOMISI IV DPR RI</a:t>
            </a:r>
            <a:endParaRPr lang="en-US" spc="50" dirty="0">
              <a:ln w="11430"/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30163" y="2924175"/>
            <a:ext cx="8931275" cy="107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36" tIns="45610" rIns="91236" bIns="4561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EVALUASI PELAKSANAAN </a:t>
            </a:r>
            <a:r>
              <a:rPr kumimoji="0" lang="en-US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ANGGARAN </a:t>
            </a:r>
            <a:r>
              <a:rPr kumimoji="0" lang="id-ID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2015 </a:t>
            </a:r>
            <a:endParaRPr kumimoji="0" lang="en-US" altLang="id-ID" sz="320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uLnTx/>
              <a:uFillTx/>
              <a:latin typeface="Britannic Bold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DAN DIPA </a:t>
            </a:r>
            <a:r>
              <a:rPr kumimoji="0" lang="id-ID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  <a:ea typeface="Adobe Hebrew"/>
                <a:cs typeface="Adobe Hebrew"/>
              </a:rPr>
              <a:t>2016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25 -1.85185E-6 " pathEditMode="relative" rAng="0" ptsTypes="AA">
                                      <p:cBhvr>
                                        <p:cTn id="10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 txBox="1">
            <a:spLocks/>
          </p:cNvSpPr>
          <p:nvPr/>
        </p:nvSpPr>
        <p:spPr bwMode="auto">
          <a:xfrm>
            <a:off x="4572000" y="630932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10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73418"/>
              </p:ext>
            </p:extLst>
          </p:nvPr>
        </p:nvGraphicFramePr>
        <p:xfrm>
          <a:off x="107503" y="620688"/>
          <a:ext cx="8856984" cy="5020251"/>
        </p:xfrm>
        <a:graphic>
          <a:graphicData uri="http://schemas.openxmlformats.org/drawingml/2006/table">
            <a:tbl>
              <a:tblPr/>
              <a:tblGrid>
                <a:gridCol w="340622">
                  <a:extLst>
                    <a:ext uri="{9D8B030D-6E8A-4147-A177-3AD203B41FA5}"/>
                  </a:extLst>
                </a:gridCol>
                <a:gridCol w="4433062">
                  <a:extLst>
                    <a:ext uri="{9D8B030D-6E8A-4147-A177-3AD203B41FA5}"/>
                  </a:extLst>
                </a:gridCol>
                <a:gridCol w="852272">
                  <a:extLst>
                    <a:ext uri="{9D8B030D-6E8A-4147-A177-3AD203B41FA5}"/>
                  </a:extLst>
                </a:gridCol>
                <a:gridCol w="994316">
                  <a:extLst>
                    <a:ext uri="{9D8B030D-6E8A-4147-A177-3AD203B41FA5}"/>
                  </a:extLst>
                </a:gridCol>
                <a:gridCol w="852272">
                  <a:extLst>
                    <a:ext uri="{9D8B030D-6E8A-4147-A177-3AD203B41FA5}"/>
                  </a:extLst>
                </a:gridCol>
                <a:gridCol w="781249">
                  <a:extLst>
                    <a:ext uri="{9D8B030D-6E8A-4147-A177-3AD203B41FA5}"/>
                  </a:extLst>
                </a:gridCol>
                <a:gridCol w="603191">
                  <a:extLst>
                    <a:ext uri="{9D8B030D-6E8A-4147-A177-3AD203B41FA5}"/>
                  </a:extLst>
                </a:gridCol>
              </a:tblGrid>
              <a:tr h="59878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TEMUAN (per LHP/per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judul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Rekomendasi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7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</a:tr>
              <a:tr h="262705"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SISTEM PENGENDALIAN INTERNAL 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extLst>
                  <a:ext uri="{0D108BD9-81ED-4DB2-BD59-A6C34878D82A}"/>
                </a:extLst>
              </a:tr>
              <a:tr h="4018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Terdapat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Tetap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Satker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yang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Diketahui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Keberadaannya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Rp3.897.896.373,00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571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Terdapat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Salah Input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Tahun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Perolehan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Dalam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Pencatatan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Tetap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Peralatan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Dan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Rp80.910.693.353,00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7618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Aset Tetap berupa Peralatan dan Mesin dengan Kondisi Rusak Berat Belum Dihentikan Penggunaannya dan Diusulkan Penghapusannya Senilai Rp941.874.527,00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18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Peralatan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Yang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Dinyatakan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Hilang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Rp102.787.347,00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Diproses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Tuntutan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Ganti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Rugi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571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Kebijakan Akuntansi terkait Kapitalisasi Biaya Pengembangan Aset Tak Berwujud belum Diatur Secara Rinci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18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 dan Penatausahaan Aset Tak Berwujud Senilai Rp10.185.906.922,00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80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 atas Aset Lain-Lain pada Enam Satker Belum Memadai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23302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938" marR="7938" marT="7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100%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96336" y="24879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400" dirty="0" smtClean="0">
                <a:latin typeface="Britannic Bold" pitchFamily="34" charset="0"/>
              </a:rPr>
              <a:t>Lanjutan...</a:t>
            </a:r>
            <a:endParaRPr lang="id-ID" sz="14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 txBox="1">
            <a:spLocks/>
          </p:cNvSpPr>
          <p:nvPr/>
        </p:nvSpPr>
        <p:spPr bwMode="auto">
          <a:xfrm>
            <a:off x="4572000" y="630932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11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45273"/>
              </p:ext>
            </p:extLst>
          </p:nvPr>
        </p:nvGraphicFramePr>
        <p:xfrm>
          <a:off x="179512" y="260648"/>
          <a:ext cx="8856984" cy="5827994"/>
        </p:xfrm>
        <a:graphic>
          <a:graphicData uri="http://schemas.openxmlformats.org/drawingml/2006/table">
            <a:tbl>
              <a:tblPr/>
              <a:tblGrid>
                <a:gridCol w="434918">
                  <a:extLst>
                    <a:ext uri="{9D8B030D-6E8A-4147-A177-3AD203B41FA5}"/>
                  </a:extLst>
                </a:gridCol>
                <a:gridCol w="2421107">
                  <a:extLst>
                    <a:ext uri="{9D8B030D-6E8A-4147-A177-3AD203B41FA5}"/>
                  </a:extLst>
                </a:gridCol>
                <a:gridCol w="821981">
                  <a:extLst>
                    <a:ext uri="{9D8B030D-6E8A-4147-A177-3AD203B41FA5}"/>
                  </a:extLst>
                </a:gridCol>
                <a:gridCol w="777146">
                  <a:extLst>
                    <a:ext uri="{9D8B030D-6E8A-4147-A177-3AD203B41FA5}"/>
                  </a:extLst>
                </a:gridCol>
                <a:gridCol w="593275">
                  <a:extLst>
                    <a:ext uri="{9D8B030D-6E8A-4147-A177-3AD203B41FA5}"/>
                  </a:extLst>
                </a:gridCol>
                <a:gridCol w="1049043"/>
                <a:gridCol w="32032">
                  <a:extLst>
                    <a:ext uri="{9D8B030D-6E8A-4147-A177-3AD203B41FA5}"/>
                  </a:extLst>
                </a:gridCol>
                <a:gridCol w="844398">
                  <a:extLst>
                    <a:ext uri="{9D8B030D-6E8A-4147-A177-3AD203B41FA5}"/>
                  </a:extLst>
                </a:gridCol>
                <a:gridCol w="881761">
                  <a:extLst>
                    <a:ext uri="{9D8B030D-6E8A-4147-A177-3AD203B41FA5}"/>
                  </a:extLst>
                </a:gridCol>
                <a:gridCol w="1001323">
                  <a:extLst>
                    <a:ext uri="{9D8B030D-6E8A-4147-A177-3AD203B41FA5}"/>
                  </a:extLst>
                </a:gridCol>
              </a:tblGrid>
              <a:tr h="264746"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: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9.</a:t>
                      </a: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/LHP/XVIII/05/2015 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Tanggal 29 Mei 2015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27987"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Judul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id-ID" sz="1200" b="1" dirty="0" smtClean="0">
                          <a:latin typeface="Arial" pitchFamily="34" charset="0"/>
                          <a:cs typeface="Arial" pitchFamily="34" charset="0"/>
                        </a:rPr>
                        <a:t>: LHP atas </a:t>
                      </a:r>
                      <a:r>
                        <a:rPr lang="en-US" altLang="id-ID" sz="1200" b="1" dirty="0" smtClean="0">
                          <a:latin typeface="Arial" pitchFamily="34" charset="0"/>
                          <a:cs typeface="Arial" pitchFamily="34" charset="0"/>
                        </a:rPr>
                        <a:t>LK 018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Kementarian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Pertanian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TA 2014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26474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TEMUAN (per LHP/per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judul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Rekomendasi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64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 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264746">
                <a:tc gridSpan="10"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Kepatuhan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terhadap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Perundang-undangan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110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Pemanfaatan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BMN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tanpa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persetujuan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Menteri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Keuangan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Terdapat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Potensi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PNBP Minimal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sebesar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Rp1.081.509.351,28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Belum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Diterima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Negara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1,081,509,351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950,233,138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87.86%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1260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v-S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Terdapat Penetapan Tarif PNBP Pada Biro Umum dan Hubungan Masyarakat dan Dinas Pertanian Tanaman Pangan Sumatera Barat Yang Tidak Sesuai Ketentuan sebesar </a:t>
                      </a:r>
                      <a:r>
                        <a:rPr lang="sv-SE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Rp 33.286.100,00</a:t>
                      </a:r>
                      <a:endParaRPr lang="sv-SE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564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PNBP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Rp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3.581.530.536,00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Sesuai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Ketentuan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798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PNBP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sebesar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Rp2.956.710.196,00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Terlambat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Disetorkan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Negara 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Selama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sampai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dengan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150 Hari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78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 txBox="1">
            <a:spLocks/>
          </p:cNvSpPr>
          <p:nvPr/>
        </p:nvSpPr>
        <p:spPr bwMode="auto">
          <a:xfrm>
            <a:off x="4572000" y="630932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12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83740"/>
              </p:ext>
            </p:extLst>
          </p:nvPr>
        </p:nvGraphicFramePr>
        <p:xfrm>
          <a:off x="143508" y="332656"/>
          <a:ext cx="8866646" cy="5620145"/>
        </p:xfrm>
        <a:graphic>
          <a:graphicData uri="http://schemas.openxmlformats.org/drawingml/2006/table">
            <a:tbl>
              <a:tblPr/>
              <a:tblGrid>
                <a:gridCol w="390153">
                  <a:extLst>
                    <a:ext uri="{9D8B030D-6E8A-4147-A177-3AD203B41FA5}"/>
                  </a:extLst>
                </a:gridCol>
                <a:gridCol w="3030227">
                  <a:extLst>
                    <a:ext uri="{9D8B030D-6E8A-4147-A177-3AD203B41FA5}"/>
                  </a:extLst>
                </a:gridCol>
                <a:gridCol w="936104"/>
                <a:gridCol w="1269802"/>
                <a:gridCol w="864096"/>
                <a:gridCol w="1365866"/>
                <a:gridCol w="1010398">
                  <a:extLst>
                    <a:ext uri="{9D8B030D-6E8A-4147-A177-3AD203B41FA5}"/>
                  </a:extLst>
                </a:gridCol>
              </a:tblGrid>
              <a:tr h="31976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TEMUAN (per LHP/per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judul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Rekomendasi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97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</a:tr>
              <a:tr h="319768"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Kepatuhan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terhadap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Perundang-undangan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</a:tr>
              <a:tr h="563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Realisasi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Belanja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Hibah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Uang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Barang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Jasa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Sebesar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Rp15.433.222.980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Diajukan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Pengesahan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Kementerian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Keuangan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563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Kekurangan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Volume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sebesar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Rp86.902.542,00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Keterlambatan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Penyelesaian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Pekerjaan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Dipungut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sebesar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Rp33.839.845,00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120,742,387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120,742,387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23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Pengadaan Peralatan Tebu yang Tidak Sesuai Spesifikasi Teknis Senilai Rp93.121.000,00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93,121,000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93,121,000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238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Kemahalan atas pekerjaan Sanitair dan Pemasangan Listrik senilai Rp24.737.750,00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24,737,750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24,737,750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9814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Kemahalan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Harga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atas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Kegiatan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Peremajaan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Tanaman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Kakao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Pengadaan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Bibit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Kakao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dalam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Bentuk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Plantlet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Pasca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Aklimatisasi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Dinas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Perkebunan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Hortikultura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Provinsi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Sulawesi Tenggara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sebesar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Rp1.995.000.000,00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9814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Perhitungan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Komponen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Pembentuk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Biaya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HPS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Pembesaran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Bibit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Kakao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Harga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Kegiatan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Peremajaan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Rehabilitasi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Tanaman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Kakao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di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Provinsi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Sulawesi Tenggara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Melebihi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Referensi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RAB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Harga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sebesar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Rp1.321.515.000,00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6336" y="24879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400" dirty="0" smtClean="0">
                <a:latin typeface="Britannic Bold" pitchFamily="34" charset="0"/>
              </a:rPr>
              <a:t>Lanjutan...</a:t>
            </a:r>
            <a:endParaRPr lang="id-ID" sz="14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2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 txBox="1">
            <a:spLocks/>
          </p:cNvSpPr>
          <p:nvPr/>
        </p:nvSpPr>
        <p:spPr bwMode="auto">
          <a:xfrm>
            <a:off x="4572000" y="630932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13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89632"/>
              </p:ext>
            </p:extLst>
          </p:nvPr>
        </p:nvGraphicFramePr>
        <p:xfrm>
          <a:off x="179512" y="352288"/>
          <a:ext cx="8784976" cy="5669000"/>
        </p:xfrm>
        <a:graphic>
          <a:graphicData uri="http://schemas.openxmlformats.org/drawingml/2006/table">
            <a:tbl>
              <a:tblPr/>
              <a:tblGrid>
                <a:gridCol w="388561">
                  <a:extLst>
                    <a:ext uri="{9D8B030D-6E8A-4147-A177-3AD203B41FA5}"/>
                  </a:extLst>
                </a:gridCol>
                <a:gridCol w="2854463">
                  <a:extLst>
                    <a:ext uri="{9D8B030D-6E8A-4147-A177-3AD203B41FA5}"/>
                  </a:extLst>
                </a:gridCol>
                <a:gridCol w="957887">
                  <a:extLst>
                    <a:ext uri="{9D8B030D-6E8A-4147-A177-3AD203B41FA5}"/>
                  </a:extLst>
                </a:gridCol>
                <a:gridCol w="1341041">
                  <a:extLst>
                    <a:ext uri="{9D8B030D-6E8A-4147-A177-3AD203B41FA5}"/>
                  </a:extLst>
                </a:gridCol>
                <a:gridCol w="894028">
                  <a:extLst>
                    <a:ext uri="{9D8B030D-6E8A-4147-A177-3AD203B41FA5}"/>
                  </a:extLst>
                </a:gridCol>
                <a:gridCol w="1342722">
                  <a:extLst>
                    <a:ext uri="{9D8B030D-6E8A-4147-A177-3AD203B41FA5}"/>
                  </a:extLst>
                </a:gridCol>
                <a:gridCol w="1006274">
                  <a:extLst>
                    <a:ext uri="{9D8B030D-6E8A-4147-A177-3AD203B41FA5}"/>
                  </a:extLst>
                </a:gridCol>
              </a:tblGrid>
              <a:tr h="28803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TEMUAN (per LHP/per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judul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Rekomendasi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Kepatuhan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terhadap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Perundang-undangan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</a:tr>
              <a:tr h="991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Kegiatan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Perluasan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Sawah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Pengembangan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Optimasi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Lahan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Dilaksanakan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Yang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Mengakibatkan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Potensi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Kerugian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Keuangan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Negara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Rp218.877.500,00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218.877.500,00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218.877.500,00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991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Pengeluaran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Biaya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Pengamanan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Kantor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Biro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Hubungan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Masyarakat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sebesar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Rp831.820.000,00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Didukung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Bukti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Pertanggungjawaban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831,820,000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831,820,000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991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Dana PUAP TA 2008-2014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Rp16.100.000.000,00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mengendap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di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rekening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Gapoktan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Lembaga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Keuangan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Mikro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Agribisnis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di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Provinsi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Sumatera Barat 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16,100,000,000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16,100,000,000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5970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Pelaksanaan Program Unit Pengolah Pupuk Organik (UPPO) Tidak Sesuai Dengan Pedoman Teknis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11879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Pertanggungjawaban Belanja Bahan dan Belanja Barang Non Operasional Lainnya pada Dinas Perkebunan dan Hortikultura Provinsi Sulawesi Tenggara Sebesar Rp11.363.430,00 Tidak Sesuai Ketentuan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96336" y="24879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400" dirty="0" smtClean="0">
                <a:latin typeface="Britannic Bold" pitchFamily="34" charset="0"/>
              </a:rPr>
              <a:t>Lanjutan...</a:t>
            </a:r>
            <a:endParaRPr lang="id-ID" sz="14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7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 txBox="1">
            <a:spLocks/>
          </p:cNvSpPr>
          <p:nvPr/>
        </p:nvSpPr>
        <p:spPr bwMode="auto">
          <a:xfrm>
            <a:off x="4572000" y="630932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14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04526"/>
              </p:ext>
            </p:extLst>
          </p:nvPr>
        </p:nvGraphicFramePr>
        <p:xfrm>
          <a:off x="179513" y="476671"/>
          <a:ext cx="8750768" cy="5400601"/>
        </p:xfrm>
        <a:graphic>
          <a:graphicData uri="http://schemas.openxmlformats.org/drawingml/2006/table">
            <a:tbl>
              <a:tblPr/>
              <a:tblGrid>
                <a:gridCol w="388561">
                  <a:extLst>
                    <a:ext uri="{9D8B030D-6E8A-4147-A177-3AD203B41FA5}"/>
                  </a:extLst>
                </a:gridCol>
                <a:gridCol w="3109900">
                  <a:extLst>
                    <a:ext uri="{9D8B030D-6E8A-4147-A177-3AD203B41FA5}"/>
                  </a:extLst>
                </a:gridCol>
                <a:gridCol w="693738">
                  <a:extLst>
                    <a:ext uri="{9D8B030D-6E8A-4147-A177-3AD203B41FA5}"/>
                  </a:extLst>
                </a:gridCol>
                <a:gridCol w="1352416">
                  <a:extLst>
                    <a:ext uri="{9D8B030D-6E8A-4147-A177-3AD203B41FA5}"/>
                  </a:extLst>
                </a:gridCol>
                <a:gridCol w="821670"/>
                <a:gridCol w="1402637">
                  <a:extLst>
                    <a:ext uri="{9D8B030D-6E8A-4147-A177-3AD203B41FA5}"/>
                  </a:extLst>
                </a:gridCol>
                <a:gridCol w="981846">
                  <a:extLst>
                    <a:ext uri="{9D8B030D-6E8A-4147-A177-3AD203B41FA5}"/>
                  </a:extLst>
                </a:gridCol>
              </a:tblGrid>
              <a:tr h="2146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TEMUAN (per LHP/per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judul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Rekomendasi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4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</a:tr>
              <a:tr h="214625">
                <a:tc gridSpan="7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Kepatuhan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terhadap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Perundang-undangan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8" marR="7938" marT="7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</a:tr>
              <a:tr h="938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Penggunaan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Belanja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Barang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(MAK 521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523)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Sesuai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Kegiatannya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Sebesar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Rp1.011.149.770,00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938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Penyaluran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Benih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Siap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sebanyak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150.250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batang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dari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Komoditas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Tanaman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Disertifikasi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938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Tanah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Rp226.133.797.587,60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Kendaraan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Rp14.569.322.574,00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Memiliki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Bukti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Kepemilikan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6258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Aset Tetap Dikuasai/Digunakan Pihak Lain senilai Rp79.450.104.641,67 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938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Aset Tetap Tanah senilai Rp65.330.565.566,24 dalam Kasus Sengketa 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553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18,470,807,988.28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18,339,531,775,00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99,29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" marR="6149" marT="61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96336" y="24879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400" dirty="0" smtClean="0">
                <a:latin typeface="Britannic Bold" pitchFamily="34" charset="0"/>
              </a:rPr>
              <a:t>Lanjutan...</a:t>
            </a:r>
            <a:endParaRPr lang="id-ID" sz="14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8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 txBox="1">
            <a:spLocks/>
          </p:cNvSpPr>
          <p:nvPr/>
        </p:nvSpPr>
        <p:spPr bwMode="auto">
          <a:xfrm>
            <a:off x="4572000" y="630932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15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10226"/>
              </p:ext>
            </p:extLst>
          </p:nvPr>
        </p:nvGraphicFramePr>
        <p:xfrm>
          <a:off x="179512" y="404664"/>
          <a:ext cx="8795963" cy="5473325"/>
        </p:xfrm>
        <a:graphic>
          <a:graphicData uri="http://schemas.openxmlformats.org/drawingml/2006/table">
            <a:tbl>
              <a:tblPr/>
              <a:tblGrid>
                <a:gridCol w="515018"/>
                <a:gridCol w="3986578"/>
                <a:gridCol w="693996"/>
                <a:gridCol w="259063"/>
                <a:gridCol w="819890"/>
                <a:gridCol w="33467"/>
                <a:gridCol w="693996"/>
                <a:gridCol w="555424"/>
                <a:gridCol w="579472"/>
                <a:gridCol w="659059"/>
              </a:tblGrid>
              <a:tr h="22098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8067" marR="8067" marT="80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19.B/LHP/XVII/06/2015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19.C/LHP/XVII/06/2015</a:t>
                      </a:r>
                    </a:p>
                  </a:txBody>
                  <a:tcPr marL="8067" marR="8067" marT="80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8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Judul</a:t>
                      </a:r>
                    </a:p>
                  </a:txBody>
                  <a:tcPr marL="8067" marR="8067" marT="80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LHP</a:t>
                      </a:r>
                      <a:r>
                        <a:rPr lang="id-ID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atas </a:t>
                      </a:r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Sustainable 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 of Agricultural Research </a:t>
                      </a:r>
                      <a:r>
                        <a:rPr lang="id-ID" sz="12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&amp;</a:t>
                      </a:r>
                      <a:r>
                        <a:rPr lang="en-US" sz="12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Technology 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Dissemination Project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(SMARTD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83">
                <a:tc>
                  <a:txBody>
                    <a:bodyPr/>
                    <a:lstStyle/>
                    <a:p>
                      <a:pPr algn="l" rtl="0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rtl="0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8844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8067" marR="8067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TEMUAN (per LHP/per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judul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8067" marR="8067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Rekomendasi</a:t>
                      </a:r>
                    </a:p>
                  </a:txBody>
                  <a:tcPr marL="8067" marR="8067" marT="80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7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 </a:t>
                      </a:r>
                    </a:p>
                  </a:txBody>
                  <a:tcPr marL="8067" marR="8067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 </a:t>
                      </a:r>
                    </a:p>
                  </a:txBody>
                  <a:tcPr marL="8067" marR="8067" marT="8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7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Proses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Pemindahbukuan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Pengembalian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Belanja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dari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Rekening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Negara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Rekening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Khusus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Memadai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7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Terdapat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Kekurangan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Volume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Kemahalan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Harga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Tiga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Paket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Pekerjaan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Konstruksi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Rp87.993.787,54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87,993,787.54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87,993,787.54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6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Pembayaran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Konsultan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Pengawasan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untuk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Jenis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Kontrak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Time-Based Payment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Rp501.269.750,00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Berdasarkan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Bukti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Pertanggungjawaban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501,269,750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501,269,750 </a:t>
                      </a:r>
                    </a:p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7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Perubahan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Penggunaan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Anggaran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Pekerjaan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Pertanggungjawaban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Pengeluaran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Rp5.407.436,00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Sesuai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Ketentuan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5,407,436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5,407,436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6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Pelaksanaan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Pekerjaan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Konsultan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Internasional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(HRD)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Sesuai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Ketentuan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Terdapat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Kelebihan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Pembayaran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Senilai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US$17,500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atau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Rp198.961.700,00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198,961,700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198,961,700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169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793,632,973.54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793,632,973.54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39" marR="8739" marT="87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67" marR="8067" marT="80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84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 txBox="1">
            <a:spLocks/>
          </p:cNvSpPr>
          <p:nvPr/>
        </p:nvSpPr>
        <p:spPr bwMode="auto">
          <a:xfrm>
            <a:off x="4572000" y="630932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16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91753"/>
              </p:ext>
            </p:extLst>
          </p:nvPr>
        </p:nvGraphicFramePr>
        <p:xfrm>
          <a:off x="107504" y="476672"/>
          <a:ext cx="8928992" cy="5150261"/>
        </p:xfrm>
        <a:graphic>
          <a:graphicData uri="http://schemas.openxmlformats.org/drawingml/2006/table">
            <a:tbl>
              <a:tblPr/>
              <a:tblGrid>
                <a:gridCol w="494199"/>
                <a:gridCol w="3451050"/>
                <a:gridCol w="908684"/>
                <a:gridCol w="528875"/>
                <a:gridCol w="509621"/>
                <a:gridCol w="356710"/>
                <a:gridCol w="616880"/>
                <a:gridCol w="538230"/>
                <a:gridCol w="305548"/>
                <a:gridCol w="1219195"/>
              </a:tblGrid>
              <a:tr h="2397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11.a/LHP/XVII/05/05/2015 Tanggal. 29 Mei 2015</a:t>
                      </a: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7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Judul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rtl="0" fontAlgn="b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LHP </a:t>
                      </a:r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BPK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dengan</a:t>
                      </a:r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Tujuan</a:t>
                      </a:r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Tertentu</a:t>
                      </a:r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atas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</a:t>
                      </a:r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dan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Pertanggungjawaban</a:t>
                      </a:r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527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Keuangan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BA 999.07 (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Belanja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Subsidi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Pupuk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23" marR="7323" marT="73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37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TEMUAN (per LHP/per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judul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Rekomendasi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 Lanjut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1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171">
                <a:tc gridSpan="10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SISTEM PENGENDALIAN INTERNAL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 Kebutuhan Pupuk Bersubsidi Tahun 2014 Belum Memadai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Penetapan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Peraturan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Gubernur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Bupati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Walikota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tentang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Kebutuhan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Pupuk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Bersubsidi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Sepenuhnya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Sesuai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Ketentuan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8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Pelaksanaan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Verivikasi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Dokumen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Tagihan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Pembayaran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Verifikasi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Lapangan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oleh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Tim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Verifikasi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Kementerian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Pertanian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Pelaksanaan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Verifikasi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8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Pembayaran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atas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Kurang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Bayar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Subsidi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Pupuk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TA 2012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Penyaluran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Pupuk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TA 2013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2014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Melalui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Prosedur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Verifikasi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Dokumen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Penyaluran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oleh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Kementerian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3" marR="7933" marT="79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693"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3" marR="7323" marT="73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89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 txBox="1">
            <a:spLocks/>
          </p:cNvSpPr>
          <p:nvPr/>
        </p:nvSpPr>
        <p:spPr bwMode="auto">
          <a:xfrm>
            <a:off x="4572000" y="630932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17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84736"/>
              </p:ext>
            </p:extLst>
          </p:nvPr>
        </p:nvGraphicFramePr>
        <p:xfrm>
          <a:off x="107504" y="476674"/>
          <a:ext cx="8856985" cy="5184574"/>
        </p:xfrm>
        <a:graphic>
          <a:graphicData uri="http://schemas.openxmlformats.org/drawingml/2006/table">
            <a:tbl>
              <a:tblPr/>
              <a:tblGrid>
                <a:gridCol w="308851"/>
                <a:gridCol w="3478297"/>
                <a:gridCol w="955459"/>
                <a:gridCol w="955459"/>
                <a:gridCol w="955459"/>
                <a:gridCol w="955459"/>
                <a:gridCol w="1248001"/>
              </a:tblGrid>
              <a:tr h="345072"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7017" marR="7017" marT="70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TEMUAN (per LHP/per judul)</a:t>
                      </a:r>
                    </a:p>
                  </a:txBody>
                  <a:tcPr marL="7017" marR="7017" marT="70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Rekomendasi</a:t>
                      </a:r>
                    </a:p>
                  </a:txBody>
                  <a:tcPr marL="7017" marR="7017" marT="70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 Lanjut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Tindak Lanjut</a:t>
                      </a:r>
                    </a:p>
                  </a:txBody>
                  <a:tcPr marL="7017" marR="7017" marT="70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3189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7" marR="7017" marT="70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 Rupiah</a:t>
                      </a:r>
                    </a:p>
                  </a:txBody>
                  <a:tcPr marL="7017" marR="7017" marT="70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17" marR="7017" marT="70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 Rupiah</a:t>
                      </a:r>
                    </a:p>
                  </a:txBody>
                  <a:tcPr marL="7017" marR="7017" marT="70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40462">
                <a:tc gridSpan="7">
                  <a:txBody>
                    <a:bodyPr/>
                    <a:lstStyle/>
                    <a:p>
                      <a:pPr algn="l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KEPATUHAN TERHADAP PERATURAN PERUNDANG-UNDANGAN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053783"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Penetapan Alokasi Pupuk Bersubsidi dalam SPJB Belum Sepenuhnya Sesuai Ketentuan dan Penyaluran Pupuk Melebihi Alokasi yang Ditetapkan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0067"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Penyusunan Rencana Definitif Kebutuhan Kelompok Tani (RDKK) Belum Sepenuhnya Sesuai dengan Ketentuan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8856"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Penyaluran Pupuk  Bersubsidi Tahun 2014 Belum Sesuai Ketentuan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0067"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 Belanja Subsidi Pupuk Tahun 2014 Belum Sepenuhnya Memperhatikan Prinsip Efisien dan Ekonomis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369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100%</a:t>
                      </a:r>
                    </a:p>
                  </a:txBody>
                  <a:tcPr marL="7017" marR="7017" marT="70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96336" y="24879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400" dirty="0" smtClean="0">
                <a:latin typeface="Britannic Bold" pitchFamily="34" charset="0"/>
              </a:rPr>
              <a:t>Lanjutan...</a:t>
            </a:r>
            <a:endParaRPr lang="id-ID" sz="14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5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 txBox="1">
            <a:spLocks/>
          </p:cNvSpPr>
          <p:nvPr/>
        </p:nvSpPr>
        <p:spPr bwMode="auto">
          <a:xfrm>
            <a:off x="4572000" y="630932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18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13410"/>
              </p:ext>
            </p:extLst>
          </p:nvPr>
        </p:nvGraphicFramePr>
        <p:xfrm>
          <a:off x="59349" y="332655"/>
          <a:ext cx="8977146" cy="5328596"/>
        </p:xfrm>
        <a:graphic>
          <a:graphicData uri="http://schemas.openxmlformats.org/drawingml/2006/table">
            <a:tbl>
              <a:tblPr/>
              <a:tblGrid>
                <a:gridCol w="650349"/>
                <a:gridCol w="3302178"/>
                <a:gridCol w="859475"/>
                <a:gridCol w="599836"/>
                <a:gridCol w="524092"/>
                <a:gridCol w="346913"/>
                <a:gridCol w="446448"/>
                <a:gridCol w="714890"/>
                <a:gridCol w="342924"/>
                <a:gridCol w="1190041"/>
              </a:tblGrid>
              <a:tr h="2330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92" marR="8792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 b/LHP/XVII/05/2015 Tanggal 29 Mei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0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rowSpan="2" gridSpan="9">
                  <a:txBody>
                    <a:bodyPr/>
                    <a:lstStyle/>
                    <a:p>
                      <a:pPr algn="l" rtl="0" fontAlgn="b"/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LHP</a:t>
                      </a:r>
                      <a:r>
                        <a:rPr lang="id-ID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ATAS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LAPORAN KEUANGAN KEMENTERIAN PERTANIAN 2014 BAGIAN ANGGARAN SUBSIDI BENIH (BA.999.07)</a:t>
                      </a:r>
                    </a:p>
                  </a:txBody>
                  <a:tcPr marL="8792" marR="8792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3059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0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TEMUAN (per LHP/per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Rekomendasi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3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Rupiah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Rupiah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3.1.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 Evaluasi atas Sistem Pengendalian Intern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77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3.1.1.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Perencanaan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kebutuhan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Bersubsidi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 2014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didukung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perhitungan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memadai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</a:p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14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3.2.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Pemeriksaan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Kepatuhan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terhadap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Peraturan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Perundang-undangan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14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3.2.1.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Realisasi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penyaluran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Bersubsidi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Anggaran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2014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6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3.2.2.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Penyaluran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Bersubsidi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Kelompok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belum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optimal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73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3.2.3.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Penyaluran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Bersubsidi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melebihi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sertifikasi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terdapat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Bersubsidi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berasal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Provinsi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lain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diberitahukan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dicek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BPSBTPH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169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Jumlah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8792" marR="8792" marT="879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1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 txBox="1">
            <a:spLocks/>
          </p:cNvSpPr>
          <p:nvPr/>
        </p:nvSpPr>
        <p:spPr bwMode="auto">
          <a:xfrm>
            <a:off x="4572000" y="630932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19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20362"/>
              </p:ext>
            </p:extLst>
          </p:nvPr>
        </p:nvGraphicFramePr>
        <p:xfrm>
          <a:off x="323526" y="476672"/>
          <a:ext cx="8614018" cy="4480702"/>
        </p:xfrm>
        <a:graphic>
          <a:graphicData uri="http://schemas.openxmlformats.org/drawingml/2006/table">
            <a:tbl>
              <a:tblPr/>
              <a:tblGrid>
                <a:gridCol w="467634"/>
                <a:gridCol w="3321848"/>
                <a:gridCol w="134614"/>
                <a:gridCol w="779178"/>
                <a:gridCol w="518246"/>
                <a:gridCol w="754625"/>
                <a:gridCol w="765665"/>
                <a:gridCol w="531759"/>
                <a:gridCol w="668725"/>
                <a:gridCol w="671724"/>
              </a:tblGrid>
              <a:tr h="3111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8392" marR="8392" marT="83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12/LHP/XVII/05/2015 tanggal 29 Mei 2015</a:t>
                      </a:r>
                    </a:p>
                  </a:txBody>
                  <a:tcPr marL="8392" marR="8392" marT="83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5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Judul</a:t>
                      </a:r>
                    </a:p>
                  </a:txBody>
                  <a:tcPr marL="8392" marR="8392" marT="83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rtl="0" fontAlgn="b"/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LHP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PDTT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PNBP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Badan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Karantina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Pertanian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atas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PNBP TA. 2014</a:t>
                      </a:r>
                    </a:p>
                  </a:txBody>
                  <a:tcPr marL="8392" marR="8392" marT="83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43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8392" marR="8392" marT="8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TEMUAN (per LHP/per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judul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8392" marR="8392" marT="8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Rekomendasi</a:t>
                      </a:r>
                    </a:p>
                  </a:txBody>
                  <a:tcPr marL="8392" marR="8392" marT="8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Lanjut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Tindak Lanjut</a:t>
                      </a:r>
                    </a:p>
                  </a:txBody>
                  <a:tcPr marL="8392" marR="8392" marT="8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34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8392" marR="8392" marT="8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</a:t>
                      </a:r>
                    </a:p>
                  </a:txBody>
                  <a:tcPr marL="8392" marR="8392" marT="83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78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Prosedur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Pelaksanaan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Karantina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Dapat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Menjamin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Media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Pembawa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Telah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Bebas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dari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OPTK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HPHK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4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Metode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Pengambilan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Pengujian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Dilaksanakan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Sesuai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Ketentuan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9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PNBP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Jasa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Karantina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Memadai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271,080,905.11 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271,080,905.11 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</a:p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43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271,080,905.11 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271,080,905.11 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91" marR="9091" marT="90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392" marR="8392" marT="839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99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857351"/>
              </p:ext>
            </p:extLst>
          </p:nvPr>
        </p:nvGraphicFramePr>
        <p:xfrm>
          <a:off x="392327" y="838201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1380" name="Title 1"/>
          <p:cNvSpPr txBox="1">
            <a:spLocks/>
          </p:cNvSpPr>
          <p:nvPr/>
        </p:nvSpPr>
        <p:spPr bwMode="auto">
          <a:xfrm>
            <a:off x="0" y="-26988"/>
            <a:ext cx="9144000" cy="639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4400" smtClean="0">
                <a:solidFill>
                  <a:srgbClr val="000000"/>
                </a:solidFill>
                <a:latin typeface="Britannic Bold" pitchFamily="34" charset="0"/>
              </a:rPr>
              <a:t>ISI PAPARAN</a:t>
            </a:r>
          </a:p>
        </p:txBody>
      </p:sp>
      <p:sp>
        <p:nvSpPr>
          <p:cNvPr id="22532" name="Slide Number Placeholder 17"/>
          <p:cNvSpPr txBox="1">
            <a:spLocks/>
          </p:cNvSpPr>
          <p:nvPr/>
        </p:nvSpPr>
        <p:spPr bwMode="auto">
          <a:xfrm>
            <a:off x="4572000" y="638175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2F8C135D-6E0A-4120-8FED-1355BED16B51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2</a:t>
            </a:fld>
            <a:endParaRPr lang="en-US" altLang="id-ID" sz="1200">
              <a:solidFill>
                <a:srgbClr val="FFFFFF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7"/>
          <p:cNvSpPr txBox="1">
            <a:spLocks/>
          </p:cNvSpPr>
          <p:nvPr/>
        </p:nvSpPr>
        <p:spPr bwMode="auto">
          <a:xfrm>
            <a:off x="4572000" y="632460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20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04740" y="2650350"/>
            <a:ext cx="6595583" cy="1557301"/>
            <a:chOff x="1545349" y="3575873"/>
            <a:chExt cx="6595583" cy="1557301"/>
          </a:xfrm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4064490" y="1056732"/>
              <a:ext cx="1557301" cy="6595583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-7391754"/>
                <a:satOff val="-12816"/>
                <a:lumOff val="-1289"/>
                <a:alphaOff val="0"/>
              </a:schemeClr>
            </a:lnRef>
            <a:fillRef idx="1">
              <a:schemeClr val="accent5">
                <a:tint val="40000"/>
                <a:alpha val="90000"/>
                <a:hueOff val="-7391754"/>
                <a:satOff val="-12816"/>
                <a:lumOff val="-1289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7391754"/>
                <a:satOff val="-12816"/>
                <a:lumOff val="-128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4"/>
            <p:cNvSpPr/>
            <p:nvPr/>
          </p:nvSpPr>
          <p:spPr>
            <a:xfrm>
              <a:off x="1545350" y="3651894"/>
              <a:ext cx="6519562" cy="1405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2800" kern="1200" dirty="0" smtClean="0">
                  <a:latin typeface="Britannic Bold" pitchFamily="34" charset="0"/>
                </a:rPr>
                <a:t>DIPA DAN REFOCUSING 2016</a:t>
              </a:r>
              <a:endParaRPr lang="id-ID" sz="2800" b="0" kern="1200" dirty="0">
                <a:latin typeface="Britannic Bold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3676" y="2605499"/>
            <a:ext cx="1461063" cy="1647003"/>
            <a:chOff x="84285" y="3531022"/>
            <a:chExt cx="1461063" cy="1647003"/>
          </a:xfrm>
        </p:grpSpPr>
        <p:sp>
          <p:nvSpPr>
            <p:cNvPr id="12" name="Rounded Rectangle 11"/>
            <p:cNvSpPr/>
            <p:nvPr/>
          </p:nvSpPr>
          <p:spPr>
            <a:xfrm>
              <a:off x="84285" y="3531022"/>
              <a:ext cx="1461063" cy="164700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5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5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6"/>
            <p:cNvSpPr/>
            <p:nvPr/>
          </p:nvSpPr>
          <p:spPr>
            <a:xfrm>
              <a:off x="155608" y="3602345"/>
              <a:ext cx="1318417" cy="1504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102870" rIns="205740" bIns="10287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5400" b="0" kern="1200" dirty="0" smtClean="0">
                  <a:latin typeface="Britannic Bold" pitchFamily="34" charset="0"/>
                  <a:ea typeface="+mn-ea"/>
                  <a:cs typeface="+mn-cs"/>
                </a:rPr>
                <a:t>III</a:t>
              </a:r>
              <a:endParaRPr lang="id-ID" sz="5400" b="0" kern="1200" dirty="0">
                <a:latin typeface="Britannic Bold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350" y="-26988"/>
            <a:ext cx="9137650" cy="72390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id-ID" sz="2400" dirty="0" smtClean="0">
                <a:latin typeface="Britannic Bold" pitchFamily="34" charset="0"/>
                <a:ea typeface="MS PGothic" pitchFamily="34" charset="-128"/>
              </a:rPr>
              <a:t>SASARAN PRODUKSI </a:t>
            </a:r>
            <a:r>
              <a:rPr lang="id-ID" altLang="id-ID" sz="2400" dirty="0" smtClean="0">
                <a:latin typeface="Britannic Bold" pitchFamily="34" charset="0"/>
                <a:ea typeface="MS PGothic" pitchFamily="34" charset="-128"/>
              </a:rPr>
              <a:t>PANGAN</a:t>
            </a:r>
            <a:r>
              <a:rPr lang="en-US" altLang="id-ID" sz="2400" dirty="0" smtClean="0">
                <a:latin typeface="Britannic Bold" pitchFamily="34" charset="0"/>
                <a:ea typeface="MS PGothic" pitchFamily="34" charset="-128"/>
              </a:rPr>
              <a:t> UTAMA</a:t>
            </a:r>
            <a:br>
              <a:rPr lang="en-US" altLang="id-ID" sz="2400" dirty="0" smtClean="0">
                <a:latin typeface="Britannic Bold" pitchFamily="34" charset="0"/>
                <a:ea typeface="MS PGothic" pitchFamily="34" charset="-128"/>
              </a:rPr>
            </a:br>
            <a:r>
              <a:rPr lang="en-US" altLang="id-ID" sz="2400" dirty="0" smtClean="0">
                <a:latin typeface="Britannic Bold" pitchFamily="34" charset="0"/>
                <a:ea typeface="MS PGothic" pitchFamily="34" charset="-128"/>
              </a:rPr>
              <a:t>TAHUN 2016</a:t>
            </a:r>
          </a:p>
        </p:txBody>
      </p:sp>
      <p:grpSp>
        <p:nvGrpSpPr>
          <p:cNvPr id="43011" name="Group 7"/>
          <p:cNvGrpSpPr>
            <a:grpSpLocks/>
          </p:cNvGrpSpPr>
          <p:nvPr/>
        </p:nvGrpSpPr>
        <p:grpSpPr bwMode="auto">
          <a:xfrm>
            <a:off x="142875" y="857250"/>
            <a:ext cx="8929688" cy="5072063"/>
            <a:chOff x="142844" y="785794"/>
            <a:chExt cx="8929750" cy="4500594"/>
          </a:xfrm>
        </p:grpSpPr>
        <p:graphicFrame>
          <p:nvGraphicFramePr>
            <p:cNvPr id="6" name="Diagram 5"/>
            <p:cNvGraphicFramePr/>
            <p:nvPr/>
          </p:nvGraphicFramePr>
          <p:xfrm>
            <a:off x="142844" y="785794"/>
            <a:ext cx="4357718" cy="45005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Diagram 6"/>
            <p:cNvGraphicFramePr/>
            <p:nvPr/>
          </p:nvGraphicFramePr>
          <p:xfrm>
            <a:off x="4714876" y="785794"/>
            <a:ext cx="4357718" cy="45005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sp>
        <p:nvSpPr>
          <p:cNvPr id="9" name="Oval 8"/>
          <p:cNvSpPr/>
          <p:nvPr/>
        </p:nvSpPr>
        <p:spPr>
          <a:xfrm>
            <a:off x="3500438" y="1071563"/>
            <a:ext cx="857250" cy="857250"/>
          </a:xfrm>
          <a:prstGeom prst="ellipse">
            <a:avLst/>
          </a:prstGeom>
          <a:blipFill>
            <a:blip r:embed="rId1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00438" y="4929188"/>
            <a:ext cx="857250" cy="857250"/>
          </a:xfrm>
          <a:prstGeom prst="ellipse">
            <a:avLst/>
          </a:prstGeom>
          <a:blipFill>
            <a:blip r:embed="rId1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00438" y="3357563"/>
            <a:ext cx="857250" cy="857250"/>
          </a:xfrm>
          <a:prstGeom prst="ellipse">
            <a:avLst/>
          </a:prstGeom>
          <a:blipFill>
            <a:blip r:embed="rId15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00438" y="2214563"/>
            <a:ext cx="857250" cy="857250"/>
          </a:xfrm>
          <a:prstGeom prst="ellipse">
            <a:avLst/>
          </a:prstGeom>
          <a:blipFill>
            <a:blip r:embed="rId16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72438" y="1071563"/>
            <a:ext cx="857250" cy="857250"/>
          </a:xfrm>
          <a:prstGeom prst="ellipse">
            <a:avLst/>
          </a:prstGeom>
          <a:blipFill>
            <a:blip r:embed="rId17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72438" y="2428875"/>
            <a:ext cx="857250" cy="857250"/>
          </a:xfrm>
          <a:prstGeom prst="ellipse">
            <a:avLst/>
          </a:prstGeom>
          <a:blipFill>
            <a:blip r:embed="rId18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072438" y="3714750"/>
            <a:ext cx="857250" cy="857250"/>
          </a:xfrm>
          <a:prstGeom prst="ellipse">
            <a:avLst/>
          </a:prstGeom>
          <a:blipFill>
            <a:blip r:embed="rId19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072438" y="4857750"/>
            <a:ext cx="857250" cy="857250"/>
          </a:xfrm>
          <a:prstGeom prst="ellipse">
            <a:avLst/>
          </a:prstGeom>
          <a:blipFill>
            <a:blip r:embed="rId20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43020" name="Slide Number Placeholder 17"/>
          <p:cNvSpPr txBox="1">
            <a:spLocks/>
          </p:cNvSpPr>
          <p:nvPr/>
        </p:nvSpPr>
        <p:spPr bwMode="auto">
          <a:xfrm>
            <a:off x="4572000" y="632460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5611D3CB-B421-4392-BD03-16285CB92A27}" type="slidenum">
              <a:rPr lang="en-US" altLang="id-ID" sz="12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ctr"/>
              <a:t>21</a:t>
            </a:fld>
            <a:endParaRPr lang="en-US" altLang="id-ID" sz="1200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Britannic Bold" panose="020B0903060703020204" pitchFamily="34" charset="0"/>
              </a:rPr>
              <a:t>PAGU ANGGARAN TAHUN 2016 </a:t>
            </a:r>
          </a:p>
          <a:p>
            <a:pPr algn="ctr" eaLnBrk="1" hangingPunct="1">
              <a:defRPr/>
            </a:pPr>
            <a:r>
              <a:rPr lang="en-US" sz="2000" dirty="0">
                <a:latin typeface="Britannic Bold" panose="020B0903060703020204" pitchFamily="34" charset="0"/>
              </a:rPr>
              <a:t>PER PROGRAM PER JENIS BELANJA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157949"/>
              </p:ext>
            </p:extLst>
          </p:nvPr>
        </p:nvGraphicFramePr>
        <p:xfrm>
          <a:off x="180280" y="908050"/>
          <a:ext cx="8783588" cy="511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6" name="Worksheet" r:id="rId4" imgW="13011223" imgH="7334280" progId="Excel.Sheet.12">
                  <p:embed/>
                </p:oleObj>
              </mc:Choice>
              <mc:Fallback>
                <p:oleObj name="Worksheet" r:id="rId4" imgW="13011223" imgH="7334280" progId="Excel.Sheet.12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80" y="908050"/>
                        <a:ext cx="8783588" cy="511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17"/>
          <p:cNvSpPr txBox="1">
            <a:spLocks/>
          </p:cNvSpPr>
          <p:nvPr/>
        </p:nvSpPr>
        <p:spPr bwMode="auto">
          <a:xfrm>
            <a:off x="4572000" y="632460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5611D3CB-B421-4392-BD03-16285CB92A27}" type="slidenum">
              <a:rPr lang="en-US" altLang="id-ID" sz="120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ctr"/>
              <a:t>22</a:t>
            </a:fld>
            <a:endParaRPr lang="en-US" altLang="id-ID" sz="1200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884368" y="620688"/>
            <a:ext cx="1079500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id-ID" altLang="id-ID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Rp.000</a:t>
            </a:r>
          </a:p>
        </p:txBody>
      </p:sp>
    </p:spTree>
    <p:extLst>
      <p:ext uri="{BB962C8B-B14F-4D97-AF65-F5344CB8AC3E}">
        <p14:creationId xmlns:p14="http://schemas.microsoft.com/office/powerpoint/2010/main" val="31294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5"/>
          <p:cNvSpPr txBox="1">
            <a:spLocks noChangeArrowheads="1"/>
          </p:cNvSpPr>
          <p:nvPr/>
        </p:nvSpPr>
        <p:spPr bwMode="auto">
          <a:xfrm>
            <a:off x="7885113" y="5588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id-ID" altLang="id-ID" sz="1400" i="1"/>
              <a:t>Rp.000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Britannic Bold" panose="020B0903060703020204" pitchFamily="34" charset="0"/>
              </a:rPr>
              <a:t>PAGU ANGGARAN TAHUN 2016 </a:t>
            </a:r>
          </a:p>
          <a:p>
            <a:pPr algn="ctr" eaLnBrk="1" hangingPunct="1">
              <a:defRPr/>
            </a:pPr>
            <a:r>
              <a:rPr lang="en-US" sz="2400" dirty="0">
                <a:latin typeface="Britannic Bold" panose="020B0903060703020204" pitchFamily="34" charset="0"/>
              </a:rPr>
              <a:t>PER PROGRAM PER SUMBER BIAYA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7956550" y="749300"/>
            <a:ext cx="1079500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id-ID" altLang="id-ID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Rp.000</a:t>
            </a:r>
          </a:p>
        </p:txBody>
      </p:sp>
      <p:graphicFrame>
        <p:nvGraphicFramePr>
          <p:cNvPr id="583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972692"/>
              </p:ext>
            </p:extLst>
          </p:nvPr>
        </p:nvGraphicFramePr>
        <p:xfrm>
          <a:off x="179388" y="1055688"/>
          <a:ext cx="8785225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9" name="Worksheet" r:id="rId4" imgW="11648989" imgH="5705328" progId="Excel.Sheet.12">
                  <p:embed/>
                </p:oleObj>
              </mc:Choice>
              <mc:Fallback>
                <p:oleObj name="Worksheet" r:id="rId4" imgW="11648989" imgH="5705328" progId="Excel.Sheet.12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5688"/>
                        <a:ext cx="8785225" cy="493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843808" y="6309320"/>
            <a:ext cx="2057400" cy="365125"/>
          </a:xfrm>
        </p:spPr>
        <p:txBody>
          <a:bodyPr/>
          <a:lstStyle/>
          <a:p>
            <a:fld id="{86DDADCC-0221-43B3-90E2-F2F1AC82E1FB}" type="slidenum">
              <a:rPr lang="id-ID" altLang="id-ID" smtClean="0">
                <a:solidFill>
                  <a:schemeClr val="bg1"/>
                </a:solidFill>
              </a:rPr>
              <a:pPr/>
              <a:t>23</a:t>
            </a:fld>
            <a:endParaRPr lang="id-ID" alt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59619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2800" dirty="0">
                <a:latin typeface="Britannic Bold" panose="020B0903060703020204" pitchFamily="34" charset="0"/>
              </a:rPr>
              <a:t>PAGU ANGGARAN TAHUN 2016 </a:t>
            </a:r>
            <a:br>
              <a:rPr lang="en-US" sz="2800" dirty="0">
                <a:latin typeface="Britannic Bold" panose="020B0903060703020204" pitchFamily="34" charset="0"/>
              </a:rPr>
            </a:br>
            <a:r>
              <a:rPr lang="en-US" sz="2800" dirty="0" smtClean="0">
                <a:latin typeface="Britannic Bold" panose="020B0903060703020204" pitchFamily="34" charset="0"/>
              </a:rPr>
              <a:t>PER</a:t>
            </a:r>
            <a:r>
              <a:rPr lang="id-ID" sz="2800" dirty="0" smtClean="0">
                <a:latin typeface="Britannic Bold" panose="020B0903060703020204" pitchFamily="34" charset="0"/>
              </a:rPr>
              <a:t> KEWENANGAN</a:t>
            </a:r>
            <a:endParaRPr lang="id-ID" sz="2800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668964" y="620688"/>
            <a:ext cx="1079500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id-ID" altLang="id-ID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Rp.000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09602"/>
              </p:ext>
            </p:extLst>
          </p:nvPr>
        </p:nvGraphicFramePr>
        <p:xfrm>
          <a:off x="35496" y="930402"/>
          <a:ext cx="8856983" cy="5018879"/>
        </p:xfrm>
        <a:graphic>
          <a:graphicData uri="http://schemas.openxmlformats.org/drawingml/2006/table">
            <a:tbl>
              <a:tblPr/>
              <a:tblGrid>
                <a:gridCol w="301007"/>
                <a:gridCol w="2031973"/>
                <a:gridCol w="1182202"/>
                <a:gridCol w="1196797"/>
                <a:gridCol w="1371938"/>
                <a:gridCol w="1386533"/>
                <a:gridCol w="1386533"/>
              </a:tblGrid>
              <a:tr h="2402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ESELON I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KEWENANGAN</a:t>
                      </a:r>
                    </a:p>
                  </a:txBody>
                  <a:tcPr marL="8161" marR="8161" marT="81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7159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KANTOR PUSAT </a:t>
                      </a:r>
                    </a:p>
                  </a:txBody>
                  <a:tcPr marL="8161" marR="8161" marT="816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KANTOR DAERAH </a:t>
                      </a:r>
                    </a:p>
                  </a:txBody>
                  <a:tcPr marL="8161" marR="8161" marT="816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DEKON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TUGAS PEMBANTUAN </a:t>
                      </a:r>
                    </a:p>
                  </a:txBody>
                  <a:tcPr marL="8161" marR="8161" marT="816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86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Sekretariat Jenderal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1.634.662.112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1.634.662.112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Inspektorat Jenderal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100.393.898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100.393.898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Ditjen Tanaman Pangan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182.388.895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26.863.385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487.837.200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7.034.166.927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7.731.256.407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Ditjen Hortikultura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140.147.102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226.452.169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873.916.655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1.240.515.926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Ditjen Perkebunan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138.549.731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95.114.784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101.016.870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1.583.312.365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1.917.993.750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Ditjen PKH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258.966.420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775.659.287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452.156.257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810.311.910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2.297.093.874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Ditjen PSP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5.044.552.245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347.704.054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5.677.043.842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11.069.300.141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Badan Litbang Pertanian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285.868.512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1.794.121.429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2.079.989.941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Badan PPSDMP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206.201.978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548.414.727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910.241.390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11.372.325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1.676.230.420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Badan Ketahanan Pangan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126.597.721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461.466.724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194.999.875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783.064.320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Badan Karantina pertanian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118.707.977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857.977.361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       -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976.685.338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9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id-ID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8.237.036.591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id-ID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4.098.150.973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2.986.874.664 </a:t>
                      </a:r>
                      <a:r>
                        <a:rPr lang="id-ID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id-ID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16.185.123.899    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id-ID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31.507.186.127 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61" marR="8161" marT="8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</a:tbl>
          </a:graphicData>
        </a:graphic>
      </p:graphicFrame>
      <p:sp>
        <p:nvSpPr>
          <p:cNvPr id="11" name="Slide Number Placeholder 17"/>
          <p:cNvSpPr txBox="1">
            <a:spLocks/>
          </p:cNvSpPr>
          <p:nvPr/>
        </p:nvSpPr>
        <p:spPr bwMode="auto">
          <a:xfrm>
            <a:off x="4572000" y="6381328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47FC4103-D79A-44D3-859C-FD1295427708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24</a:t>
            </a:fld>
            <a:endParaRPr lang="en-US" altLang="id-ID" sz="1200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0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46" y="-27384"/>
            <a:ext cx="91275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ritannic Bold" panose="020B0903060703020204" pitchFamily="34" charset="0"/>
              </a:rPr>
              <a:t>ARAHAN PRESIDEN UNTUK PENYEDERHANAAN NOMENKLATUR DALAM ANGGARAN KEMENTERIAN/LEMBAGA (K/L) 2016 </a:t>
            </a:r>
            <a:endParaRPr lang="en-US" sz="2000" dirty="0">
              <a:latin typeface="Britannic Bold" panose="020B09030607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48" y="805929"/>
            <a:ext cx="482225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Sidang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Kabinet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Paripurna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Istana Bogor, 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2015 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K/L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diminta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segera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menyederhanakan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nomenklatur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dgn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anggaran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produktif</a:t>
            </a:r>
            <a:endParaRPr lang="id-ID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pembangunan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kementerian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diharuskan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mempersiapkan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orientasi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orientasi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prosedur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as usual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7" y="1324796"/>
            <a:ext cx="4157133" cy="29683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91680" y="2636912"/>
            <a:ext cx="1588594" cy="430887"/>
          </a:xfrm>
          <a:prstGeom prst="rect">
            <a:avLst/>
          </a:prstGeom>
          <a:solidFill>
            <a:srgbClr val="CCCCFF">
              <a:alpha val="8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ISTANA BOGOR, </a:t>
            </a:r>
          </a:p>
          <a:p>
            <a:pPr algn="ctr"/>
            <a:r>
              <a:rPr lang="en-US" sz="1050" dirty="0"/>
              <a:t>8</a:t>
            </a:r>
            <a:r>
              <a:rPr lang="en-US" sz="1050" dirty="0" smtClean="0"/>
              <a:t> DESEMBER 2015</a:t>
            </a:r>
            <a:endParaRPr lang="en-US" sz="1050" dirty="0"/>
          </a:p>
        </p:txBody>
      </p:sp>
      <p:sp>
        <p:nvSpPr>
          <p:cNvPr id="11" name="Oval 10"/>
          <p:cNvSpPr/>
          <p:nvPr/>
        </p:nvSpPr>
        <p:spPr>
          <a:xfrm>
            <a:off x="4856371" y="4748508"/>
            <a:ext cx="3857652" cy="1080120"/>
          </a:xfrm>
          <a:prstGeom prst="ellipse">
            <a:avLst/>
          </a:prstGeom>
          <a:solidFill>
            <a:srgbClr val="FFFF00">
              <a:alpha val="37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5290561" y="4748508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</a:t>
            </a:r>
            <a:r>
              <a:rPr lang="id-ID" sz="2000" b="1" dirty="0" smtClean="0"/>
              <a:t>efocusing program/ kegiatan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anggaran</a:t>
            </a:r>
            <a:r>
              <a:rPr lang="en-US" sz="2000" b="1" dirty="0" smtClean="0"/>
              <a:t> </a:t>
            </a:r>
          </a:p>
          <a:p>
            <a:pPr algn="ctr"/>
            <a:r>
              <a:rPr lang="id-ID" sz="2000" b="1" dirty="0" smtClean="0"/>
              <a:t>TA 2016 </a:t>
            </a:r>
            <a:endParaRPr lang="id-ID" sz="2000" b="1" dirty="0"/>
          </a:p>
        </p:txBody>
      </p:sp>
      <p:sp>
        <p:nvSpPr>
          <p:cNvPr id="13" name="Down Arrow 12"/>
          <p:cNvSpPr/>
          <p:nvPr/>
        </p:nvSpPr>
        <p:spPr>
          <a:xfrm>
            <a:off x="6398337" y="4198481"/>
            <a:ext cx="785818" cy="528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Slide Number Placeholder 17"/>
          <p:cNvSpPr txBox="1">
            <a:spLocks/>
          </p:cNvSpPr>
          <p:nvPr/>
        </p:nvSpPr>
        <p:spPr bwMode="auto">
          <a:xfrm>
            <a:off x="4572000" y="6381328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47FC4103-D79A-44D3-859C-FD1295427708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25</a:t>
            </a:fld>
            <a:endParaRPr lang="en-US" altLang="id-ID" sz="1200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3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46" y="-10450"/>
            <a:ext cx="91275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ritannic Bold" panose="020B0903060703020204" pitchFamily="34" charset="0"/>
              </a:rPr>
              <a:t>KEBIJAKAN REFOCUSING KEGIATAN DAN ANGGARAN 2016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179180"/>
            <a:ext cx="8208912" cy="3978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Refocusing didasarkan atas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iaya operasional/penunjang tidak langsung dikurangi/ di-efisiensi/di-realokasikan pada kegiatan prioritas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Kegiatan yang kurang berpengaruh langsung pada sasaran di-realokasi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Refocusing:</a:t>
            </a:r>
          </a:p>
          <a:p>
            <a:pPr marL="719138" indent="-363538">
              <a:spcAft>
                <a:spcPts val="300"/>
              </a:spcAft>
              <a:buFont typeface="+mj-lt"/>
              <a:buAutoNum type="alphaLcPeriod"/>
            </a:pPr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Refocusing di dalam program (tidak merubah alokasi anggaran menurut program)</a:t>
            </a:r>
          </a:p>
          <a:p>
            <a:pPr marL="719138" indent="-363538">
              <a:spcAft>
                <a:spcPts val="300"/>
              </a:spcAft>
              <a:buFont typeface="+mj-lt"/>
              <a:buAutoNum type="alphaLcPeriod"/>
            </a:pPr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Refocusing antar program (terdapat realokasi anggaran antar program)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7"/>
          <p:cNvSpPr txBox="1">
            <a:spLocks/>
          </p:cNvSpPr>
          <p:nvPr/>
        </p:nvSpPr>
        <p:spPr bwMode="auto">
          <a:xfrm>
            <a:off x="4572000" y="6381328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47FC4103-D79A-44D3-859C-FD1295427708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26</a:t>
            </a:fld>
            <a:endParaRPr lang="en-US" altLang="id-ID" sz="1200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48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38113" y="683096"/>
          <a:ext cx="8810625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Worksheet" r:id="rId4" imgW="12579398" imgH="9404188" progId="Excel.Sheet.12">
                  <p:embed/>
                </p:oleObj>
              </mc:Choice>
              <mc:Fallback>
                <p:oleObj name="Worksheet" r:id="rId4" imgW="12579398" imgH="9404188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683096"/>
                        <a:ext cx="8810625" cy="5410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7956996" y="476672"/>
            <a:ext cx="1079500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id-ID" altLang="id-ID" sz="1200" dirty="0" smtClean="0"/>
              <a:t>Rp.000</a:t>
            </a:r>
          </a:p>
        </p:txBody>
      </p:sp>
      <p:sp>
        <p:nvSpPr>
          <p:cNvPr id="6" name="Oval 5"/>
          <p:cNvSpPr/>
          <p:nvPr/>
        </p:nvSpPr>
        <p:spPr>
          <a:xfrm>
            <a:off x="3203848" y="5824314"/>
            <a:ext cx="1008112" cy="357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23"/>
            <a:ext cx="9144000" cy="57150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id-ID" sz="3200" dirty="0" smtClean="0">
                <a:latin typeface="Britannic Bold" pitchFamily="34" charset="0"/>
              </a:rPr>
              <a:t>REALOKASI ANGGARAN HASIL REFOCUSING</a:t>
            </a:r>
            <a:endParaRPr lang="id-ID" sz="3200" dirty="0">
              <a:latin typeface="Britannic Bold" pitchFamily="34" charset="0"/>
            </a:endParaRPr>
          </a:p>
        </p:txBody>
      </p:sp>
      <p:sp>
        <p:nvSpPr>
          <p:cNvPr id="8" name="Slide Number Placeholder 17"/>
          <p:cNvSpPr txBox="1">
            <a:spLocks/>
          </p:cNvSpPr>
          <p:nvPr/>
        </p:nvSpPr>
        <p:spPr bwMode="auto">
          <a:xfrm>
            <a:off x="4572000" y="6381328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id-ID" sz="1200" dirty="0" smtClean="0">
                <a:solidFill>
                  <a:srgbClr val="FFFFFF"/>
                </a:solidFill>
                <a:ea typeface="MS PGothic" pitchFamily="34" charset="-128"/>
              </a:rPr>
              <a:t>27</a:t>
            </a:r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1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31840" y="6309320"/>
            <a:ext cx="2057400" cy="365125"/>
          </a:xfrm>
        </p:spPr>
        <p:txBody>
          <a:bodyPr/>
          <a:lstStyle/>
          <a:p>
            <a:r>
              <a:rPr lang="en-US" altLang="id-ID" dirty="0" smtClean="0">
                <a:solidFill>
                  <a:schemeClr val="bg1"/>
                </a:solidFill>
              </a:rPr>
              <a:t>28</a:t>
            </a:r>
            <a:endParaRPr lang="id-ID" altLang="id-ID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23"/>
            <a:ext cx="9144000" cy="908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611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222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6833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445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ctr"/>
            <a:r>
              <a:rPr lang="id-ID" sz="2800" dirty="0" smtClean="0">
                <a:latin typeface="Britannic Bold" pitchFamily="34" charset="0"/>
              </a:rPr>
              <a:t>REFOCUSING KEGIATAN DAN ANGGARAN </a:t>
            </a:r>
          </a:p>
          <a:p>
            <a:pPr algn="ctr"/>
            <a:r>
              <a:rPr lang="id-ID" sz="2800" dirty="0" smtClean="0">
                <a:latin typeface="Britannic Bold" pitchFamily="34" charset="0"/>
              </a:rPr>
              <a:t>KEMENTAN TA 2016</a:t>
            </a:r>
            <a:endParaRPr lang="id-ID" sz="2800" dirty="0">
              <a:latin typeface="Britannic Bold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08111" y="2132856"/>
          <a:ext cx="8737600" cy="24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Worksheet" r:id="rId4" imgW="8762813" imgH="1257383" progId="Excel.Sheet.12">
                  <p:embed/>
                </p:oleObj>
              </mc:Choice>
              <mc:Fallback>
                <p:oleObj name="Worksheet" r:id="rId4" imgW="8762813" imgH="1257383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11" y="2132856"/>
                        <a:ext cx="8737600" cy="2430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3" y="1197913"/>
            <a:ext cx="8496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200" b="1" dirty="0" smtClean="0"/>
              <a:t>A. REFOCUSING </a:t>
            </a:r>
            <a:r>
              <a:rPr lang="id-ID" sz="2200" b="1" dirty="0"/>
              <a:t>KEGIATAN </a:t>
            </a:r>
            <a:r>
              <a:rPr lang="id-ID" sz="2200" b="1" dirty="0" smtClean="0"/>
              <a:t>UTAMA DAN ANGGARAN ANTAR PROGRAM</a:t>
            </a:r>
            <a:endParaRPr lang="id-ID" sz="2200" b="1" dirty="0"/>
          </a:p>
        </p:txBody>
      </p:sp>
      <p:sp>
        <p:nvSpPr>
          <p:cNvPr id="8" name="Oval 7"/>
          <p:cNvSpPr/>
          <p:nvPr/>
        </p:nvSpPr>
        <p:spPr>
          <a:xfrm>
            <a:off x="7311239" y="4005064"/>
            <a:ext cx="1656184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25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059832" y="6237312"/>
            <a:ext cx="2057400" cy="365125"/>
          </a:xfrm>
        </p:spPr>
        <p:txBody>
          <a:bodyPr/>
          <a:lstStyle/>
          <a:p>
            <a:r>
              <a:rPr lang="en-US" altLang="id-ID" dirty="0" smtClean="0">
                <a:solidFill>
                  <a:schemeClr val="bg1"/>
                </a:solidFill>
              </a:rPr>
              <a:t>29</a:t>
            </a:r>
            <a:endParaRPr lang="id-ID" altLang="id-ID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57175" y="979488"/>
          <a:ext cx="8629650" cy="50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8" name="Worksheet" r:id="rId4" imgW="8724993" imgH="4762694" progId="Excel.Sheet.12">
                  <p:embed/>
                </p:oleObj>
              </mc:Choice>
              <mc:Fallback>
                <p:oleObj name="Worksheet" r:id="rId4" imgW="8724993" imgH="476269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979488"/>
                        <a:ext cx="8629650" cy="5041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4060" y="476672"/>
            <a:ext cx="8772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200" b="1" dirty="0" smtClean="0"/>
              <a:t>B. REFOCUSING KEGIATAN UTAMA DAN ANGGARAN INTERNAL PROGRAM</a:t>
            </a:r>
            <a:endParaRPr lang="id-ID" sz="2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-23"/>
            <a:ext cx="9144000" cy="404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611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222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6833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445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r"/>
            <a:r>
              <a:rPr lang="id-ID" sz="2000" dirty="0" smtClean="0">
                <a:latin typeface="Britannic Bold" pitchFamily="34" charset="0"/>
              </a:rPr>
              <a:t>Lanjutan .....</a:t>
            </a:r>
            <a:endParaRPr lang="id-ID" sz="20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17"/>
          <p:cNvSpPr txBox="1">
            <a:spLocks/>
          </p:cNvSpPr>
          <p:nvPr/>
        </p:nvSpPr>
        <p:spPr bwMode="auto">
          <a:xfrm>
            <a:off x="4572000" y="6381328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47FC4103-D79A-44D3-859C-FD1295427708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3</a:t>
            </a:fld>
            <a:endParaRPr lang="en-US" altLang="id-ID" sz="120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67132" y="2632100"/>
            <a:ext cx="6539911" cy="1512676"/>
            <a:chOff x="1605402" y="105571"/>
            <a:chExt cx="6539911" cy="1512676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4119020" y="-2408047"/>
              <a:ext cx="1512676" cy="6539911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 Same Side Corner Rectangle 4"/>
            <p:cNvSpPr/>
            <p:nvPr/>
          </p:nvSpPr>
          <p:spPr>
            <a:xfrm>
              <a:off x="1605403" y="179413"/>
              <a:ext cx="6466068" cy="1364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2800" kern="1200" dirty="0" smtClean="0">
                  <a:latin typeface="Britannic Bold" pitchFamily="34" charset="0"/>
                  <a:ea typeface="+mn-ea"/>
                  <a:cs typeface="+mn-cs"/>
                </a:rPr>
                <a:t>E</a:t>
              </a:r>
              <a:r>
                <a:rPr lang="id-ID" sz="2800" kern="1200" dirty="0" smtClean="0">
                  <a:latin typeface="Britannic Bold" pitchFamily="34" charset="0"/>
                  <a:ea typeface="+mn-ea"/>
                  <a:cs typeface="+mn-cs"/>
                </a:rPr>
                <a:t>VALUASI PELAKSANAAN ANGGARAN 2015</a:t>
              </a:r>
              <a:endParaRPr lang="id-ID" sz="2800" kern="1200" dirty="0">
                <a:latin typeface="Britannic Bold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6956" y="2624895"/>
            <a:ext cx="1521116" cy="1608209"/>
            <a:chOff x="75226" y="98366"/>
            <a:chExt cx="1521116" cy="1608209"/>
          </a:xfrm>
        </p:grpSpPr>
        <p:sp>
          <p:nvSpPr>
            <p:cNvPr id="7" name="Rounded Rectangle 6"/>
            <p:cNvSpPr/>
            <p:nvPr/>
          </p:nvSpPr>
          <p:spPr>
            <a:xfrm>
              <a:off x="75226" y="98366"/>
              <a:ext cx="1521116" cy="16082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6"/>
            <p:cNvSpPr/>
            <p:nvPr/>
          </p:nvSpPr>
          <p:spPr>
            <a:xfrm>
              <a:off x="149481" y="172621"/>
              <a:ext cx="1372606" cy="145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4400" b="0" kern="1200" dirty="0" smtClean="0">
                  <a:latin typeface="Britannic Bold" pitchFamily="34" charset="0"/>
                  <a:ea typeface="+mn-ea"/>
                  <a:cs typeface="+mn-cs"/>
                </a:rPr>
                <a:t>I</a:t>
              </a:r>
              <a:endParaRPr lang="id-ID" sz="4400" b="0" kern="1200" dirty="0">
                <a:latin typeface="Britannic Bold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687" y="2276880"/>
            <a:ext cx="9050337" cy="1200106"/>
          </a:xfrm>
          <a:prstGeom prst="rect">
            <a:avLst/>
          </a:prstGeom>
          <a:noFill/>
        </p:spPr>
        <p:txBody>
          <a:bodyPr lIns="91236" tIns="45610" rIns="91236" bIns="4561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 err="1">
                <a:ln w="11430"/>
                <a:solidFill>
                  <a:prstClr val="black"/>
                </a:solidFill>
                <a:latin typeface="Brush Script MT" pitchFamily="66" charset="0"/>
                <a:cs typeface="Arial" charset="0"/>
              </a:rPr>
              <a:t>Terima</a:t>
            </a:r>
            <a:r>
              <a:rPr lang="en-US" sz="7200" dirty="0">
                <a:ln w="11430"/>
                <a:solidFill>
                  <a:prstClr val="black"/>
                </a:solidFill>
                <a:latin typeface="Brush Script MT" pitchFamily="66" charset="0"/>
                <a:cs typeface="Arial" charset="0"/>
              </a:rPr>
              <a:t> </a:t>
            </a:r>
            <a:r>
              <a:rPr lang="en-US" sz="7200" dirty="0" err="1">
                <a:ln w="11430"/>
                <a:solidFill>
                  <a:prstClr val="black"/>
                </a:solidFill>
                <a:latin typeface="Brush Script MT" pitchFamily="66" charset="0"/>
                <a:cs typeface="Arial" charset="0"/>
              </a:rPr>
              <a:t>Kasih</a:t>
            </a:r>
            <a:endParaRPr lang="en-US" sz="7200" dirty="0">
              <a:ln w="11430"/>
              <a:solidFill>
                <a:prstClr val="black"/>
              </a:solidFill>
              <a:latin typeface="Brush Script MT" pitchFamily="66" charset="0"/>
              <a:cs typeface="Arial" charset="0"/>
            </a:endParaRPr>
          </a:p>
        </p:txBody>
      </p:sp>
      <p:sp>
        <p:nvSpPr>
          <p:cNvPr id="5" name="Slide Number Placeholder 17"/>
          <p:cNvSpPr txBox="1">
            <a:spLocks/>
          </p:cNvSpPr>
          <p:nvPr/>
        </p:nvSpPr>
        <p:spPr bwMode="auto">
          <a:xfrm>
            <a:off x="4572000" y="6381328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47FC4103-D79A-44D3-859C-FD1295427708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30</a:t>
            </a:fld>
            <a:endParaRPr lang="en-US" altLang="id-ID" sz="1200">
              <a:solidFill>
                <a:srgbClr val="FFFFFF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 txBox="1">
            <a:spLocks/>
          </p:cNvSpPr>
          <p:nvPr/>
        </p:nvSpPr>
        <p:spPr bwMode="auto">
          <a:xfrm>
            <a:off x="1311275" y="-26988"/>
            <a:ext cx="783272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id-ID" altLang="id-ID" sz="2200" dirty="0" smtClean="0">
                <a:solidFill>
                  <a:srgbClr val="000000"/>
                </a:solidFill>
                <a:latin typeface="Britannic Bold" pitchFamily="34" charset="0"/>
                <a:cs typeface="Arial" charset="0"/>
              </a:rPr>
              <a:t>REALISASI </a:t>
            </a:r>
            <a:r>
              <a:rPr lang="id-ID" altLang="id-ID" sz="2200" dirty="0">
                <a:solidFill>
                  <a:srgbClr val="000000"/>
                </a:solidFill>
                <a:latin typeface="Britannic Bold" pitchFamily="34" charset="0"/>
                <a:cs typeface="Arial" charset="0"/>
              </a:rPr>
              <a:t>ANGGARAN</a:t>
            </a:r>
            <a:r>
              <a:rPr lang="en-US" altLang="id-ID" sz="2200" dirty="0">
                <a:solidFill>
                  <a:srgbClr val="000000"/>
                </a:solidFill>
                <a:latin typeface="Britannic Bold" pitchFamily="34" charset="0"/>
                <a:cs typeface="Arial" charset="0"/>
              </a:rPr>
              <a:t/>
            </a:r>
            <a:br>
              <a:rPr lang="en-US" altLang="id-ID" sz="2200" dirty="0">
                <a:solidFill>
                  <a:srgbClr val="000000"/>
                </a:solidFill>
                <a:latin typeface="Britannic Bold" pitchFamily="34" charset="0"/>
                <a:cs typeface="Arial" charset="0"/>
              </a:rPr>
            </a:br>
            <a:r>
              <a:rPr lang="en-US" altLang="id-ID" sz="2200" dirty="0">
                <a:solidFill>
                  <a:srgbClr val="000000"/>
                </a:solidFill>
                <a:latin typeface="Britannic Bold" pitchFamily="34" charset="0"/>
                <a:cs typeface="Arial" charset="0"/>
              </a:rPr>
              <a:t>KEMENTERIAN PERTANIAN TA </a:t>
            </a:r>
            <a:r>
              <a:rPr lang="id-ID" altLang="id-ID" sz="2200" dirty="0">
                <a:solidFill>
                  <a:srgbClr val="000000"/>
                </a:solidFill>
                <a:latin typeface="Britannic Bold" pitchFamily="34" charset="0"/>
                <a:cs typeface="Arial" charset="0"/>
              </a:rPr>
              <a:t>2015 </a:t>
            </a:r>
            <a:br>
              <a:rPr lang="id-ID" altLang="id-ID" sz="2200" dirty="0">
                <a:solidFill>
                  <a:srgbClr val="000000"/>
                </a:solidFill>
                <a:latin typeface="Britannic Bold" pitchFamily="34" charset="0"/>
                <a:cs typeface="Arial" charset="0"/>
              </a:rPr>
            </a:br>
            <a:endParaRPr lang="en-US" altLang="id-ID" sz="2000" dirty="0">
              <a:latin typeface="Britannic Bold" pitchFamily="34" charset="0"/>
              <a:cs typeface="Arial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476375" y="1028700"/>
            <a:ext cx="331788" cy="2905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id-ID" altLang="id-ID" sz="1292" b="1" dirty="0" smtClean="0">
                <a:solidFill>
                  <a:srgbClr val="000000"/>
                </a:solidFill>
              </a:rPr>
              <a:t>%</a:t>
            </a:r>
            <a:endParaRPr lang="en-US" altLang="id-ID" sz="1292" b="1" dirty="0" smtClean="0">
              <a:solidFill>
                <a:srgbClr val="000000"/>
              </a:solidFill>
            </a:endParaRPr>
          </a:p>
        </p:txBody>
      </p:sp>
      <p:sp>
        <p:nvSpPr>
          <p:cNvPr id="22533" name="TextBox 10"/>
          <p:cNvSpPr txBox="1">
            <a:spLocks noChangeArrowheads="1"/>
          </p:cNvSpPr>
          <p:nvPr/>
        </p:nvSpPr>
        <p:spPr bwMode="auto">
          <a:xfrm>
            <a:off x="7524750" y="1052513"/>
            <a:ext cx="1482725" cy="24765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cs typeface="Arial" charset="0"/>
              </a:rPr>
              <a:t>Realisasi Secara Bruto</a:t>
            </a:r>
          </a:p>
        </p:txBody>
      </p: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1547664" y="6055320"/>
            <a:ext cx="2698750" cy="25400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1050" dirty="0" err="1" smtClean="0">
                <a:solidFill>
                  <a:srgbClr val="000000"/>
                </a:solidFill>
              </a:rPr>
              <a:t>Sumber</a:t>
            </a:r>
            <a:r>
              <a:rPr lang="en-US" altLang="en-US" sz="1050" dirty="0" smtClean="0">
                <a:solidFill>
                  <a:srgbClr val="000000"/>
                </a:solidFill>
              </a:rPr>
              <a:t>: </a:t>
            </a:r>
            <a:r>
              <a:rPr lang="id-ID" altLang="en-US" sz="1050" dirty="0" smtClean="0">
                <a:solidFill>
                  <a:srgbClr val="000000"/>
                </a:solidFill>
              </a:rPr>
              <a:t>SPAN Kemenkeu dan </a:t>
            </a:r>
            <a:r>
              <a:rPr lang="en-US" altLang="en-US" sz="1050" dirty="0" smtClean="0">
                <a:solidFill>
                  <a:srgbClr val="000000"/>
                </a:solidFill>
              </a:rPr>
              <a:t>Biro KP, </a:t>
            </a:r>
            <a:r>
              <a:rPr lang="en-US" altLang="en-US" sz="1050" dirty="0" err="1" smtClean="0">
                <a:solidFill>
                  <a:srgbClr val="000000"/>
                </a:solidFill>
              </a:rPr>
              <a:t>Setjen</a:t>
            </a:r>
            <a:endParaRPr lang="en-US" altLang="en-US" sz="1050" dirty="0" smtClean="0">
              <a:solidFill>
                <a:srgbClr val="000000"/>
              </a:solidFill>
            </a:endParaRPr>
          </a:p>
        </p:txBody>
      </p:sp>
      <p:grpSp>
        <p:nvGrpSpPr>
          <p:cNvPr id="22535" name="Group 32"/>
          <p:cNvGrpSpPr>
            <a:grpSpLocks/>
          </p:cNvGrpSpPr>
          <p:nvPr/>
        </p:nvGrpSpPr>
        <p:grpSpPr bwMode="auto">
          <a:xfrm>
            <a:off x="20638" y="0"/>
            <a:ext cx="1352550" cy="6165850"/>
            <a:chOff x="0" y="0"/>
            <a:chExt cx="1352276" cy="6860901"/>
          </a:xfrm>
        </p:grpSpPr>
        <p:pic>
          <p:nvPicPr>
            <p:cNvPr id="41" name="Picture 40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3" cstate="print">
              <a:extLst/>
            </a:blip>
            <a:srcRect/>
            <a:stretch>
              <a:fillRect/>
            </a:stretch>
          </p:blipFill>
          <p:spPr bwMode="auto">
            <a:xfrm>
              <a:off x="33869" y="1949310"/>
              <a:ext cx="1302732" cy="97901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0" name="Picture 49" descr="http://www.topnews.in/files/sugarcane.jpg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0" y="2937042"/>
              <a:ext cx="1344413" cy="97665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1" name="Picture 50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3869" y="4918702"/>
              <a:ext cx="1310544" cy="99705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2" name="Picture 51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20636" y="0"/>
              <a:ext cx="1303142" cy="97901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3" name="Picture 52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/>
            </a:blip>
            <a:srcRect l="12190" t="7338" r="12993"/>
            <a:stretch/>
          </p:blipFill>
          <p:spPr bwMode="auto">
            <a:xfrm>
              <a:off x="38440" y="979014"/>
              <a:ext cx="1293591" cy="97901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4" name="Picture 53" descr="F:\Komoditas\443A3961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48189" t="16960" r="6324" b="44604"/>
            <a:stretch/>
          </p:blipFill>
          <p:spPr bwMode="auto">
            <a:xfrm>
              <a:off x="15175" y="5918864"/>
              <a:ext cx="1329238" cy="9420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5" name="Picture 54" descr="G:\LEMBURRRRR\Sapi Sulungranche\DSC00147.JPG"/>
            <p:cNvPicPr>
              <a:picLocks noChangeAspect="1" noChangeArrowheads="1"/>
            </p:cNvPicPr>
            <p:nvPr/>
          </p:nvPicPr>
          <p:blipFill>
            <a:blip r:embed="rId9" cstate="print"/>
            <a:srcRect r="7000"/>
            <a:stretch>
              <a:fillRect/>
            </a:stretch>
          </p:blipFill>
          <p:spPr bwMode="auto">
            <a:xfrm>
              <a:off x="35641" y="3918026"/>
              <a:ext cx="1316635" cy="9683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203997"/>
              </p:ext>
            </p:extLst>
          </p:nvPr>
        </p:nvGraphicFramePr>
        <p:xfrm>
          <a:off x="1547664" y="1361943"/>
          <a:ext cx="7375277" cy="4668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" name="Oval 1"/>
          <p:cNvSpPr/>
          <p:nvPr/>
        </p:nvSpPr>
        <p:spPr>
          <a:xfrm>
            <a:off x="8460432" y="3636786"/>
            <a:ext cx="547043" cy="216024"/>
          </a:xfrm>
          <a:prstGeom prst="ellipse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7"/>
          <p:cNvSpPr txBox="1">
            <a:spLocks/>
          </p:cNvSpPr>
          <p:nvPr/>
        </p:nvSpPr>
        <p:spPr bwMode="auto">
          <a:xfrm>
            <a:off x="4572000" y="6381328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47FC4103-D79A-44D3-859C-FD1295427708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4</a:t>
            </a:fld>
            <a:endParaRPr lang="en-US" altLang="id-ID" sz="1200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548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90007"/>
              </p:ext>
            </p:extLst>
          </p:nvPr>
        </p:nvGraphicFramePr>
        <p:xfrm>
          <a:off x="107504" y="908720"/>
          <a:ext cx="8856984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8" name="Worksheet" r:id="rId5" imgW="10506010" imgH="3571830" progId="Excel.Sheet.12">
                  <p:embed/>
                </p:oleObj>
              </mc:Choice>
              <mc:Fallback>
                <p:oleObj name="Worksheet" r:id="rId5" imgW="10506010" imgH="3571830" progId="Excel.Sheet.12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908720"/>
                        <a:ext cx="8856984" cy="4752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3131840" y="630932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97ADAC-81A4-4F04-B920-123060DEA614}" type="slidenum">
              <a:rPr lang="id-ID" altLang="id-ID">
                <a:solidFill>
                  <a:schemeClr val="bg1"/>
                </a:solidFill>
                <a:latin typeface="Calibri" pitchFamily="34" charset="0"/>
              </a:rPr>
              <a:pPr/>
              <a:t>5</a:t>
            </a:fld>
            <a:endParaRPr lang="id-ID" altLang="id-ID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-19050"/>
            <a:ext cx="9144000" cy="755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id-ID" altLang="id-ID" sz="2400" dirty="0">
                <a:latin typeface="Britannic Bold" pitchFamily="34" charset="0"/>
              </a:rPr>
              <a:t>REALISASI ANGGARAN KEMENTERIAN PERTANIAN </a:t>
            </a:r>
            <a:endParaRPr lang="en-US" altLang="id-ID" sz="2400" dirty="0" smtClean="0">
              <a:latin typeface="Britannic Bold" pitchFamily="34" charset="0"/>
            </a:endParaRPr>
          </a:p>
          <a:p>
            <a:pPr algn="ctr" eaLnBrk="1" hangingPunct="1">
              <a:defRPr/>
            </a:pPr>
            <a:r>
              <a:rPr lang="id-ID" altLang="id-ID" sz="2400" dirty="0" smtClean="0">
                <a:latin typeface="Britannic Bold" pitchFamily="34" charset="0"/>
              </a:rPr>
              <a:t>PER </a:t>
            </a:r>
            <a:r>
              <a:rPr lang="id-ID" altLang="id-ID" sz="2400" dirty="0">
                <a:latin typeface="Britannic Bold" pitchFamily="34" charset="0"/>
              </a:rPr>
              <a:t>ESELON I</a:t>
            </a:r>
            <a:r>
              <a:rPr lang="en-US" altLang="id-ID" sz="2400" dirty="0">
                <a:latin typeface="Britannic Bold" pitchFamily="34" charset="0"/>
              </a:rPr>
              <a:t> </a:t>
            </a:r>
            <a:endParaRPr lang="id-ID" altLang="id-ID" sz="2400" dirty="0">
              <a:latin typeface="Britannic Bold" pitchFamily="34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34938" y="5695280"/>
            <a:ext cx="2698750" cy="25400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1050" dirty="0" err="1" smtClean="0">
                <a:solidFill>
                  <a:srgbClr val="000000"/>
                </a:solidFill>
              </a:rPr>
              <a:t>Sumber</a:t>
            </a:r>
            <a:r>
              <a:rPr lang="en-US" altLang="en-US" sz="1050" dirty="0" smtClean="0">
                <a:solidFill>
                  <a:srgbClr val="000000"/>
                </a:solidFill>
              </a:rPr>
              <a:t>: </a:t>
            </a:r>
            <a:r>
              <a:rPr lang="id-ID" altLang="en-US" sz="1050" dirty="0" smtClean="0">
                <a:solidFill>
                  <a:srgbClr val="000000"/>
                </a:solidFill>
              </a:rPr>
              <a:t>SPAN Kemenkeu dan </a:t>
            </a:r>
            <a:r>
              <a:rPr lang="en-US" altLang="en-US" sz="1050" dirty="0" smtClean="0">
                <a:solidFill>
                  <a:srgbClr val="000000"/>
                </a:solidFill>
              </a:rPr>
              <a:t>Biro KP, </a:t>
            </a:r>
            <a:r>
              <a:rPr lang="en-US" altLang="en-US" sz="1050" dirty="0" err="1" smtClean="0">
                <a:solidFill>
                  <a:srgbClr val="000000"/>
                </a:solidFill>
              </a:rPr>
              <a:t>Setjen</a:t>
            </a:r>
            <a:endParaRPr lang="en-US" alt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40154" y="5326609"/>
            <a:ext cx="576262" cy="3609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69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3059832" y="630932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E2584F-5B64-4DAE-BDF9-D1EF6FC6E728}" type="slidenum">
              <a:rPr lang="en-US" sz="1100" smtClean="0">
                <a:solidFill>
                  <a:srgbClr val="FFFFFF"/>
                </a:solidFill>
              </a:rPr>
              <a:pPr eaLnBrk="1" hangingPunct="1"/>
              <a:t>6</a:t>
            </a:fld>
            <a:endParaRPr lang="en-US" sz="1100" dirty="0" smtClean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56672"/>
              </p:ext>
            </p:extLst>
          </p:nvPr>
        </p:nvGraphicFramePr>
        <p:xfrm>
          <a:off x="251519" y="1268760"/>
          <a:ext cx="8640959" cy="420118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9623"/>
                <a:gridCol w="2630843"/>
                <a:gridCol w="1412991"/>
                <a:gridCol w="1425834"/>
                <a:gridCol w="1425834"/>
                <a:gridCol w="1425834"/>
              </a:tblGrid>
              <a:tr h="4403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Jenis</a:t>
                      </a:r>
                      <a:r>
                        <a:rPr lang="en-AU" sz="18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AU" sz="1800" b="1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Komoditi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Tahun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Kenaikan Produksi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4037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2014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2015*)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Jumlah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%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4037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Padi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70.846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74.992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7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Jagung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19.008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19.833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7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Kedelai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955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983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583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Daging</a:t>
                      </a:r>
                      <a:r>
                        <a:rPr lang="id-ID" sz="18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nl-NL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(Sapi </a:t>
                      </a:r>
                      <a:r>
                        <a:rPr lang="nl-N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dan Kerbau Lokal)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532</a:t>
                      </a:r>
                      <a:r>
                        <a:rPr lang="id-ID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AU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AU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555</a:t>
                      </a:r>
                      <a:r>
                        <a:rPr lang="id-ID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AU" sz="18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AU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37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u="none" strike="noStrike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Tebu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2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579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2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62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66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Cabai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1.875 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5,81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66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Bawang</a:t>
                      </a:r>
                      <a:r>
                        <a:rPr lang="id-ID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Merah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1.234 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73153"/>
              </p:ext>
            </p:extLst>
          </p:nvPr>
        </p:nvGraphicFramePr>
        <p:xfrm>
          <a:off x="323528" y="5599172"/>
          <a:ext cx="4824536" cy="350108"/>
        </p:xfrm>
        <a:graphic>
          <a:graphicData uri="http://schemas.openxmlformats.org/drawingml/2006/table">
            <a:tbl>
              <a:tblPr/>
              <a:tblGrid>
                <a:gridCol w="4824536"/>
              </a:tblGrid>
              <a:tr h="350108">
                <a:tc>
                  <a:txBody>
                    <a:bodyPr/>
                    <a:lstStyle/>
                    <a:p>
                      <a:pPr algn="l" fontAlgn="t"/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Ket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 *)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Angka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Ramalan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II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untuk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Padi</a:t>
                      </a:r>
                      <a:r>
                        <a:rPr lang="id-ID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Jagung</a:t>
                      </a:r>
                      <a:r>
                        <a:rPr lang="id-ID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Kedel</a:t>
                      </a:r>
                      <a:r>
                        <a:rPr lang="id-ID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</a:t>
                      </a:r>
                      <a:endParaRPr lang="en-AU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Angka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Sementara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untuk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Daging</a:t>
                      </a:r>
                      <a:r>
                        <a:rPr lang="id-ID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AU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Tebu</a:t>
                      </a:r>
                      <a:r>
                        <a:rPr lang="id-ID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Cabai</a:t>
                      </a:r>
                      <a:r>
                        <a:rPr lang="id-ID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dan Bawang Merah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93203" y="426150"/>
            <a:ext cx="1027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prstClr val="black"/>
                </a:solidFill>
              </a:rPr>
              <a:t>(Ribu Ton)</a:t>
            </a:r>
            <a:endParaRPr lang="id-ID"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3276"/>
            <a:ext cx="914918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prstClr val="black"/>
                </a:solidFill>
                <a:latin typeface="Britannic Bold" pitchFamily="34" charset="0"/>
              </a:rPr>
              <a:t>CAPAIAN PRODUKSI </a:t>
            </a:r>
            <a:r>
              <a:rPr lang="fi-FI" sz="2800" dirty="0" smtClean="0">
                <a:solidFill>
                  <a:prstClr val="black"/>
                </a:solidFill>
                <a:latin typeface="Britannic Bold" pitchFamily="34" charset="0"/>
              </a:rPr>
              <a:t>KOMODITAS </a:t>
            </a:r>
            <a:r>
              <a:rPr lang="fi-FI" sz="2800" dirty="0">
                <a:solidFill>
                  <a:prstClr val="black"/>
                </a:solidFill>
                <a:latin typeface="Britannic Bold" pitchFamily="34" charset="0"/>
              </a:rPr>
              <a:t>UTAMA </a:t>
            </a:r>
            <a:endParaRPr lang="id-ID" sz="2800" dirty="0" smtClean="0">
              <a:solidFill>
                <a:prstClr val="black"/>
              </a:solidFill>
              <a:latin typeface="Britannic Bold" pitchFamily="34" charset="0"/>
            </a:endParaRPr>
          </a:p>
          <a:p>
            <a:pPr algn="ctr"/>
            <a:r>
              <a:rPr lang="fi-FI" sz="2800" dirty="0" smtClean="0">
                <a:solidFill>
                  <a:prstClr val="black"/>
                </a:solidFill>
                <a:latin typeface="Britannic Bold" pitchFamily="34" charset="0"/>
              </a:rPr>
              <a:t>TAHUN 201</a:t>
            </a:r>
            <a:r>
              <a:rPr lang="id-ID" sz="2800" dirty="0" smtClean="0">
                <a:solidFill>
                  <a:prstClr val="black"/>
                </a:solidFill>
                <a:latin typeface="Britannic Bold" pitchFamily="34" charset="0"/>
              </a:rPr>
              <a:t>4</a:t>
            </a:r>
            <a:r>
              <a:rPr lang="fi-FI" sz="2800" dirty="0" smtClean="0">
                <a:solidFill>
                  <a:prstClr val="black"/>
                </a:solidFill>
                <a:latin typeface="Britannic Bold" pitchFamily="34" charset="0"/>
              </a:rPr>
              <a:t>-2015</a:t>
            </a:r>
            <a:endParaRPr lang="id-ID" sz="2800" dirty="0">
              <a:solidFill>
                <a:prstClr val="black"/>
              </a:solidFill>
              <a:latin typeface="Britannic Bold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109520" y="980728"/>
            <a:ext cx="85496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id-ID" altLang="en-US" sz="1400" b="1" dirty="0"/>
              <a:t>Ribu ton</a:t>
            </a:r>
          </a:p>
        </p:txBody>
      </p:sp>
    </p:spTree>
    <p:extLst>
      <p:ext uri="{BB962C8B-B14F-4D97-AF65-F5344CB8AC3E}">
        <p14:creationId xmlns:p14="http://schemas.microsoft.com/office/powerpoint/2010/main" val="21599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276"/>
            <a:ext cx="914918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d-ID" sz="2800" dirty="0" smtClean="0">
                <a:solidFill>
                  <a:prstClr val="black"/>
                </a:solidFill>
                <a:latin typeface="Britannic Bold" pitchFamily="34" charset="0"/>
              </a:rPr>
              <a:t>NERACA KEBUTUHAN </a:t>
            </a:r>
            <a:r>
              <a:rPr lang="id-ID" sz="2800" dirty="0">
                <a:solidFill>
                  <a:prstClr val="black"/>
                </a:solidFill>
                <a:latin typeface="Britannic Bold" pitchFamily="34" charset="0"/>
              </a:rPr>
              <a:t>DAN KETERSEDIAAN </a:t>
            </a:r>
            <a:endParaRPr lang="id-ID" sz="2800" dirty="0" smtClean="0">
              <a:solidFill>
                <a:prstClr val="black"/>
              </a:solidFill>
              <a:latin typeface="Britannic Bold" pitchFamily="34" charset="0"/>
            </a:endParaRPr>
          </a:p>
          <a:p>
            <a:pPr algn="ctr"/>
            <a:r>
              <a:rPr lang="id-ID" sz="2800" dirty="0" smtClean="0">
                <a:solidFill>
                  <a:prstClr val="black"/>
                </a:solidFill>
                <a:latin typeface="Britannic Bold" pitchFamily="34" charset="0"/>
              </a:rPr>
              <a:t>PANGAN </a:t>
            </a:r>
            <a:r>
              <a:rPr lang="id-ID" sz="2800" dirty="0">
                <a:solidFill>
                  <a:prstClr val="black"/>
                </a:solidFill>
                <a:latin typeface="Britannic Bold" pitchFamily="34" charset="0"/>
              </a:rPr>
              <a:t>STRATEGIS TAHUN 2015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2987824" y="630932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E2584F-5B64-4DAE-BDF9-D1EF6FC6E728}" type="slidenum">
              <a:rPr lang="en-US" sz="1100" smtClean="0">
                <a:solidFill>
                  <a:srgbClr val="FFFFFF"/>
                </a:solidFill>
              </a:rPr>
              <a:pPr eaLnBrk="1" hangingPunct="1"/>
              <a:t>7</a:t>
            </a:fld>
            <a:endParaRPr lang="en-US" sz="1100" dirty="0" smtClean="0">
              <a:solidFill>
                <a:srgbClr val="FFFFFF"/>
              </a:solidFill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037512" y="908720"/>
            <a:ext cx="85496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id-ID" altLang="en-US" sz="1400" b="1" dirty="0"/>
              <a:t>Ribu ton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179512" y="5085184"/>
            <a:ext cx="8429684" cy="7155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id-ID" altLang="en-US" sz="900" i="1" dirty="0" smtClean="0"/>
              <a:t>        </a:t>
            </a:r>
            <a:r>
              <a:rPr lang="en-US" altLang="en-US" sz="900" i="1" dirty="0" err="1" smtClean="0"/>
              <a:t>Sumber</a:t>
            </a:r>
            <a:r>
              <a:rPr lang="en-US" altLang="en-US" sz="900" i="1" dirty="0" smtClean="0"/>
              <a:t>: </a:t>
            </a:r>
            <a:r>
              <a:rPr lang="en-US" altLang="en-US" sz="900" i="1" dirty="0" err="1" smtClean="0"/>
              <a:t>Ditjen</a:t>
            </a:r>
            <a:r>
              <a:rPr lang="en-US" altLang="en-US" sz="900" i="1" dirty="0" smtClean="0"/>
              <a:t>. </a:t>
            </a:r>
            <a:r>
              <a:rPr lang="en-US" altLang="en-US" sz="900" i="1" dirty="0" err="1" smtClean="0"/>
              <a:t>Teknis</a:t>
            </a:r>
            <a:r>
              <a:rPr lang="en-US" altLang="en-US" sz="900" i="1" dirty="0" smtClean="0"/>
              <a:t>  </a:t>
            </a:r>
            <a:r>
              <a:rPr lang="en-US" altLang="en-US" sz="900" i="1" dirty="0" err="1" smtClean="0"/>
              <a:t>Lingkup</a:t>
            </a:r>
            <a:r>
              <a:rPr lang="en-US" altLang="en-US" sz="900" i="1" dirty="0" smtClean="0"/>
              <a:t> </a:t>
            </a:r>
            <a:r>
              <a:rPr lang="en-US" altLang="en-US" sz="900" i="1" dirty="0" err="1" smtClean="0"/>
              <a:t>Kementerian</a:t>
            </a:r>
            <a:r>
              <a:rPr lang="en-US" altLang="en-US" sz="900" i="1" dirty="0" smtClean="0"/>
              <a:t> </a:t>
            </a:r>
            <a:r>
              <a:rPr lang="en-US" altLang="en-US" sz="900" i="1" dirty="0" err="1" smtClean="0"/>
              <a:t>Pertanian</a:t>
            </a:r>
            <a:r>
              <a:rPr lang="en-US" altLang="en-US" sz="900" i="1" dirty="0" smtClean="0"/>
              <a:t> </a:t>
            </a:r>
            <a:r>
              <a:rPr lang="en-US" altLang="en-US" sz="900" i="1" dirty="0" err="1" smtClean="0"/>
              <a:t>diolah</a:t>
            </a:r>
            <a:r>
              <a:rPr lang="en-US" altLang="en-US" sz="900" i="1" dirty="0" smtClean="0"/>
              <a:t> BKP</a:t>
            </a:r>
            <a:endParaRPr lang="id-ID" altLang="en-US" sz="900" i="1" dirty="0" smtClean="0"/>
          </a:p>
          <a:p>
            <a:pPr eaLnBrk="1" hangingPunct="1">
              <a:defRPr/>
            </a:pPr>
            <a:endParaRPr lang="en-US" altLang="en-US" sz="1050" i="1" dirty="0" smtClean="0"/>
          </a:p>
          <a:p>
            <a:pPr eaLnBrk="1" hangingPunct="1">
              <a:defRPr/>
            </a:pPr>
            <a:r>
              <a:rPr lang="en-US" altLang="en-US" sz="1050" i="1" dirty="0" smtClean="0"/>
              <a:t>        *) </a:t>
            </a:r>
            <a:r>
              <a:rPr lang="id-ID" altLang="en-US" sz="1050" i="1" dirty="0"/>
              <a:t>K</a:t>
            </a:r>
            <a:r>
              <a:rPr lang="en-US" altLang="en-US" sz="1050" i="1" dirty="0" err="1" smtClean="0"/>
              <a:t>etersediaan</a:t>
            </a:r>
            <a:r>
              <a:rPr lang="en-US" altLang="en-US" sz="1050" i="1" dirty="0" smtClean="0"/>
              <a:t> </a:t>
            </a:r>
            <a:r>
              <a:rPr lang="id-ID" altLang="en-US" sz="1050" i="1" dirty="0" smtClean="0"/>
              <a:t>berasal dari produksi, </a:t>
            </a:r>
            <a:r>
              <a:rPr lang="en-US" altLang="en-US" sz="1050" i="1" dirty="0" err="1" smtClean="0"/>
              <a:t>untuk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beras</a:t>
            </a:r>
            <a:r>
              <a:rPr lang="id-ID" altLang="en-US" sz="1050" i="1" dirty="0" smtClean="0"/>
              <a:t> </a:t>
            </a:r>
            <a:r>
              <a:rPr lang="en-US" altLang="en-US" sz="1050" i="1" dirty="0" smtClean="0"/>
              <a:t> </a:t>
            </a:r>
            <a:r>
              <a:rPr lang="id-ID" altLang="en-US" sz="1050" i="1" dirty="0" smtClean="0"/>
              <a:t>dan </a:t>
            </a:r>
            <a:r>
              <a:rPr lang="en-US" altLang="en-US" sz="1050" i="1" dirty="0" err="1" smtClean="0"/>
              <a:t>gula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pasir</a:t>
            </a:r>
            <a:r>
              <a:rPr lang="en-US" altLang="en-US" sz="1050" i="1" dirty="0" smtClean="0"/>
              <a:t> </a:t>
            </a:r>
            <a:r>
              <a:rPr lang="id-ID" altLang="en-US" sz="1050" i="1" dirty="0" smtClean="0"/>
              <a:t> sudah </a:t>
            </a:r>
            <a:r>
              <a:rPr lang="en-US" altLang="en-US" sz="1050" i="1" dirty="0" err="1" smtClean="0"/>
              <a:t>memperhitungkan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stok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awal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tahun</a:t>
            </a:r>
            <a:r>
              <a:rPr lang="en-US" altLang="en-US" sz="1050" i="1" dirty="0" smtClean="0"/>
              <a:t>. </a:t>
            </a:r>
            <a:r>
              <a:rPr lang="id-ID" altLang="en-US" sz="1050" i="1" dirty="0" smtClean="0"/>
              <a:t>      </a:t>
            </a:r>
          </a:p>
          <a:p>
            <a:pPr eaLnBrk="1" hangingPunct="1">
              <a:defRPr/>
            </a:pPr>
            <a:r>
              <a:rPr lang="id-ID" altLang="en-US" sz="1050" i="1" dirty="0" smtClean="0"/>
              <a:t> </a:t>
            </a:r>
            <a:r>
              <a:rPr lang="en-US" altLang="en-US" sz="1050" i="1" dirty="0" smtClean="0"/>
              <a:t>      **) </a:t>
            </a:r>
            <a:r>
              <a:rPr lang="id-ID" altLang="en-US" sz="1050" i="1" dirty="0"/>
              <a:t>K</a:t>
            </a:r>
            <a:r>
              <a:rPr lang="en-US" altLang="en-US" sz="1050" i="1" dirty="0" err="1" smtClean="0"/>
              <a:t>ebutuhan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sudah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termasuk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kehilangan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pada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saat</a:t>
            </a:r>
            <a:r>
              <a:rPr lang="en-US" altLang="en-US" sz="1050" i="1" dirty="0" smtClean="0"/>
              <a:t> proses </a:t>
            </a:r>
            <a:r>
              <a:rPr lang="en-US" altLang="en-US" sz="1050" i="1" dirty="0" err="1" smtClean="0"/>
              <a:t>produksi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dan</a:t>
            </a:r>
            <a:r>
              <a:rPr lang="en-US" altLang="en-US" sz="1050" i="1" dirty="0" smtClean="0"/>
              <a:t> </a:t>
            </a:r>
            <a:r>
              <a:rPr lang="en-US" altLang="en-US" sz="1050" i="1" dirty="0" err="1" smtClean="0"/>
              <a:t>distribusi</a:t>
            </a:r>
            <a:endParaRPr lang="en-US" altLang="en-US" sz="105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88279"/>
              </p:ext>
            </p:extLst>
          </p:nvPr>
        </p:nvGraphicFramePr>
        <p:xfrm>
          <a:off x="395536" y="1196752"/>
          <a:ext cx="8391298" cy="3888431"/>
        </p:xfrm>
        <a:graphic>
          <a:graphicData uri="http://schemas.openxmlformats.org/drawingml/2006/table">
            <a:tbl>
              <a:tblPr/>
              <a:tblGrid>
                <a:gridCol w="492399"/>
                <a:gridCol w="2236312"/>
                <a:gridCol w="1887529"/>
                <a:gridCol w="1887529"/>
                <a:gridCol w="1887529"/>
              </a:tblGrid>
              <a:tr h="1042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Komoditi 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Ketersediaan</a:t>
                      </a:r>
                      <a:r>
                        <a:rPr lang="id-ID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*)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Kebutuhan</a:t>
                      </a:r>
                      <a:r>
                        <a:rPr lang="id-ID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**)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Neraca Domestik 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06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Beras 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           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42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162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8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           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31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904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6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10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258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Jagung  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         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19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833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3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        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20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244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4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411</a:t>
                      </a:r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1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Kedelai 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   998,9 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2.526,8 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-1.527,9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Gula Pasir 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2.792,1 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2.817,7 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-25,6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Cabai 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2.014,2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1.962,0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52,2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Daging Sapi 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   409,1 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   454,7 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-45,7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Bawang Merah 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1.147,2 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    947,4 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199,8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17"/>
          <p:cNvSpPr txBox="1">
            <a:spLocks/>
          </p:cNvSpPr>
          <p:nvPr/>
        </p:nvSpPr>
        <p:spPr bwMode="auto">
          <a:xfrm>
            <a:off x="4572000" y="632460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8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4740" y="2249716"/>
            <a:ext cx="6595583" cy="1557301"/>
            <a:chOff x="1545349" y="1792753"/>
            <a:chExt cx="6595583" cy="1557301"/>
          </a:xfrm>
        </p:grpSpPr>
        <p:sp>
          <p:nvSpPr>
            <p:cNvPr id="13" name="Round Same Side Corner Rectangle 12"/>
            <p:cNvSpPr/>
            <p:nvPr/>
          </p:nvSpPr>
          <p:spPr>
            <a:xfrm rot="5400000">
              <a:off x="4064490" y="-726388"/>
              <a:ext cx="1557301" cy="6595583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-3695877"/>
                <a:satOff val="-6408"/>
                <a:lumOff val="-644"/>
                <a:alphaOff val="0"/>
              </a:schemeClr>
            </a:lnRef>
            <a:fillRef idx="1">
              <a:schemeClr val="accent5">
                <a:tint val="40000"/>
                <a:alpha val="90000"/>
                <a:hueOff val="-3695877"/>
                <a:satOff val="-6408"/>
                <a:lumOff val="-644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3695877"/>
                <a:satOff val="-6408"/>
                <a:lumOff val="-64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/>
            <p:cNvSpPr/>
            <p:nvPr/>
          </p:nvSpPr>
          <p:spPr>
            <a:xfrm>
              <a:off x="1545350" y="1868773"/>
              <a:ext cx="6519562" cy="1405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68288" lvl="1" indent="-26670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2800" kern="1200" dirty="0" smtClean="0">
                  <a:latin typeface="Britannic Bold" pitchFamily="34" charset="0"/>
                </a:rPr>
                <a:t>TINDAK LANJUT HASIL PEMERIKSAAN BPK SEMESTER I TAHUN 2015</a:t>
              </a:r>
              <a:endParaRPr lang="id-ID" sz="2800" b="0" kern="1200" dirty="0">
                <a:latin typeface="Britannic Bold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3676" y="2204864"/>
            <a:ext cx="1461063" cy="1647003"/>
            <a:chOff x="84285" y="1747901"/>
            <a:chExt cx="1461063" cy="1647003"/>
          </a:xfrm>
        </p:grpSpPr>
        <p:sp>
          <p:nvSpPr>
            <p:cNvPr id="11" name="Rounded Rectangle 10"/>
            <p:cNvSpPr/>
            <p:nvPr/>
          </p:nvSpPr>
          <p:spPr>
            <a:xfrm>
              <a:off x="84285" y="1747901"/>
              <a:ext cx="1461063" cy="164700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3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3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6"/>
            <p:cNvSpPr/>
            <p:nvPr/>
          </p:nvSpPr>
          <p:spPr>
            <a:xfrm>
              <a:off x="155608" y="1819224"/>
              <a:ext cx="1318417" cy="1504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91440" rIns="182880" bIns="9144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4800" b="0" kern="1200" smtClean="0">
                  <a:latin typeface="Britannic Bold" pitchFamily="34" charset="0"/>
                  <a:ea typeface="+mn-ea"/>
                  <a:cs typeface="+mn-cs"/>
                </a:rPr>
                <a:t>II</a:t>
              </a:r>
              <a:endParaRPr lang="id-ID" sz="4800" b="0" kern="1200" dirty="0">
                <a:latin typeface="Britannic Bold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 txBox="1">
            <a:spLocks/>
          </p:cNvSpPr>
          <p:nvPr/>
        </p:nvSpPr>
        <p:spPr bwMode="auto">
          <a:xfrm>
            <a:off x="4572000" y="630932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DB7609F8-EE9D-49AA-84FE-263500980565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9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ctr" defTabSz="1422400">
              <a:lnSpc>
                <a:spcPct val="90000"/>
              </a:lnSpc>
              <a:spcAft>
                <a:spcPct val="15000"/>
              </a:spcAft>
            </a:pPr>
            <a:r>
              <a:rPr lang="id-ID" sz="2800" dirty="0">
                <a:latin typeface="Britannic Bold" pitchFamily="34" charset="0"/>
              </a:rPr>
              <a:t>TINDAK LANJUT HASIL PEMERIKSAAN BPK </a:t>
            </a:r>
            <a:endParaRPr lang="en-US" sz="2800" dirty="0" smtClean="0">
              <a:latin typeface="Britannic Bold" pitchFamily="34" charset="0"/>
            </a:endParaRPr>
          </a:p>
          <a:p>
            <a:pPr marL="1588" lvl="1" algn="ctr" defTabSz="1422400">
              <a:lnSpc>
                <a:spcPct val="90000"/>
              </a:lnSpc>
              <a:spcAft>
                <a:spcPct val="15000"/>
              </a:spcAft>
            </a:pPr>
            <a:r>
              <a:rPr lang="id-ID" sz="2800" dirty="0" smtClean="0">
                <a:latin typeface="Britannic Bold" pitchFamily="34" charset="0"/>
              </a:rPr>
              <a:t>SEMESTER </a:t>
            </a:r>
            <a:r>
              <a:rPr lang="id-ID" sz="2800" dirty="0">
                <a:latin typeface="Britannic Bold" pitchFamily="34" charset="0"/>
              </a:rPr>
              <a:t>I TAHUN 2015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92174"/>
              </p:ext>
            </p:extLst>
          </p:nvPr>
        </p:nvGraphicFramePr>
        <p:xfrm>
          <a:off x="179512" y="931616"/>
          <a:ext cx="8640961" cy="4945656"/>
        </p:xfrm>
        <a:graphic>
          <a:graphicData uri="http://schemas.openxmlformats.org/drawingml/2006/table">
            <a:tbl>
              <a:tblPr/>
              <a:tblGrid>
                <a:gridCol w="431362">
                  <a:extLst>
                    <a:ext uri="{9D8B030D-6E8A-4147-A177-3AD203B41FA5}"/>
                  </a:extLst>
                </a:gridCol>
                <a:gridCol w="3917461">
                  <a:extLst>
                    <a:ext uri="{9D8B030D-6E8A-4147-A177-3AD203B41FA5}"/>
                  </a:extLst>
                </a:gridCol>
                <a:gridCol w="492906">
                  <a:extLst>
                    <a:ext uri="{9D8B030D-6E8A-4147-A177-3AD203B41FA5}"/>
                  </a:extLst>
                </a:gridCol>
                <a:gridCol w="311692">
                  <a:extLst>
                    <a:ext uri="{9D8B030D-6E8A-4147-A177-3AD203B41FA5}"/>
                  </a:extLst>
                </a:gridCol>
                <a:gridCol w="492906">
                  <a:extLst>
                    <a:ext uri="{9D8B030D-6E8A-4147-A177-3AD203B41FA5}"/>
                  </a:extLst>
                </a:gridCol>
                <a:gridCol w="330338">
                  <a:extLst>
                    <a:ext uri="{9D8B030D-6E8A-4147-A177-3AD203B41FA5}"/>
                  </a:extLst>
                </a:gridCol>
                <a:gridCol w="33999"/>
                <a:gridCol w="492906">
                  <a:extLst>
                    <a:ext uri="{9D8B030D-6E8A-4147-A177-3AD203B41FA5}"/>
                  </a:extLst>
                </a:gridCol>
                <a:gridCol w="492906">
                  <a:extLst>
                    <a:ext uri="{9D8B030D-6E8A-4147-A177-3AD203B41FA5}"/>
                  </a:extLst>
                </a:gridCol>
                <a:gridCol w="492906">
                  <a:extLst>
                    <a:ext uri="{9D8B030D-6E8A-4147-A177-3AD203B41FA5}"/>
                  </a:extLst>
                </a:gridCol>
                <a:gridCol w="492906">
                  <a:extLst>
                    <a:ext uri="{9D8B030D-6E8A-4147-A177-3AD203B41FA5}"/>
                  </a:extLst>
                </a:gridCol>
                <a:gridCol w="658673">
                  <a:extLst>
                    <a:ext uri="{9D8B030D-6E8A-4147-A177-3AD203B41FA5}"/>
                  </a:extLst>
                </a:gridCol>
              </a:tblGrid>
              <a:tr h="453746"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id-ID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: </a:t>
                      </a:r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9.B/LHP/XVIII/05/2015 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Tanggal 29 Mei 2015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280253"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Judul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id-ID" sz="1100" b="1" dirty="0" smtClean="0">
                          <a:latin typeface="Arial" pitchFamily="34" charset="0"/>
                          <a:cs typeface="Arial" pitchFamily="34" charset="0"/>
                        </a:rPr>
                        <a:t>: LHP atas </a:t>
                      </a:r>
                      <a:r>
                        <a:rPr lang="en-US" altLang="id-ID" sz="1100" b="1" dirty="0" smtClean="0">
                          <a:latin typeface="Arial" pitchFamily="34" charset="0"/>
                          <a:cs typeface="Arial" pitchFamily="34" charset="0"/>
                        </a:rPr>
                        <a:t>LK 018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Kementarian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Pertanian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TA 2014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58089"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8599" marR="8599" marT="86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93599">
                <a:tc row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TEMUAN (per LHP/per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judul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Rekomendasi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Tindak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Lanjut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%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Tindak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Lanjut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744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Nilai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Rupiah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22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Nilai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Rupiah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0289">
                <a:tc gridSpan="1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SISTEM PENGENDALIAN INTERNAL 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533817"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Kebijakan Akuntansi dan Penatausahaan Persediaan Kurang Memadai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533817"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Pengelolaan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Aset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pada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507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Satker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Inaktif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Senilai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Rp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80.625.216.535,00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Belum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Tertib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1067635"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Aset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Tetap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Senilai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Rp9.519.327.573,00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Berupa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Tanah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dan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Jalan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Jembatan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Irigasi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dan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Jaringan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(JIJ)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Secara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Fisik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sudah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Dikuasai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oleh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Masyarakat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namun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Masih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Dicatat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sebagai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Aset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Tetap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Kementan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533817"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Aset Tetap yang Tidak Ditemukan pada 8 Satker Senilai Rp9.224.996.206,00 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11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222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68337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4456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0568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36681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2802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48910" algn="l" defTabSz="91222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itchFamily="34" charset="0"/>
                        </a:rPr>
                        <a:t> 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itchFamily="34" charset="0"/>
                      </a:endParaRPr>
                    </a:p>
                  </a:txBody>
                  <a:tcPr marL="8599" marR="8599" marT="86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04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kementa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7237BD6-C01D-4D3C-88FF-35EFA4EDF77E}" vid="{7260FC32-493D-47F6-858C-CAD68E7C8629}"/>
    </a:ext>
  </a:extLst>
</a:theme>
</file>

<file path=ppt/theme/theme3.xml><?xml version="1.0" encoding="utf-8"?>
<a:theme xmlns:a="http://schemas.openxmlformats.org/drawingml/2006/main" name="5_kementa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7237BD6-C01D-4D3C-88FF-35EFA4EDF77E}" vid="{7260FC32-493D-47F6-858C-CAD68E7C862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7639</TotalTime>
  <Words>2261</Words>
  <Application>Microsoft Office PowerPoint</Application>
  <PresentationFormat>On-screen Show (4:3)</PresentationFormat>
  <Paragraphs>865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MS PGothic</vt:lpstr>
      <vt:lpstr>Adobe Hebrew</vt:lpstr>
      <vt:lpstr>Arial</vt:lpstr>
      <vt:lpstr>Arial Narrow</vt:lpstr>
      <vt:lpstr>Britannic Bold</vt:lpstr>
      <vt:lpstr>Brush Script MT</vt:lpstr>
      <vt:lpstr>Calibri</vt:lpstr>
      <vt:lpstr>Calibri Light</vt:lpstr>
      <vt:lpstr>Times New Roman</vt:lpstr>
      <vt:lpstr>Wingdings</vt:lpstr>
      <vt:lpstr>Office Theme</vt:lpstr>
      <vt:lpstr>4_kementan</vt:lpstr>
      <vt:lpstr>5_kementan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SASARAN PRODUKSI PANGAN UTAMA TAHUN 2016</vt:lpstr>
      <vt:lpstr>PowerPoint Presentation</vt:lpstr>
      <vt:lpstr>PowerPoint Presentation</vt:lpstr>
      <vt:lpstr>PAGU ANGGARAN TAHUN 2016  PER KEWENANGAN</vt:lpstr>
      <vt:lpstr>PowerPoint Presentation</vt:lpstr>
      <vt:lpstr>PowerPoint Presentation</vt:lpstr>
      <vt:lpstr>REALOKASI ANGGARAN HASIL REFOCUSING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KEMENTAN</cp:lastModifiedBy>
  <cp:revision>501</cp:revision>
  <cp:lastPrinted>2016-01-22T01:52:16Z</cp:lastPrinted>
  <dcterms:created xsi:type="dcterms:W3CDTF">2015-06-03T05:02:48Z</dcterms:created>
  <dcterms:modified xsi:type="dcterms:W3CDTF">2016-01-25T02:42:44Z</dcterms:modified>
</cp:coreProperties>
</file>