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3" r:id="rId2"/>
    <p:sldId id="257" r:id="rId3"/>
    <p:sldId id="278" r:id="rId4"/>
    <p:sldId id="279" r:id="rId5"/>
    <p:sldId id="280" r:id="rId6"/>
    <p:sldId id="281" r:id="rId7"/>
    <p:sldId id="277" r:id="rId8"/>
  </p:sldIdLst>
  <p:sldSz cx="9144000" cy="6858000" type="screen4x3"/>
  <p:notesSz cx="6815138" cy="99441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6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0335" y="0"/>
            <a:ext cx="2953226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1A5ED-1D59-4780-9D74-818D096A02B9}" type="datetimeFigureOut">
              <a:rPr lang="id-ID" smtClean="0"/>
              <a:pPr/>
              <a:t>25/07/2016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514" y="4723448"/>
            <a:ext cx="545211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53226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0335" y="9445169"/>
            <a:ext cx="2953226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E9729-0892-4DFB-BB25-FA178B3DC92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232825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7" name="Picture 15" descr="logo-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116" indent="0" algn="ctr">
              <a:buNone/>
              <a:defRPr sz="2000"/>
            </a:lvl2pPr>
            <a:lvl3pPr marL="912226" indent="0" algn="ctr">
              <a:buNone/>
              <a:defRPr sz="1800"/>
            </a:lvl3pPr>
            <a:lvl4pPr marL="1368337" indent="0" algn="ctr">
              <a:buNone/>
              <a:defRPr sz="1600"/>
            </a:lvl4pPr>
            <a:lvl5pPr marL="1824456" indent="0" algn="ctr">
              <a:buNone/>
              <a:defRPr sz="1600"/>
            </a:lvl5pPr>
            <a:lvl6pPr marL="2280568" indent="0" algn="ctr">
              <a:buNone/>
              <a:defRPr sz="1600"/>
            </a:lvl6pPr>
            <a:lvl7pPr marL="2736681" indent="0" algn="ctr">
              <a:buNone/>
              <a:defRPr sz="1600"/>
            </a:lvl7pPr>
            <a:lvl8pPr marL="3192802" indent="0" algn="ctr">
              <a:buNone/>
              <a:defRPr sz="1600"/>
            </a:lvl8pPr>
            <a:lvl9pPr marL="364891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4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7" name="Picture 15" descr="logo-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50BB5F8-76A0-4A1A-9663-E3D862CF3690}" type="datetime1">
              <a:rPr lang="id-ID"/>
              <a:pPr>
                <a:defRPr/>
              </a:pPr>
              <a:t>25/07/2016</a:t>
            </a:fld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FE6CD4D-616D-4F42-A392-C4D0AA1B689C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xmlns="" val="351949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7" name="Picture 15" descr="logo-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97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7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92AE9E5-4882-4247-826E-DE2290B0EC58}" type="datetime1">
              <a:rPr lang="id-ID"/>
              <a:pPr>
                <a:defRPr/>
              </a:pPr>
              <a:t>25/07/2016</a:t>
            </a:fld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71B71A2-90C0-4E89-A35A-BBB59548BF3E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xmlns="" val="2173054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1750"/>
            <a:ext cx="72390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FBEE6-680B-415E-AE16-952277B7FDFA}" type="datetime1">
              <a:rPr lang="id-ID"/>
              <a:pPr>
                <a:defRPr/>
              </a:pPr>
              <a:t>25/07/2016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102FB11-01AA-43F1-A3BD-251B33FFB154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xmlns="" val="1050524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0917C-0DFB-41C1-BA8F-644BC64BD9A5}" type="datetime1">
              <a:rPr lang="id-ID"/>
              <a:pPr>
                <a:defRPr/>
              </a:pPr>
              <a:t>25/07/2016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ED6A2BD-F568-4754-919F-5934930C379A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xmlns="" val="4027722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BD6B8-7345-4A42-BE14-0ED20A464409}" type="datetime1">
              <a:rPr lang="id-ID"/>
              <a:pPr>
                <a:defRPr/>
              </a:pPr>
              <a:t>25/07/2016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E35764D-C101-4C37-97F2-57C019D7BD16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xmlns="" val="312774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E4E1A-6A09-40D1-8E0C-6888335971F9}" type="datetime1">
              <a:rPr lang="id-ID"/>
              <a:pPr>
                <a:defRPr/>
              </a:pPr>
              <a:t>25/07/2016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2CF99A5-CECF-4C7B-9809-5E1DE6F4308B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xmlns="" val="1818723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C5F31-79FF-497D-9C79-8F00B9D51EA8}" type="datetime1">
              <a:rPr lang="id-ID"/>
              <a:pPr>
                <a:defRPr/>
              </a:pPr>
              <a:t>25/07/2016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3B4BE6F-89E3-4E20-A0C9-0FEA0F2E50E0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xmlns="" val="3616034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168275" y="3175"/>
            <a:ext cx="1412875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" name="Picture 7" descr="C:\Users\wiwit\Pictures\slide 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E7438-957B-4950-9D25-5854676E7394}" type="datetime1">
              <a:rPr lang="id-ID"/>
              <a:pPr>
                <a:defRPr/>
              </a:pPr>
              <a:t>25/07/2016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0BA9FF4-65BD-4778-9A90-B967FE35FAF0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xmlns="" val="51870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7" name="Picture 15" descr="logo-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775EA25-CC08-4DD2-8699-A87E380DF549}" type="datetime1">
              <a:rPr lang="id-ID"/>
              <a:pPr>
                <a:defRPr/>
              </a:pPr>
              <a:t>25/07/2016</a:t>
            </a:fld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EFD6157-C931-4FEB-AA6E-4158483AEF08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xmlns="" val="265216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5" name="Rectangle 4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7" name="Picture 15" descr="logo-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6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8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61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22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68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44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05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36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28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489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3753DC2-C201-4EA3-853E-718A14CF7339}" type="datetime1">
              <a:rPr lang="id-ID"/>
              <a:pPr>
                <a:defRPr/>
              </a:pPr>
              <a:t>25/07/2016</a:t>
            </a:fld>
            <a:endParaRPr lang="id-ID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650C848-AF36-4D4F-83EA-1192B592F987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xmlns="" val="78305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3" name="Rectangle 2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5" name="Picture 15" descr="logo-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9B12C19-C1B3-4915-BC2F-B4313E696256}" type="datetime1">
              <a:rPr lang="id-ID"/>
              <a:pPr>
                <a:defRPr/>
              </a:pPr>
              <a:t>25/07/2016</a:t>
            </a:fld>
            <a:endParaRPr lang="id-ID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E2BE481-99A1-4B7A-A1B9-3136F74B86E1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xmlns="" val="245459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 w="12700" algn="ctr">
              <a:solidFill>
                <a:srgbClr val="52525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id-ID" smtClea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10" name="Picture 15" descr="logo-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7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116" indent="0">
              <a:buNone/>
              <a:defRPr sz="2000" b="1"/>
            </a:lvl2pPr>
            <a:lvl3pPr marL="912226" indent="0">
              <a:buNone/>
              <a:defRPr sz="1800" b="1"/>
            </a:lvl3pPr>
            <a:lvl4pPr marL="1368337" indent="0">
              <a:buNone/>
              <a:defRPr sz="1600" b="1"/>
            </a:lvl4pPr>
            <a:lvl5pPr marL="1824456" indent="0">
              <a:buNone/>
              <a:defRPr sz="1600" b="1"/>
            </a:lvl5pPr>
            <a:lvl6pPr marL="2280568" indent="0">
              <a:buNone/>
              <a:defRPr sz="1600" b="1"/>
            </a:lvl6pPr>
            <a:lvl7pPr marL="2736681" indent="0">
              <a:buNone/>
              <a:defRPr sz="1600" b="1"/>
            </a:lvl7pPr>
            <a:lvl8pPr marL="3192802" indent="0">
              <a:buNone/>
              <a:defRPr sz="1600" b="1"/>
            </a:lvl8pPr>
            <a:lvl9pPr marL="364891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72" y="1681167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116" indent="0">
              <a:buNone/>
              <a:defRPr sz="2000" b="1"/>
            </a:lvl2pPr>
            <a:lvl3pPr marL="912226" indent="0">
              <a:buNone/>
              <a:defRPr sz="1800" b="1"/>
            </a:lvl3pPr>
            <a:lvl4pPr marL="1368337" indent="0">
              <a:buNone/>
              <a:defRPr sz="1600" b="1"/>
            </a:lvl4pPr>
            <a:lvl5pPr marL="1824456" indent="0">
              <a:buNone/>
              <a:defRPr sz="1600" b="1"/>
            </a:lvl5pPr>
            <a:lvl6pPr marL="2280568" indent="0">
              <a:buNone/>
              <a:defRPr sz="1600" b="1"/>
            </a:lvl6pPr>
            <a:lvl7pPr marL="2736681" indent="0">
              <a:buNone/>
              <a:defRPr sz="1600" b="1"/>
            </a:lvl7pPr>
            <a:lvl8pPr marL="3192802" indent="0">
              <a:buNone/>
              <a:defRPr sz="1600" b="1"/>
            </a:lvl8pPr>
            <a:lvl9pPr marL="364891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7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96E4D38-DA6E-4BE7-A58C-4C2D8F8A227F}" type="datetime1">
              <a:rPr lang="id-ID"/>
              <a:pPr>
                <a:defRPr/>
              </a:pPr>
              <a:t>25/07/2016</a:t>
            </a:fld>
            <a:endParaRPr lang="id-ID"/>
          </a:p>
        </p:txBody>
      </p:sp>
      <p:sp>
        <p:nvSpPr>
          <p:cNvPr id="1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34332E0-CAC4-4039-8E2C-5B65796FA5A5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xmlns="" val="131296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4" name="Rectangle 3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6" name="Picture 15" descr="logo-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6BA1537-0A51-42D6-B546-9B5254F2A124}" type="datetime1">
              <a:rPr lang="id-ID"/>
              <a:pPr>
                <a:defRPr/>
              </a:pPr>
              <a:t>25/07/2016</a:t>
            </a:fld>
            <a:endParaRPr lang="id-ID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08A501D-7531-4C12-BD21-7865F67678FF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xmlns="" val="8644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3" name="Rectangle 2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5" name="Picture 15" descr="logo-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2D5D969-167F-45DB-BEDC-928C62CD81AA}" type="datetime1">
              <a:rPr lang="id-ID"/>
              <a:pPr>
                <a:defRPr/>
              </a:pPr>
              <a:t>25/07/2016</a:t>
            </a:fld>
            <a:endParaRPr lang="id-ID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752310A-259D-49EF-8EAA-622A81138094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xmlns="" val="104909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8" name="Picture 15" descr="logo-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116" indent="0">
              <a:buNone/>
              <a:defRPr sz="1400"/>
            </a:lvl2pPr>
            <a:lvl3pPr marL="912226" indent="0">
              <a:buNone/>
              <a:defRPr sz="1200"/>
            </a:lvl3pPr>
            <a:lvl4pPr marL="1368337" indent="0">
              <a:buNone/>
              <a:defRPr sz="1000"/>
            </a:lvl4pPr>
            <a:lvl5pPr marL="1824456" indent="0">
              <a:buNone/>
              <a:defRPr sz="1000"/>
            </a:lvl5pPr>
            <a:lvl6pPr marL="2280568" indent="0">
              <a:buNone/>
              <a:defRPr sz="1000"/>
            </a:lvl6pPr>
            <a:lvl7pPr marL="2736681" indent="0">
              <a:buNone/>
              <a:defRPr sz="1000"/>
            </a:lvl7pPr>
            <a:lvl8pPr marL="3192802" indent="0">
              <a:buNone/>
              <a:defRPr sz="1000"/>
            </a:lvl8pPr>
            <a:lvl9pPr marL="364891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D3312EA-3AA7-4FF1-A5D0-1F8534C45E86}" type="datetime1">
              <a:rPr lang="id-ID"/>
              <a:pPr>
                <a:defRPr/>
              </a:pPr>
              <a:t>25/07/2016</a:t>
            </a:fld>
            <a:endParaRPr lang="id-ID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30385A-7495-49AE-B703-FC8B7C887639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xmlns="" val="268440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0" y="6118225"/>
            <a:ext cx="9144000" cy="739775"/>
            <a:chOff x="0" y="6118225"/>
            <a:chExt cx="9144000" cy="739775"/>
          </a:xfrm>
        </p:grpSpPr>
        <p:sp>
          <p:nvSpPr>
            <p:cNvPr id="6" name="Rectangle 5"/>
            <p:cNvSpPr/>
            <p:nvPr/>
          </p:nvSpPr>
          <p:spPr bwMode="auto">
            <a:xfrm>
              <a:off x="0" y="6118225"/>
              <a:ext cx="9144000" cy="739775"/>
            </a:xfrm>
            <a:prstGeom prst="rect">
              <a:avLst/>
            </a:prstGeom>
            <a:solidFill>
              <a:srgbClr val="146B05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779463" y="6257925"/>
              <a:ext cx="334803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id-ID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Kementerian Pertanian</a:t>
              </a:r>
            </a:p>
          </p:txBody>
        </p:sp>
        <p:pic>
          <p:nvPicPr>
            <p:cNvPr id="8" name="Picture 15" descr="logo-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63" y="6149975"/>
              <a:ext cx="685800" cy="698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 bwMode="auto">
            <a:xfrm>
              <a:off x="6450013" y="6253163"/>
              <a:ext cx="2541587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  <a:cs typeface="Arial" charset="0"/>
                </a:rPr>
                <a:t>www.pertanian.go.id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 flipV="1">
              <a:off x="0" y="6118225"/>
              <a:ext cx="9144000" cy="0"/>
            </a:xfrm>
            <a:prstGeom prst="line">
              <a:avLst/>
            </a:prstGeom>
            <a:ln w="571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6116" indent="0">
              <a:buNone/>
              <a:defRPr sz="2800"/>
            </a:lvl2pPr>
            <a:lvl3pPr marL="912226" indent="0">
              <a:buNone/>
              <a:defRPr sz="2400"/>
            </a:lvl3pPr>
            <a:lvl4pPr marL="1368337" indent="0">
              <a:buNone/>
              <a:defRPr sz="2000"/>
            </a:lvl4pPr>
            <a:lvl5pPr marL="1824456" indent="0">
              <a:buNone/>
              <a:defRPr sz="2000"/>
            </a:lvl5pPr>
            <a:lvl6pPr marL="2280568" indent="0">
              <a:buNone/>
              <a:defRPr sz="2000"/>
            </a:lvl6pPr>
            <a:lvl7pPr marL="2736681" indent="0">
              <a:buNone/>
              <a:defRPr sz="2000"/>
            </a:lvl7pPr>
            <a:lvl8pPr marL="3192802" indent="0">
              <a:buNone/>
              <a:defRPr sz="2000"/>
            </a:lvl8pPr>
            <a:lvl9pPr marL="364891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6116" indent="0">
              <a:buNone/>
              <a:defRPr sz="1400"/>
            </a:lvl2pPr>
            <a:lvl3pPr marL="912226" indent="0">
              <a:buNone/>
              <a:defRPr sz="1200"/>
            </a:lvl3pPr>
            <a:lvl4pPr marL="1368337" indent="0">
              <a:buNone/>
              <a:defRPr sz="1000"/>
            </a:lvl4pPr>
            <a:lvl5pPr marL="1824456" indent="0">
              <a:buNone/>
              <a:defRPr sz="1000"/>
            </a:lvl5pPr>
            <a:lvl6pPr marL="2280568" indent="0">
              <a:buNone/>
              <a:defRPr sz="1000"/>
            </a:lvl6pPr>
            <a:lvl7pPr marL="2736681" indent="0">
              <a:buNone/>
              <a:defRPr sz="1000"/>
            </a:lvl7pPr>
            <a:lvl8pPr marL="3192802" indent="0">
              <a:buNone/>
              <a:defRPr sz="1000"/>
            </a:lvl8pPr>
            <a:lvl9pPr marL="364891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FE6AB1A-0EA7-472B-B017-F36FA2854B41}" type="datetime1">
              <a:rPr lang="id-ID"/>
              <a:pPr>
                <a:defRPr/>
              </a:pPr>
              <a:t>25/07/2016</a:t>
            </a:fld>
            <a:endParaRPr lang="id-ID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360F18F-D97B-4DED-99F7-CC23464715DC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xmlns="" val="24248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36" tIns="45610" rIns="91236" bIns="456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36" tIns="45610" rIns="91236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236" tIns="45610" rIns="91236" bIns="4561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C10CF0-8842-47FF-B9AB-DCB57133EA67}" type="datetime1">
              <a:rPr lang="id-ID"/>
              <a:pPr>
                <a:defRPr/>
              </a:pPr>
              <a:t>25/07/2016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236" tIns="45610" rIns="91236" bIns="4561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236" tIns="45610" rIns="91236" bIns="4561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/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4F03FF-2111-486B-B1B4-3670EEF62100}" type="slidenum">
              <a:rPr lang="id-ID" altLang="id-ID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xmlns="" val="166349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611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222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6833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445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5425" indent="-225425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2542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8238" indent="-22542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3850" indent="-22542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1050" indent="-225425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08629" indent="-228055" algn="l" defTabSz="9122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64740" indent="-228055" algn="l" defTabSz="9122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854" indent="-228055" algn="l" defTabSz="9122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76974" indent="-228055" algn="l" defTabSz="9122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116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226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337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456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0568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6681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2802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8910" algn="l" defTabSz="9122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C:\1_TASK FORCE NEW MENTAN\29 OKT 2014\foto\PICT0023 - Co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253"/>
          <a:stretch>
            <a:fillRect/>
          </a:stretch>
        </p:blipFill>
        <p:spPr bwMode="auto">
          <a:xfrm>
            <a:off x="-37121" y="13982"/>
            <a:ext cx="9175750" cy="609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1" descr="logo_Deptan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3838" y="44624"/>
            <a:ext cx="981075" cy="98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0" y="4437112"/>
            <a:ext cx="91154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36" tIns="45610" rIns="91236" bIns="45610">
            <a:spAutoFit/>
          </a:bodyPr>
          <a:lstStyle/>
          <a:p>
            <a:pPr algn="ctr" eaLnBrk="1" hangingPunct="1">
              <a:buFont typeface="Times New Roman" pitchFamily="18" charset="0"/>
              <a:buNone/>
            </a:pPr>
            <a:r>
              <a:rPr lang="en-AU" altLang="id-ID" sz="2800" dirty="0">
                <a:solidFill>
                  <a:srgbClr val="FFFFFF"/>
                </a:solidFill>
                <a:latin typeface="Britannic Bold" pitchFamily="34" charset="0"/>
              </a:rPr>
              <a:t>Jakarta</a:t>
            </a:r>
            <a:r>
              <a:rPr lang="en-US" altLang="id-ID" sz="2800" dirty="0">
                <a:solidFill>
                  <a:srgbClr val="FFFFFF"/>
                </a:solidFill>
                <a:latin typeface="Britannic Bold" pitchFamily="34" charset="0"/>
              </a:rPr>
              <a:t>,</a:t>
            </a:r>
            <a:r>
              <a:rPr lang="id-ID" altLang="id-ID" sz="2800" dirty="0">
                <a:solidFill>
                  <a:srgbClr val="FFFFFF"/>
                </a:solidFill>
                <a:latin typeface="Britannic Bold" pitchFamily="34" charset="0"/>
              </a:rPr>
              <a:t> </a:t>
            </a:r>
            <a:r>
              <a:rPr lang="id-ID" altLang="id-ID" sz="2800" dirty="0" smtClean="0">
                <a:solidFill>
                  <a:srgbClr val="FFFFFF"/>
                </a:solidFill>
                <a:latin typeface="Britannic Bold" pitchFamily="34" charset="0"/>
              </a:rPr>
              <a:t>22</a:t>
            </a:r>
            <a:r>
              <a:rPr lang="en-US" altLang="id-ID" sz="2800" dirty="0" smtClean="0">
                <a:solidFill>
                  <a:srgbClr val="FFFFFF"/>
                </a:solidFill>
                <a:latin typeface="Britannic Bold" pitchFamily="34" charset="0"/>
              </a:rPr>
              <a:t> </a:t>
            </a:r>
            <a:r>
              <a:rPr lang="en-US" altLang="id-ID" sz="2800" dirty="0" err="1" smtClean="0">
                <a:solidFill>
                  <a:srgbClr val="FFFFFF"/>
                </a:solidFill>
                <a:latin typeface="Britannic Bold" pitchFamily="34" charset="0"/>
              </a:rPr>
              <a:t>Juni</a:t>
            </a:r>
            <a:r>
              <a:rPr lang="id-ID" altLang="id-ID" sz="2800" dirty="0" smtClean="0">
                <a:solidFill>
                  <a:srgbClr val="FFFFFF"/>
                </a:solidFill>
                <a:latin typeface="Britannic Bold" pitchFamily="34" charset="0"/>
              </a:rPr>
              <a:t> 2016</a:t>
            </a:r>
            <a:endParaRPr lang="id-ID" altLang="id-ID" sz="2800" dirty="0">
              <a:solidFill>
                <a:srgbClr val="FFFFFF"/>
              </a:solidFill>
              <a:latin typeface="Britannic Bold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5110163"/>
            <a:ext cx="9147175" cy="1000125"/>
            <a:chOff x="0" y="5110163"/>
            <a:chExt cx="9147175" cy="999635"/>
          </a:xfrm>
        </p:grpSpPr>
        <p:pic>
          <p:nvPicPr>
            <p:cNvPr id="36" name="Picture 6" descr="http://t0.gstatic.com/images?q=tbn:ANd9GcTCTw8rosop-I85_6b5myPnZ8DkASoIQKP6vxRSxT9F_LtavvHurA"/>
            <p:cNvPicPr>
              <a:picLocks noChangeAspect="1" noChangeArrowheads="1"/>
            </p:cNvPicPr>
            <p:nvPr/>
          </p:nvPicPr>
          <p:blipFill>
            <a:blip r:embed="rId4" cstate="print">
              <a:extLst/>
            </a:blip>
            <a:srcRect/>
            <a:stretch>
              <a:fillRect/>
            </a:stretch>
          </p:blipFill>
          <p:spPr bwMode="auto">
            <a:xfrm>
              <a:off x="2596733" y="5115356"/>
              <a:ext cx="1302732" cy="97853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37" name="Picture 8" descr="http://www.topnews.in/files/sugarcane.jpg"/>
            <p:cNvPicPr>
              <a:picLocks noChangeAspect="1" noChangeArrowheads="1"/>
            </p:cNvPicPr>
            <p:nvPr/>
          </p:nvPicPr>
          <p:blipFill>
            <a:blip r:embed="rId5" cstate="print">
              <a:extLst/>
            </a:blip>
            <a:srcRect/>
            <a:stretch>
              <a:fillRect/>
            </a:stretch>
          </p:blipFill>
          <p:spPr bwMode="auto">
            <a:xfrm>
              <a:off x="3852234" y="5117714"/>
              <a:ext cx="1344413" cy="9761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38" name="Picture 12" descr="http://www.grit.com/%7E/media/Images/GRT/Editorial/Articles/Magazine%20Articles/2012/11-01/All%20About%20Heirloom%20Onion%20Varieties/Red-Onions.jpg"/>
            <p:cNvPicPr>
              <a:picLocks noChangeAspect="1" noChangeArrowheads="1"/>
            </p:cNvPicPr>
            <p:nvPr/>
          </p:nvPicPr>
          <p:blipFill>
            <a:blip r:embed="rId6" cstate="print">
              <a:extLst/>
            </a:blip>
            <a:srcRect/>
            <a:stretch>
              <a:fillRect/>
            </a:stretch>
          </p:blipFill>
          <p:spPr bwMode="auto">
            <a:xfrm>
              <a:off x="6575447" y="5110163"/>
              <a:ext cx="1261630" cy="99656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39" name="Picture 2" descr="http://www.vemulapalliglobal.com/wp-content/uploads/2014/03/Paddy-Field-2.jpg"/>
            <p:cNvPicPr>
              <a:picLocks noChangeAspect="1" noChangeArrowheads="1"/>
            </p:cNvPicPr>
            <p:nvPr/>
          </p:nvPicPr>
          <p:blipFill>
            <a:blip r:embed="rId7" cstate="print">
              <a:extLst/>
            </a:blip>
            <a:srcRect/>
            <a:stretch>
              <a:fillRect/>
            </a:stretch>
          </p:blipFill>
          <p:spPr bwMode="auto">
            <a:xfrm>
              <a:off x="0" y="5115355"/>
              <a:ext cx="1303142" cy="9785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0" name="Picture 4" descr="http://english.republika.mk/wp-content/uploads/2014/11/corn-in-a-row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/>
            </a:blip>
            <a:srcRect l="12190" t="7338" r="12993"/>
            <a:stretch/>
          </p:blipFill>
          <p:spPr bwMode="auto">
            <a:xfrm>
              <a:off x="1303142" y="5115355"/>
              <a:ext cx="1293591" cy="9785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1" name="Picture 8" descr="F:\Komoditas\443A3961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/>
            </a:blip>
            <a:srcRect l="48189" t="16960" r="6324" b="44604"/>
            <a:stretch/>
          </p:blipFill>
          <p:spPr bwMode="auto">
            <a:xfrm>
              <a:off x="7812996" y="5110163"/>
              <a:ext cx="1334179" cy="99963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2" name="Picture 58" descr="G:\LEMBURRRRR\Sapi Sulungranche\DSC00147.JPG"/>
            <p:cNvPicPr>
              <a:picLocks noChangeAspect="1" noChangeArrowheads="1"/>
            </p:cNvPicPr>
            <p:nvPr/>
          </p:nvPicPr>
          <p:blipFill>
            <a:blip r:embed="rId10" cstate="print"/>
            <a:srcRect r="7000"/>
            <a:stretch>
              <a:fillRect/>
            </a:stretch>
          </p:blipFill>
          <p:spPr bwMode="auto">
            <a:xfrm>
              <a:off x="5196647" y="5126038"/>
              <a:ext cx="1378800" cy="96785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9144000" y="5106988"/>
            <a:ext cx="9147175" cy="1000125"/>
            <a:chOff x="0" y="5110163"/>
            <a:chExt cx="9147175" cy="999635"/>
          </a:xfrm>
        </p:grpSpPr>
        <p:pic>
          <p:nvPicPr>
            <p:cNvPr id="44" name="Picture 6" descr="http://t0.gstatic.com/images?q=tbn:ANd9GcTCTw8rosop-I85_6b5myPnZ8DkASoIQKP6vxRSxT9F_LtavvHurA"/>
            <p:cNvPicPr>
              <a:picLocks noChangeAspect="1" noChangeArrowheads="1"/>
            </p:cNvPicPr>
            <p:nvPr/>
          </p:nvPicPr>
          <p:blipFill>
            <a:blip r:embed="rId4" cstate="print">
              <a:extLst/>
            </a:blip>
            <a:srcRect/>
            <a:stretch>
              <a:fillRect/>
            </a:stretch>
          </p:blipFill>
          <p:spPr bwMode="auto">
            <a:xfrm>
              <a:off x="2596733" y="5115356"/>
              <a:ext cx="1302732" cy="97853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5" name="Picture 8" descr="http://www.topnews.in/files/sugarcane.jpg"/>
            <p:cNvPicPr>
              <a:picLocks noChangeAspect="1" noChangeArrowheads="1"/>
            </p:cNvPicPr>
            <p:nvPr/>
          </p:nvPicPr>
          <p:blipFill>
            <a:blip r:embed="rId5" cstate="print">
              <a:extLst/>
            </a:blip>
            <a:srcRect/>
            <a:stretch>
              <a:fillRect/>
            </a:stretch>
          </p:blipFill>
          <p:spPr bwMode="auto">
            <a:xfrm>
              <a:off x="3852234" y="5117714"/>
              <a:ext cx="1344413" cy="9761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6" name="Picture 12" descr="http://www.grit.com/%7E/media/Images/GRT/Editorial/Articles/Magazine%20Articles/2012/11-01/All%20About%20Heirloom%20Onion%20Varieties/Red-Onions.jpg"/>
            <p:cNvPicPr>
              <a:picLocks noChangeAspect="1" noChangeArrowheads="1"/>
            </p:cNvPicPr>
            <p:nvPr/>
          </p:nvPicPr>
          <p:blipFill>
            <a:blip r:embed="rId6" cstate="print">
              <a:extLst/>
            </a:blip>
            <a:srcRect/>
            <a:stretch>
              <a:fillRect/>
            </a:stretch>
          </p:blipFill>
          <p:spPr bwMode="auto">
            <a:xfrm>
              <a:off x="6575447" y="5110163"/>
              <a:ext cx="1261630" cy="99656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7" name="Picture 2" descr="http://www.vemulapalliglobal.com/wp-content/uploads/2014/03/Paddy-Field-2.jpg"/>
            <p:cNvPicPr>
              <a:picLocks noChangeAspect="1" noChangeArrowheads="1"/>
            </p:cNvPicPr>
            <p:nvPr/>
          </p:nvPicPr>
          <p:blipFill>
            <a:blip r:embed="rId7" cstate="print">
              <a:extLst/>
            </a:blip>
            <a:srcRect/>
            <a:stretch>
              <a:fillRect/>
            </a:stretch>
          </p:blipFill>
          <p:spPr bwMode="auto">
            <a:xfrm>
              <a:off x="0" y="5115355"/>
              <a:ext cx="1303142" cy="9785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8" name="Picture 4" descr="http://english.republika.mk/wp-content/uploads/2014/11/corn-in-a-row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/>
            </a:blip>
            <a:srcRect l="12190" t="7338" r="12993"/>
            <a:stretch/>
          </p:blipFill>
          <p:spPr bwMode="auto">
            <a:xfrm>
              <a:off x="1303142" y="5115355"/>
              <a:ext cx="1293591" cy="9785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49" name="Picture 8" descr="F:\Komoditas\443A3961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/>
            </a:blip>
            <a:srcRect l="48189" t="16960" r="6324" b="44604"/>
            <a:stretch/>
          </p:blipFill>
          <p:spPr bwMode="auto">
            <a:xfrm>
              <a:off x="7812996" y="5110163"/>
              <a:ext cx="1334179" cy="99963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0" name="Picture 58" descr="G:\LEMBURRRRR\Sapi Sulungranche\DSC00147.JPG"/>
            <p:cNvPicPr>
              <a:picLocks noChangeAspect="1" noChangeArrowheads="1"/>
            </p:cNvPicPr>
            <p:nvPr/>
          </p:nvPicPr>
          <p:blipFill>
            <a:blip r:embed="rId10" cstate="print"/>
            <a:srcRect r="7000"/>
            <a:stretch>
              <a:fillRect/>
            </a:stretch>
          </p:blipFill>
          <p:spPr bwMode="auto">
            <a:xfrm>
              <a:off x="5196647" y="5126038"/>
              <a:ext cx="1378800" cy="96785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9140825" y="5084763"/>
            <a:ext cx="9147175" cy="1000125"/>
            <a:chOff x="0" y="5110163"/>
            <a:chExt cx="9147175" cy="999635"/>
          </a:xfrm>
        </p:grpSpPr>
        <p:pic>
          <p:nvPicPr>
            <p:cNvPr id="52" name="Picture 6" descr="http://t0.gstatic.com/images?q=tbn:ANd9GcTCTw8rosop-I85_6b5myPnZ8DkASoIQKP6vxRSxT9F_LtavvHurA"/>
            <p:cNvPicPr>
              <a:picLocks noChangeAspect="1" noChangeArrowheads="1"/>
            </p:cNvPicPr>
            <p:nvPr/>
          </p:nvPicPr>
          <p:blipFill>
            <a:blip r:embed="rId4" cstate="print">
              <a:extLst/>
            </a:blip>
            <a:srcRect/>
            <a:stretch>
              <a:fillRect/>
            </a:stretch>
          </p:blipFill>
          <p:spPr bwMode="auto">
            <a:xfrm>
              <a:off x="2596733" y="5115356"/>
              <a:ext cx="1302732" cy="97853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3" name="Picture 8" descr="http://www.topnews.in/files/sugarcane.jpg"/>
            <p:cNvPicPr>
              <a:picLocks noChangeAspect="1" noChangeArrowheads="1"/>
            </p:cNvPicPr>
            <p:nvPr/>
          </p:nvPicPr>
          <p:blipFill>
            <a:blip r:embed="rId5" cstate="print">
              <a:extLst/>
            </a:blip>
            <a:srcRect/>
            <a:stretch>
              <a:fillRect/>
            </a:stretch>
          </p:blipFill>
          <p:spPr bwMode="auto">
            <a:xfrm>
              <a:off x="3852234" y="5117714"/>
              <a:ext cx="1344413" cy="97617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4" name="Picture 12" descr="http://www.grit.com/%7E/media/Images/GRT/Editorial/Articles/Magazine%20Articles/2012/11-01/All%20About%20Heirloom%20Onion%20Varieties/Red-Onions.jpg"/>
            <p:cNvPicPr>
              <a:picLocks noChangeAspect="1" noChangeArrowheads="1"/>
            </p:cNvPicPr>
            <p:nvPr/>
          </p:nvPicPr>
          <p:blipFill>
            <a:blip r:embed="rId6" cstate="print">
              <a:extLst/>
            </a:blip>
            <a:srcRect/>
            <a:stretch>
              <a:fillRect/>
            </a:stretch>
          </p:blipFill>
          <p:spPr bwMode="auto">
            <a:xfrm>
              <a:off x="6575447" y="5110163"/>
              <a:ext cx="1261630" cy="99656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5" name="Picture 2" descr="http://www.vemulapalliglobal.com/wp-content/uploads/2014/03/Paddy-Field-2.jpg"/>
            <p:cNvPicPr>
              <a:picLocks noChangeAspect="1" noChangeArrowheads="1"/>
            </p:cNvPicPr>
            <p:nvPr/>
          </p:nvPicPr>
          <p:blipFill>
            <a:blip r:embed="rId7" cstate="print">
              <a:extLst/>
            </a:blip>
            <a:srcRect/>
            <a:stretch>
              <a:fillRect/>
            </a:stretch>
          </p:blipFill>
          <p:spPr bwMode="auto">
            <a:xfrm>
              <a:off x="0" y="5115355"/>
              <a:ext cx="1303142" cy="9785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6" name="Picture 4" descr="http://english.republika.mk/wp-content/uploads/2014/11/corn-in-a-row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/>
            </a:blip>
            <a:srcRect l="12190" t="7338" r="12993"/>
            <a:stretch/>
          </p:blipFill>
          <p:spPr bwMode="auto">
            <a:xfrm>
              <a:off x="1303142" y="5115355"/>
              <a:ext cx="1293591" cy="9785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7" name="Picture 8" descr="F:\Komoditas\443A3961.JP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/>
            </a:blip>
            <a:srcRect l="48189" t="16960" r="6324" b="44604"/>
            <a:stretch/>
          </p:blipFill>
          <p:spPr bwMode="auto">
            <a:xfrm>
              <a:off x="7812996" y="5110163"/>
              <a:ext cx="1334179" cy="99963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/>
          </p:spPr>
        </p:pic>
        <p:pic>
          <p:nvPicPr>
            <p:cNvPr id="58" name="Picture 58" descr="G:\LEMBURRRRR\Sapi Sulungranche\DSC00147.JPG"/>
            <p:cNvPicPr>
              <a:picLocks noChangeAspect="1" noChangeArrowheads="1"/>
            </p:cNvPicPr>
            <p:nvPr/>
          </p:nvPicPr>
          <p:blipFill>
            <a:blip r:embed="rId10" cstate="print"/>
            <a:srcRect r="7000"/>
            <a:stretch>
              <a:fillRect/>
            </a:stretch>
          </p:blipFill>
          <p:spPr bwMode="auto">
            <a:xfrm>
              <a:off x="5196647" y="5126038"/>
              <a:ext cx="1378800" cy="96785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31" name="TextBox 1"/>
          <p:cNvSpPr txBox="1">
            <a:spLocks noChangeArrowheads="1"/>
          </p:cNvSpPr>
          <p:nvPr/>
        </p:nvSpPr>
        <p:spPr bwMode="auto">
          <a:xfrm>
            <a:off x="-9525" y="1412776"/>
            <a:ext cx="9144000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spc="50" dirty="0">
                <a:ln w="1143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R</a:t>
            </a:r>
            <a:r>
              <a:rPr lang="id-ID" spc="50" dirty="0">
                <a:ln w="11430"/>
                <a:solidFill>
                  <a:schemeClr val="bg1"/>
                </a:solidFill>
                <a:latin typeface="Britannic Bold" panose="020B0903060703020204" pitchFamily="34" charset="0"/>
              </a:rPr>
              <a:t>APAT </a:t>
            </a:r>
            <a:r>
              <a:rPr lang="id-ID" spc="50" dirty="0" smtClean="0">
                <a:ln w="11430"/>
                <a:solidFill>
                  <a:schemeClr val="bg1"/>
                </a:solidFill>
                <a:latin typeface="Britannic Bold" panose="020B0903060703020204" pitchFamily="34" charset="0"/>
              </a:rPr>
              <a:t>BADAN ANGGARAN</a:t>
            </a:r>
          </a:p>
        </p:txBody>
      </p:sp>
      <p:sp>
        <p:nvSpPr>
          <p:cNvPr id="33" name="TextBox 12"/>
          <p:cNvSpPr txBox="1">
            <a:spLocks noChangeArrowheads="1"/>
          </p:cNvSpPr>
          <p:nvPr/>
        </p:nvSpPr>
        <p:spPr bwMode="auto">
          <a:xfrm>
            <a:off x="-36513" y="3163256"/>
            <a:ext cx="9183687" cy="55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36" tIns="45610" rIns="91236" bIns="4561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d-ID" sz="300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uLnTx/>
                <a:uFillTx/>
                <a:latin typeface="Britannic Bold" pitchFamily="34" charset="0"/>
              </a:rPr>
              <a:t>P</a:t>
            </a:r>
            <a:r>
              <a:rPr kumimoji="0" lang="id-ID" altLang="id-ID" sz="300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uLnTx/>
                <a:uFillTx/>
                <a:latin typeface="Britannic Bold" pitchFamily="34" charset="0"/>
              </a:rPr>
              <a:t>ERUBAHAN ALOKASI TA 2016</a:t>
            </a:r>
            <a:endParaRPr lang="id-ID" altLang="id-ID" sz="3000" kern="0" dirty="0">
              <a:solidFill>
                <a:sysClr val="window" lastClr="FFFFFF"/>
              </a:solidFill>
              <a:latin typeface="Britannic Bold" pitchFamily="34" charset="0"/>
              <a:ea typeface="Adobe Hebrew"/>
              <a:cs typeface="Adobe Hebr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90980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8" dur="3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0.25 -1.85185E-6 " pathEditMode="relative" rAng="0" ptsTypes="AA">
                                      <p:cBhvr>
                                        <p:cTn id="10" dur="3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25744" cy="98072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en-AU" sz="2400" dirty="0" smtClean="0">
                <a:latin typeface="Britannic Bold" panose="020B0903060703020204" pitchFamily="34" charset="0"/>
              </a:rPr>
              <a:t>PENGHEMATAN DAN PEMOTONGAN ANGGARAN </a:t>
            </a:r>
            <a:br>
              <a:rPr lang="en-AU" sz="2400" dirty="0" smtClean="0">
                <a:latin typeface="Britannic Bold" panose="020B0903060703020204" pitchFamily="34" charset="0"/>
              </a:rPr>
            </a:br>
            <a:r>
              <a:rPr lang="en-AU" sz="2400" dirty="0" smtClean="0">
                <a:latin typeface="Britannic Bold" panose="020B0903060703020204" pitchFamily="34" charset="0"/>
              </a:rPr>
              <a:t>BELANJA KEMENTERIAN PERTANIAN 2016</a:t>
            </a:r>
            <a:endParaRPr lang="id-ID" sz="1600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22531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74EDDF68-D271-4A6D-97FC-3750C4C41FC3}" type="slidenum">
              <a:rPr lang="id-ID" altLang="id-ID" b="1" smtClean="0">
                <a:solidFill>
                  <a:prstClr val="white"/>
                </a:solidFill>
              </a:rPr>
              <a:pPr/>
              <a:t>2</a:t>
            </a:fld>
            <a:endParaRPr lang="id-ID" altLang="id-ID" b="1" smtClean="0">
              <a:solidFill>
                <a:prstClr val="white"/>
              </a:solidFill>
            </a:endParaRPr>
          </a:p>
        </p:txBody>
      </p:sp>
      <p:grpSp>
        <p:nvGrpSpPr>
          <p:cNvPr id="22532" name="Group 24584"/>
          <p:cNvGrpSpPr>
            <a:grpSpLocks/>
          </p:cNvGrpSpPr>
          <p:nvPr/>
        </p:nvGrpSpPr>
        <p:grpSpPr bwMode="auto">
          <a:xfrm>
            <a:off x="126695" y="1628800"/>
            <a:ext cx="8928100" cy="3312368"/>
            <a:chOff x="539715" y="3037375"/>
            <a:chExt cx="8208586" cy="1359313"/>
          </a:xfrm>
        </p:grpSpPr>
        <p:sp>
          <p:nvSpPr>
            <p:cNvPr id="24589" name="Freeform 24588"/>
            <p:cNvSpPr/>
            <p:nvPr/>
          </p:nvSpPr>
          <p:spPr>
            <a:xfrm>
              <a:off x="539715" y="3037375"/>
              <a:ext cx="3027780" cy="1359313"/>
            </a:xfrm>
            <a:custGeom>
              <a:avLst/>
              <a:gdLst>
                <a:gd name="connsiteX0" fmla="*/ 0 w 3400690"/>
                <a:gd name="connsiteY0" fmla="*/ 0 h 1360276"/>
                <a:gd name="connsiteX1" fmla="*/ 2720552 w 3400690"/>
                <a:gd name="connsiteY1" fmla="*/ 0 h 1360276"/>
                <a:gd name="connsiteX2" fmla="*/ 3400690 w 3400690"/>
                <a:gd name="connsiteY2" fmla="*/ 680138 h 1360276"/>
                <a:gd name="connsiteX3" fmla="*/ 2720552 w 3400690"/>
                <a:gd name="connsiteY3" fmla="*/ 1360276 h 1360276"/>
                <a:gd name="connsiteX4" fmla="*/ 0 w 3400690"/>
                <a:gd name="connsiteY4" fmla="*/ 1360276 h 1360276"/>
                <a:gd name="connsiteX5" fmla="*/ 680138 w 3400690"/>
                <a:gd name="connsiteY5" fmla="*/ 680138 h 1360276"/>
                <a:gd name="connsiteX6" fmla="*/ 0 w 3400690"/>
                <a:gd name="connsiteY6" fmla="*/ 0 h 1360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00690" h="1360276">
                  <a:moveTo>
                    <a:pt x="0" y="0"/>
                  </a:moveTo>
                  <a:lnTo>
                    <a:pt x="2720552" y="0"/>
                  </a:lnTo>
                  <a:lnTo>
                    <a:pt x="3400690" y="680138"/>
                  </a:lnTo>
                  <a:lnTo>
                    <a:pt x="2720552" y="1360276"/>
                  </a:lnTo>
                  <a:lnTo>
                    <a:pt x="0" y="1360276"/>
                  </a:lnTo>
                  <a:lnTo>
                    <a:pt x="680138" y="680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5197847"/>
                <a:satOff val="-23984"/>
                <a:lumOff val="883"/>
                <a:alphaOff val="0"/>
              </a:schemeClr>
            </a:fillRef>
            <a:effectRef idx="0">
              <a:schemeClr val="accent4">
                <a:hueOff val="5197847"/>
                <a:satOff val="-23984"/>
                <a:lumOff val="883"/>
                <a:alphaOff val="0"/>
              </a:schemeClr>
            </a:effectRef>
            <a:fontRef idx="minor">
              <a:schemeClr val="lt1"/>
            </a:fontRef>
          </p:style>
          <p:txBody>
            <a:bodyPr lIns="719508" tIns="19685" rIns="680138" bIns="19685" spcCol="1270" anchor="ctr"/>
            <a:lstStyle/>
            <a:p>
              <a:pPr algn="ctr" defTabSz="137795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AU" sz="3100" dirty="0">
                  <a:solidFill>
                    <a:prstClr val="white"/>
                  </a:solidFill>
                </a:rPr>
                <a:t>INPRES NO 4 TAHUN 2016 </a:t>
              </a:r>
            </a:p>
          </p:txBody>
        </p:sp>
        <p:sp>
          <p:nvSpPr>
            <p:cNvPr id="24590" name="Freeform 24589"/>
            <p:cNvSpPr/>
            <p:nvPr/>
          </p:nvSpPr>
          <p:spPr>
            <a:xfrm>
              <a:off x="3101020" y="3149341"/>
              <a:ext cx="2916056" cy="1130341"/>
            </a:xfrm>
            <a:custGeom>
              <a:avLst/>
              <a:gdLst>
                <a:gd name="connsiteX0" fmla="*/ 0 w 2822572"/>
                <a:gd name="connsiteY0" fmla="*/ 0 h 1129029"/>
                <a:gd name="connsiteX1" fmla="*/ 2258058 w 2822572"/>
                <a:gd name="connsiteY1" fmla="*/ 0 h 1129029"/>
                <a:gd name="connsiteX2" fmla="*/ 2822572 w 2822572"/>
                <a:gd name="connsiteY2" fmla="*/ 564515 h 1129029"/>
                <a:gd name="connsiteX3" fmla="*/ 2258058 w 2822572"/>
                <a:gd name="connsiteY3" fmla="*/ 1129029 h 1129029"/>
                <a:gd name="connsiteX4" fmla="*/ 0 w 2822572"/>
                <a:gd name="connsiteY4" fmla="*/ 1129029 h 1129029"/>
                <a:gd name="connsiteX5" fmla="*/ 564515 w 2822572"/>
                <a:gd name="connsiteY5" fmla="*/ 564515 h 1129029"/>
                <a:gd name="connsiteX6" fmla="*/ 0 w 2822572"/>
                <a:gd name="connsiteY6" fmla="*/ 0 h 1129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2572" h="1129029">
                  <a:moveTo>
                    <a:pt x="0" y="0"/>
                  </a:moveTo>
                  <a:lnTo>
                    <a:pt x="2258058" y="0"/>
                  </a:lnTo>
                  <a:lnTo>
                    <a:pt x="2822572" y="564515"/>
                  </a:lnTo>
                  <a:lnTo>
                    <a:pt x="2258058" y="1129029"/>
                  </a:lnTo>
                  <a:lnTo>
                    <a:pt x="0" y="1129029"/>
                  </a:lnTo>
                  <a:lnTo>
                    <a:pt x="564515" y="5645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4605567"/>
                <a:satOff val="-24504"/>
                <a:lumOff val="-1396"/>
                <a:alphaOff val="0"/>
              </a:schemeClr>
            </a:lnRef>
            <a:fillRef idx="1">
              <a:schemeClr val="accent4">
                <a:tint val="40000"/>
                <a:alpha val="90000"/>
                <a:hueOff val="4605567"/>
                <a:satOff val="-24504"/>
                <a:lumOff val="-1396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4605567"/>
                <a:satOff val="-24504"/>
                <a:lumOff val="-1396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86105" tIns="10795" rIns="564514" bIns="10795" spcCol="1270" anchor="ctr"/>
            <a:lstStyle/>
            <a:p>
              <a:pPr algn="ctr" defTabSz="75565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AU" sz="1700" b="1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Britannic Bold" panose="020B0903060703020204" pitchFamily="34" charset="0"/>
                </a:rPr>
                <a:t>PENGHEMATAN /PEMOTONGAN </a:t>
              </a:r>
              <a:endParaRPr lang="id-ID" sz="1700" b="1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Britannic Bold" panose="020B0903060703020204" pitchFamily="34" charset="0"/>
              </a:endParaRPr>
            </a:p>
            <a:p>
              <a:pPr algn="ctr" defTabSz="75565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AU" sz="1700" b="1" dirty="0" err="1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Rp</a:t>
              </a:r>
              <a:r>
                <a:rPr lang="en-AU" sz="1700" b="1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. 3.923.003.805.600</a:t>
              </a:r>
            </a:p>
            <a:p>
              <a:pPr algn="ctr" defTabSz="75565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AU" sz="17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  <p:sp>
          <p:nvSpPr>
            <p:cNvPr id="24591" name="Freeform 24590"/>
            <p:cNvSpPr/>
            <p:nvPr/>
          </p:nvSpPr>
          <p:spPr>
            <a:xfrm>
              <a:off x="5553642" y="3151861"/>
              <a:ext cx="3194659" cy="1130341"/>
            </a:xfrm>
            <a:custGeom>
              <a:avLst/>
              <a:gdLst>
                <a:gd name="connsiteX0" fmla="*/ 0 w 2822572"/>
                <a:gd name="connsiteY0" fmla="*/ 0 h 1129029"/>
                <a:gd name="connsiteX1" fmla="*/ 2258058 w 2822572"/>
                <a:gd name="connsiteY1" fmla="*/ 0 h 1129029"/>
                <a:gd name="connsiteX2" fmla="*/ 2822572 w 2822572"/>
                <a:gd name="connsiteY2" fmla="*/ 564515 h 1129029"/>
                <a:gd name="connsiteX3" fmla="*/ 2258058 w 2822572"/>
                <a:gd name="connsiteY3" fmla="*/ 1129029 h 1129029"/>
                <a:gd name="connsiteX4" fmla="*/ 0 w 2822572"/>
                <a:gd name="connsiteY4" fmla="*/ 1129029 h 1129029"/>
                <a:gd name="connsiteX5" fmla="*/ 564515 w 2822572"/>
                <a:gd name="connsiteY5" fmla="*/ 564515 h 1129029"/>
                <a:gd name="connsiteX6" fmla="*/ 0 w 2822572"/>
                <a:gd name="connsiteY6" fmla="*/ 0 h 1129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2572" h="1129029">
                  <a:moveTo>
                    <a:pt x="0" y="0"/>
                  </a:moveTo>
                  <a:lnTo>
                    <a:pt x="2258058" y="0"/>
                  </a:lnTo>
                  <a:lnTo>
                    <a:pt x="2822572" y="564515"/>
                  </a:lnTo>
                  <a:lnTo>
                    <a:pt x="2258058" y="1129029"/>
                  </a:lnTo>
                  <a:lnTo>
                    <a:pt x="0" y="1129029"/>
                  </a:lnTo>
                  <a:lnTo>
                    <a:pt x="564515" y="5645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6908351"/>
                <a:satOff val="-36757"/>
                <a:lumOff val="-2094"/>
                <a:alphaOff val="0"/>
              </a:schemeClr>
            </a:lnRef>
            <a:fillRef idx="1">
              <a:schemeClr val="accent4">
                <a:tint val="40000"/>
                <a:alpha val="90000"/>
                <a:hueOff val="6908351"/>
                <a:satOff val="-36757"/>
                <a:lumOff val="-2094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6908351"/>
                <a:satOff val="-36757"/>
                <a:lumOff val="-2094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586105" tIns="10795" rIns="564514" bIns="10795" spcCol="1270" anchor="ctr"/>
            <a:lstStyle/>
            <a:p>
              <a:pPr algn="ctr" defTabSz="75565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id-ID" sz="1700" b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PAGU AWAL</a:t>
              </a:r>
            </a:p>
            <a:p>
              <a:pPr algn="ctr" defTabSz="75565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id-ID" sz="1700" b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Rp 31.507.186.127.000</a:t>
              </a:r>
            </a:p>
            <a:p>
              <a:pPr algn="ctr" defTabSz="75565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id-ID" sz="1700" b="1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 algn="ctr" defTabSz="75565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id-ID" sz="1700" b="1" dirty="0" smtClean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 algn="ctr" defTabSz="75565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id-ID" sz="1700" b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PAGU AKHIR</a:t>
              </a:r>
              <a:endParaRPr lang="id-ID" sz="17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  <a:p>
              <a:pPr algn="ctr" defTabSz="75565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id-ID" sz="1700" b="1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Rp 27.584.182.321.400</a:t>
              </a:r>
              <a:endParaRPr lang="en-AU" sz="17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</p:grpSp>
      <p:sp>
        <p:nvSpPr>
          <p:cNvPr id="2" name="Down Arrow 1"/>
          <p:cNvSpPr/>
          <p:nvPr/>
        </p:nvSpPr>
        <p:spPr>
          <a:xfrm>
            <a:off x="7092280" y="3100025"/>
            <a:ext cx="576064" cy="400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TextBox 2"/>
          <p:cNvSpPr txBox="1"/>
          <p:nvPr/>
        </p:nvSpPr>
        <p:spPr>
          <a:xfrm flipH="1">
            <a:off x="179512" y="5157192"/>
            <a:ext cx="8748464" cy="430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d-ID" sz="2200" b="1" dirty="0" smtClean="0"/>
              <a:t>Disetujui pada Raker Komisi IV DPR RI dengan Kementan tgl 13 Juni 2016</a:t>
            </a:r>
          </a:p>
        </p:txBody>
      </p:sp>
    </p:spTree>
    <p:extLst>
      <p:ext uri="{BB962C8B-B14F-4D97-AF65-F5344CB8AC3E}">
        <p14:creationId xmlns:p14="http://schemas.microsoft.com/office/powerpoint/2010/main" xmlns="" val="34373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26789"/>
            <a:ext cx="9144000" cy="620614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id-ID" sz="2200" dirty="0">
                <a:latin typeface="Britannic Bold" panose="020B0903060703020204" pitchFamily="34" charset="0"/>
              </a:rPr>
              <a:t>PERUBAHAN</a:t>
            </a:r>
            <a:r>
              <a:rPr lang="fi-FI" sz="2200" dirty="0">
                <a:latin typeface="Britannic Bold" panose="020B0903060703020204" pitchFamily="34" charset="0"/>
              </a:rPr>
              <a:t> VOLUME OUTPUT KEGIATAN UTAMA</a:t>
            </a:r>
            <a:endParaRPr lang="id-ID" sz="1200" dirty="0">
              <a:latin typeface="Britannic Bold" panose="020B0903060703020204" pitchFamily="34" charset="0"/>
            </a:endParaRPr>
          </a:p>
        </p:txBody>
      </p:sp>
      <p:graphicFrame>
        <p:nvGraphicFramePr>
          <p:cNvPr id="225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92900154"/>
              </p:ext>
            </p:extLst>
          </p:nvPr>
        </p:nvGraphicFramePr>
        <p:xfrm>
          <a:off x="251558" y="729258"/>
          <a:ext cx="8640885" cy="5265539"/>
        </p:xfrm>
        <a:graphic>
          <a:graphicData uri="http://schemas.openxmlformats.org/presentationml/2006/ole">
            <p:oleObj spid="_x0000_s11267" name="Worksheet" r:id="rId3" imgW="6800867" imgH="4495770" progId="Excel.Sheet.12">
              <p:embed/>
            </p:oleObj>
          </a:graphicData>
        </a:graphic>
      </p:graphicFrame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74EDDF68-D271-4A6D-97FC-3750C4C41FC3}" type="slidenum">
              <a:rPr lang="id-ID" altLang="id-ID" b="1" smtClean="0">
                <a:solidFill>
                  <a:prstClr val="white"/>
                </a:solidFill>
              </a:rPr>
              <a:pPr/>
              <a:t>3</a:t>
            </a:fld>
            <a:endParaRPr lang="id-ID" altLang="id-ID" b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421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itle 1"/>
          <p:cNvSpPr>
            <a:spLocks noGrp="1"/>
          </p:cNvSpPr>
          <p:nvPr>
            <p:ph type="title"/>
          </p:nvPr>
        </p:nvSpPr>
        <p:spPr>
          <a:xfrm>
            <a:off x="749789" y="0"/>
            <a:ext cx="7886212" cy="567036"/>
          </a:xfrm>
        </p:spPr>
        <p:txBody>
          <a:bodyPr/>
          <a:lstStyle/>
          <a:p>
            <a:pPr algn="r"/>
            <a:r>
              <a:rPr lang="id-ID" altLang="id-ID" sz="2200">
                <a:latin typeface="Britannic Bold" pitchFamily="34" charset="0"/>
              </a:rPr>
              <a:t>Lanjutan.....</a:t>
            </a:r>
            <a:endParaRPr lang="id-ID" altLang="id-ID" sz="1200">
              <a:latin typeface="Britannic Bold" pitchFamily="34" charset="0"/>
            </a:endParaRPr>
          </a:p>
        </p:txBody>
      </p:sp>
      <p:graphicFrame>
        <p:nvGraphicFramePr>
          <p:cNvPr id="2355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75121828"/>
              </p:ext>
            </p:extLst>
          </p:nvPr>
        </p:nvGraphicFramePr>
        <p:xfrm>
          <a:off x="306510" y="526852"/>
          <a:ext cx="8640885" cy="5527477"/>
        </p:xfrm>
        <a:graphic>
          <a:graphicData uri="http://schemas.openxmlformats.org/presentationml/2006/ole">
            <p:oleObj spid="_x0000_s12291" name="Worksheet" r:id="rId3" imgW="6800867" imgH="6686550" progId="Excel.Sheet.12">
              <p:embed/>
            </p:oleObj>
          </a:graphicData>
        </a:graphic>
      </p:graphicFrame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74EDDF68-D271-4A6D-97FC-3750C4C41FC3}" type="slidenum">
              <a:rPr lang="id-ID" altLang="id-ID" b="1" smtClean="0">
                <a:solidFill>
                  <a:prstClr val="white"/>
                </a:solidFill>
              </a:rPr>
              <a:pPr/>
              <a:t>4</a:t>
            </a:fld>
            <a:endParaRPr lang="id-ID" altLang="id-ID" b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261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7860"/>
            <a:ext cx="9144000" cy="57596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id-ID" sz="2200" dirty="0">
                <a:latin typeface="Britannic Bold" panose="020B0903060703020204" pitchFamily="34" charset="0"/>
              </a:rPr>
              <a:t>PENGHEMATAN/PEMOTONGAN ANGGARAN TA 2016 (1)</a:t>
            </a:r>
            <a:endParaRPr lang="id-ID" sz="1200" dirty="0">
              <a:latin typeface="Britannic Bold" panose="020B0903060703020204" pitchFamily="34" charset="0"/>
            </a:endParaRPr>
          </a:p>
        </p:txBody>
      </p:sp>
      <p:graphicFrame>
        <p:nvGraphicFramePr>
          <p:cNvPr id="24579" name="Object 10"/>
          <p:cNvGraphicFramePr>
            <a:graphicFrameLocks noChangeAspect="1"/>
          </p:cNvGraphicFramePr>
          <p:nvPr/>
        </p:nvGraphicFramePr>
        <p:xfrm>
          <a:off x="251558" y="729258"/>
          <a:ext cx="8640885" cy="5286375"/>
        </p:xfrm>
        <a:graphic>
          <a:graphicData uri="http://schemas.openxmlformats.org/presentationml/2006/ole">
            <p:oleObj spid="_x0000_s13315" name="Worksheet" r:id="rId3" imgW="9296340" imgH="5638787" progId="Excel.Sheet.12">
              <p:embed/>
            </p:oleObj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74EDDF68-D271-4A6D-97FC-3750C4C41FC3}" type="slidenum">
              <a:rPr lang="id-ID" altLang="id-ID" b="1" smtClean="0">
                <a:solidFill>
                  <a:prstClr val="white"/>
                </a:solidFill>
              </a:rPr>
              <a:pPr/>
              <a:t>5</a:t>
            </a:fld>
            <a:endParaRPr lang="id-ID" altLang="id-ID" b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698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7860"/>
            <a:ext cx="9144000" cy="440531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r">
              <a:defRPr/>
            </a:pPr>
            <a:r>
              <a:rPr lang="id-ID" sz="2200" dirty="0">
                <a:latin typeface="Britannic Bold" panose="020B0903060703020204" pitchFamily="34" charset="0"/>
              </a:rPr>
              <a:t>Lanjutan...   </a:t>
            </a:r>
            <a:endParaRPr lang="id-ID" sz="1200" dirty="0">
              <a:latin typeface="Britannic Bold" panose="020B0903060703020204" pitchFamily="34" charset="0"/>
            </a:endParaRPr>
          </a:p>
        </p:txBody>
      </p:sp>
      <p:graphicFrame>
        <p:nvGraphicFramePr>
          <p:cNvPr id="2560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22194725"/>
              </p:ext>
            </p:extLst>
          </p:nvPr>
        </p:nvGraphicFramePr>
        <p:xfrm>
          <a:off x="251558" y="476672"/>
          <a:ext cx="8640885" cy="5601891"/>
        </p:xfrm>
        <a:graphic>
          <a:graphicData uri="http://schemas.openxmlformats.org/presentationml/2006/ole">
            <p:oleObj spid="_x0000_s14339" name="Worksheet" r:id="rId3" imgW="9296340" imgH="7239027" progId="Excel.Sheet.12">
              <p:embed/>
            </p:oleObj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74EDDF68-D271-4A6D-97FC-3750C4C41FC3}" type="slidenum">
              <a:rPr lang="id-ID" altLang="id-ID" b="1" smtClean="0">
                <a:solidFill>
                  <a:prstClr val="white"/>
                </a:solidFill>
              </a:rPr>
              <a:pPr/>
              <a:t>6</a:t>
            </a:fld>
            <a:endParaRPr lang="id-ID" altLang="id-ID" b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743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-9525" y="2649538"/>
            <a:ext cx="914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id-ID" sz="5400" dirty="0" smtClean="0">
                <a:solidFill>
                  <a:srgbClr val="000000"/>
                </a:solidFill>
                <a:latin typeface="Britannic Bold" pitchFamily="34" charset="0"/>
                <a:cs typeface="+mn-cs"/>
              </a:rPr>
              <a:t>TERIMA KASIH</a:t>
            </a:r>
            <a:endParaRPr lang="en-US" altLang="id-ID" sz="5400" dirty="0">
              <a:solidFill>
                <a:srgbClr val="000000"/>
              </a:solidFill>
              <a:latin typeface="Britannic Bold" pitchFamily="34" charset="0"/>
              <a:cs typeface="+mn-cs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3132138" y="6308725"/>
            <a:ext cx="20574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fld id="{74EDDF68-D271-4A6D-97FC-3750C4C41FC3}" type="slidenum">
              <a:rPr lang="id-ID" altLang="id-ID" b="1" smtClean="0">
                <a:solidFill>
                  <a:prstClr val="white"/>
                </a:solidFill>
              </a:rPr>
              <a:pPr/>
              <a:t>7</a:t>
            </a:fld>
            <a:endParaRPr lang="id-ID" altLang="id-ID" b="1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5706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_kementa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b="1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1" id="{27237BD6-C01D-4D3C-88FF-35EFA4EDF77E}" vid="{7260FC32-493D-47F6-858C-CAD68E7C86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74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6_kementan</vt:lpstr>
      <vt:lpstr>Worksheet</vt:lpstr>
      <vt:lpstr>Slide 1</vt:lpstr>
      <vt:lpstr>PENGHEMATAN DAN PEMOTONGAN ANGGARAN  BELANJA KEMENTERIAN PERTANIAN 2016</vt:lpstr>
      <vt:lpstr>PERUBAHAN VOLUME OUTPUT KEGIATAN UTAMA</vt:lpstr>
      <vt:lpstr>Lanjutan.....</vt:lpstr>
      <vt:lpstr>PENGHEMATAN/PEMOTONGAN ANGGARAN TA 2016 (1)</vt:lpstr>
      <vt:lpstr>Lanjutan...   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user</cp:lastModifiedBy>
  <cp:revision>9</cp:revision>
  <cp:lastPrinted>2016-06-20T12:57:24Z</cp:lastPrinted>
  <dcterms:created xsi:type="dcterms:W3CDTF">2016-06-20T07:32:32Z</dcterms:created>
  <dcterms:modified xsi:type="dcterms:W3CDTF">2016-07-25T05:34:57Z</dcterms:modified>
</cp:coreProperties>
</file>