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3" r:id="rId2"/>
    <p:sldId id="264" r:id="rId3"/>
    <p:sldId id="258" r:id="rId4"/>
    <p:sldId id="278" r:id="rId5"/>
    <p:sldId id="279" r:id="rId6"/>
    <p:sldId id="28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81" r:id="rId19"/>
    <p:sldId id="277" r:id="rId20"/>
  </p:sldIdLst>
  <p:sldSz cx="9144000" cy="6858000" type="screen4x3"/>
  <p:notesSz cx="6815138" cy="99441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embako\Komar%20BPS%20HBKN%20201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andry!$D$3</c:f>
              <c:strCache>
                <c:ptCount val="1"/>
                <c:pt idx="0">
                  <c:v>Mg-II Ramadhan 2015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</c:spPr>
          <c:invertIfNegative val="0"/>
          <c:cat>
            <c:strRef>
              <c:f>andry!$C$5:$C$16</c:f>
              <c:strCache>
                <c:ptCount val="12"/>
                <c:pt idx="0">
                  <c:v>Beras Umum</c:v>
                </c:pt>
                <c:pt idx="1">
                  <c:v>Beras termurah</c:v>
                </c:pt>
                <c:pt idx="2">
                  <c:v>Minyak Goreng</c:v>
                </c:pt>
                <c:pt idx="3">
                  <c:v>Gula Pasir</c:v>
                </c:pt>
                <c:pt idx="4">
                  <c:v>Daging Sapi</c:v>
                </c:pt>
                <c:pt idx="5">
                  <c:v>Daging Ayam</c:v>
                </c:pt>
                <c:pt idx="6">
                  <c:v>Telur Ayam</c:v>
                </c:pt>
                <c:pt idx="7">
                  <c:v>Cabai Rawit</c:v>
                </c:pt>
                <c:pt idx="8">
                  <c:v>Cabai Merah</c:v>
                </c:pt>
                <c:pt idx="9">
                  <c:v>Bawang Merah</c:v>
                </c:pt>
                <c:pt idx="10">
                  <c:v>Bawang Putih</c:v>
                </c:pt>
                <c:pt idx="11">
                  <c:v>Kedelai</c:v>
                </c:pt>
              </c:strCache>
            </c:strRef>
          </c:cat>
          <c:val>
            <c:numRef>
              <c:f>andry!$D$5:$D$16</c:f>
              <c:numCache>
                <c:formatCode>#,##0</c:formatCode>
                <c:ptCount val="12"/>
                <c:pt idx="0">
                  <c:v>12517.35</c:v>
                </c:pt>
                <c:pt idx="1">
                  <c:v>9758.3135008133213</c:v>
                </c:pt>
                <c:pt idx="2">
                  <c:v>14527.02586557398</c:v>
                </c:pt>
                <c:pt idx="3">
                  <c:v>13176.550505555557</c:v>
                </c:pt>
                <c:pt idx="4">
                  <c:v>114418.03233333335</c:v>
                </c:pt>
                <c:pt idx="5">
                  <c:v>35482.704266666668</c:v>
                </c:pt>
                <c:pt idx="6">
                  <c:v>20244.137155555556</c:v>
                </c:pt>
                <c:pt idx="7">
                  <c:v>44889.282938888886</c:v>
                </c:pt>
                <c:pt idx="8">
                  <c:v>37375.718672222232</c:v>
                </c:pt>
                <c:pt idx="9">
                  <c:v>25018.473333333335</c:v>
                </c:pt>
                <c:pt idx="10">
                  <c:v>21004</c:v>
                </c:pt>
                <c:pt idx="11">
                  <c:v>11501.774944444442</c:v>
                </c:pt>
              </c:numCache>
            </c:numRef>
          </c:val>
        </c:ser>
        <c:ser>
          <c:idx val="1"/>
          <c:order val="1"/>
          <c:tx>
            <c:strRef>
              <c:f>andry!$E$3</c:f>
              <c:strCache>
                <c:ptCount val="1"/>
                <c:pt idx="0">
                  <c:v>Mg-II  Ramadhan 2016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</c:spPr>
          <c:invertIfNegative val="0"/>
          <c:cat>
            <c:strRef>
              <c:f>andry!$C$5:$C$16</c:f>
              <c:strCache>
                <c:ptCount val="12"/>
                <c:pt idx="0">
                  <c:v>Beras Umum</c:v>
                </c:pt>
                <c:pt idx="1">
                  <c:v>Beras termurah</c:v>
                </c:pt>
                <c:pt idx="2">
                  <c:v>Minyak Goreng</c:v>
                </c:pt>
                <c:pt idx="3">
                  <c:v>Gula Pasir</c:v>
                </c:pt>
                <c:pt idx="4">
                  <c:v>Daging Sapi</c:v>
                </c:pt>
                <c:pt idx="5">
                  <c:v>Daging Ayam</c:v>
                </c:pt>
                <c:pt idx="6">
                  <c:v>Telur Ayam</c:v>
                </c:pt>
                <c:pt idx="7">
                  <c:v>Cabai Rawit</c:v>
                </c:pt>
                <c:pt idx="8">
                  <c:v>Cabai Merah</c:v>
                </c:pt>
                <c:pt idx="9">
                  <c:v>Bawang Merah</c:v>
                </c:pt>
                <c:pt idx="10">
                  <c:v>Bawang Putih</c:v>
                </c:pt>
                <c:pt idx="11">
                  <c:v>Kedelai</c:v>
                </c:pt>
              </c:strCache>
            </c:strRef>
          </c:cat>
          <c:val>
            <c:numRef>
              <c:f>andry!$E$5:$E$16</c:f>
              <c:numCache>
                <c:formatCode>#,##0</c:formatCode>
                <c:ptCount val="12"/>
                <c:pt idx="0">
                  <c:v>13110</c:v>
                </c:pt>
                <c:pt idx="1">
                  <c:v>9552</c:v>
                </c:pt>
                <c:pt idx="2">
                  <c:v>12122</c:v>
                </c:pt>
                <c:pt idx="3">
                  <c:v>15110</c:v>
                </c:pt>
                <c:pt idx="4">
                  <c:v>113568</c:v>
                </c:pt>
                <c:pt idx="5">
                  <c:v>31295</c:v>
                </c:pt>
                <c:pt idx="6">
                  <c:v>22763</c:v>
                </c:pt>
                <c:pt idx="7">
                  <c:v>22480</c:v>
                </c:pt>
                <c:pt idx="8">
                  <c:v>28360</c:v>
                </c:pt>
                <c:pt idx="9">
                  <c:v>39360</c:v>
                </c:pt>
                <c:pt idx="10">
                  <c:v>37440</c:v>
                </c:pt>
                <c:pt idx="11">
                  <c:v>10413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43442560"/>
        <c:axId val="43444096"/>
        <c:axId val="0"/>
      </c:bar3DChart>
      <c:catAx>
        <c:axId val="4344256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43444096"/>
        <c:crosses val="autoZero"/>
        <c:auto val="1"/>
        <c:lblAlgn val="ctr"/>
        <c:lblOffset val="100"/>
        <c:noMultiLvlLbl val="0"/>
      </c:catAx>
      <c:valAx>
        <c:axId val="43444096"/>
        <c:scaling>
          <c:orientation val="minMax"/>
        </c:scaling>
        <c:delete val="0"/>
        <c:axPos val="b"/>
        <c:majorGridlines/>
        <c:numFmt formatCode="#,##0" sourceLinked="1"/>
        <c:majorTickMark val="none"/>
        <c:minorTickMark val="none"/>
        <c:tickLblPos val="nextTo"/>
        <c:spPr>
          <a:ln w="9525">
            <a:noFill/>
          </a:ln>
        </c:spPr>
        <c:crossAx val="4344256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A3519E-708B-4FC2-AFE0-3EA7546069EB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8A52EC4A-C901-4BD6-8DF4-EF763AB5E1F1}">
      <dgm:prSet phldrT="[Text]" custT="1"/>
      <dgm:spPr>
        <a:xfrm>
          <a:off x="84285" y="2665150"/>
          <a:ext cx="1461063" cy="2516424"/>
        </a:xfrm>
      </dgm:spPr>
      <dgm:t>
        <a:bodyPr/>
        <a:lstStyle/>
        <a:p>
          <a:r>
            <a:rPr lang="id-ID" sz="4400" b="0" dirty="0" smtClean="0">
              <a:latin typeface="Britannic Bold" pitchFamily="34" charset="0"/>
              <a:ea typeface="+mn-ea"/>
              <a:cs typeface="+mn-cs"/>
            </a:rPr>
            <a:t>II</a:t>
          </a:r>
          <a:endParaRPr lang="id-ID" sz="4400" b="0" dirty="0">
            <a:latin typeface="Britannic Bold" pitchFamily="34" charset="0"/>
            <a:ea typeface="+mn-ea"/>
            <a:cs typeface="+mn-cs"/>
          </a:endParaRPr>
        </a:p>
      </dgm:t>
    </dgm:pt>
    <dgm:pt modelId="{039A4A92-499C-4317-839F-4FCF52361B94}" type="parTrans" cxnId="{9D015C07-F132-4AD3-B4AD-A914A8258F2E}">
      <dgm:prSet/>
      <dgm:spPr/>
      <dgm:t>
        <a:bodyPr/>
        <a:lstStyle/>
        <a:p>
          <a:endParaRPr lang="id-ID" sz="3200"/>
        </a:p>
      </dgm:t>
    </dgm:pt>
    <dgm:pt modelId="{D1809D7E-517C-4F9F-9560-7886702B6085}" type="sibTrans" cxnId="{9D015C07-F132-4AD3-B4AD-A914A8258F2E}">
      <dgm:prSet/>
      <dgm:spPr/>
      <dgm:t>
        <a:bodyPr/>
        <a:lstStyle/>
        <a:p>
          <a:endParaRPr lang="id-ID" sz="3200"/>
        </a:p>
      </dgm:t>
    </dgm:pt>
    <dgm:pt modelId="{09AF4BFF-988D-40F2-AEA0-9C64CAFF38A8}">
      <dgm:prSet phldrT="[Text]" custT="1"/>
      <dgm:spPr>
        <a:xfrm rot="5400000">
          <a:off x="3653455" y="625570"/>
          <a:ext cx="2379370" cy="6595583"/>
        </a:xfrm>
      </dgm:spPr>
      <dgm:t>
        <a:bodyPr/>
        <a:lstStyle/>
        <a:p>
          <a:pPr marL="268288" indent="-266700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d-ID" altLang="id-ID" sz="2800" dirty="0" smtClean="0">
              <a:solidFill>
                <a:schemeClr val="tx1"/>
              </a:solidFill>
              <a:latin typeface="Britannic Bold" pitchFamily="34" charset="0"/>
            </a:rPr>
            <a:t>KETERSEDIAAN BAHAN PANGAN DAN HARGA PANGAN SELAMA RAMADHAN DAN IDUL FITRI 1437 H</a:t>
          </a:r>
          <a:endParaRPr lang="id-ID" sz="2800" b="0" dirty="0">
            <a:solidFill>
              <a:schemeClr val="tx1"/>
            </a:solidFill>
            <a:latin typeface="Britannic Bold" pitchFamily="34" charset="0"/>
            <a:ea typeface="+mn-ea"/>
            <a:cs typeface="+mn-cs"/>
          </a:endParaRPr>
        </a:p>
      </dgm:t>
    </dgm:pt>
    <dgm:pt modelId="{27BA3D66-64FC-4B5F-A161-588AAF94C058}" type="parTrans" cxnId="{6DC129E5-6EFF-477C-A025-8AD767CA0984}">
      <dgm:prSet/>
      <dgm:spPr/>
      <dgm:t>
        <a:bodyPr/>
        <a:lstStyle/>
        <a:p>
          <a:endParaRPr lang="id-ID" sz="3200"/>
        </a:p>
      </dgm:t>
    </dgm:pt>
    <dgm:pt modelId="{1E2957BA-165C-4A91-8D7C-EF7E731CD0B3}" type="sibTrans" cxnId="{6DC129E5-6EFF-477C-A025-8AD767CA0984}">
      <dgm:prSet/>
      <dgm:spPr/>
      <dgm:t>
        <a:bodyPr/>
        <a:lstStyle/>
        <a:p>
          <a:endParaRPr lang="id-ID" sz="3200"/>
        </a:p>
      </dgm:t>
    </dgm:pt>
    <dgm:pt modelId="{1A3EB4F2-1AC1-4ED4-A191-8AABCD4079B8}">
      <dgm:prSet phldrT="[Text]" custT="1"/>
      <dgm:spPr>
        <a:xfrm>
          <a:off x="84285" y="2665150"/>
          <a:ext cx="1461063" cy="2516424"/>
        </a:xfrm>
      </dgm:spPr>
      <dgm:t>
        <a:bodyPr/>
        <a:lstStyle/>
        <a:p>
          <a:r>
            <a:rPr lang="id-ID" sz="4400" b="0" dirty="0" smtClean="0">
              <a:latin typeface="Britannic Bold" pitchFamily="34" charset="0"/>
              <a:ea typeface="+mn-ea"/>
              <a:cs typeface="+mn-cs"/>
            </a:rPr>
            <a:t>I</a:t>
          </a:r>
          <a:endParaRPr lang="id-ID" sz="4400" b="0" dirty="0">
            <a:latin typeface="Britannic Bold" pitchFamily="34" charset="0"/>
            <a:ea typeface="+mn-ea"/>
            <a:cs typeface="+mn-cs"/>
          </a:endParaRPr>
        </a:p>
      </dgm:t>
    </dgm:pt>
    <dgm:pt modelId="{A74FB62B-C9A2-4013-AE6F-263E0C738788}" type="parTrans" cxnId="{E8437600-1B1B-4EFD-8CD4-62F528068F63}">
      <dgm:prSet/>
      <dgm:spPr/>
      <dgm:t>
        <a:bodyPr/>
        <a:lstStyle/>
        <a:p>
          <a:endParaRPr lang="id-ID"/>
        </a:p>
      </dgm:t>
    </dgm:pt>
    <dgm:pt modelId="{E98002F1-DFF9-4FE7-94EC-335A57F0B05B}" type="sibTrans" cxnId="{E8437600-1B1B-4EFD-8CD4-62F528068F63}">
      <dgm:prSet/>
      <dgm:spPr/>
      <dgm:t>
        <a:bodyPr/>
        <a:lstStyle/>
        <a:p>
          <a:endParaRPr lang="id-ID"/>
        </a:p>
      </dgm:t>
    </dgm:pt>
    <dgm:pt modelId="{04BD8E72-4DC5-4DE3-A519-6504F40B81EC}">
      <dgm:prSet phldrT="[Text]" custT="1"/>
      <dgm:spPr>
        <a:xfrm rot="5400000">
          <a:off x="3653455" y="625570"/>
          <a:ext cx="2379370" cy="6595583"/>
        </a:xfrm>
      </dgm:spPr>
      <dgm:t>
        <a:bodyPr/>
        <a:lstStyle/>
        <a:p>
          <a:r>
            <a:rPr kumimoji="0" lang="id-ID" altLang="id-ID" sz="2800" i="0" u="none" strike="noStrike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Britannic Bold" pitchFamily="34" charset="0"/>
            </a:rPr>
            <a:t>PERUBAHAN ALOKASI TA 2016 </a:t>
          </a:r>
          <a:endParaRPr lang="id-ID" sz="2800" b="0" dirty="0">
            <a:solidFill>
              <a:schemeClr val="tx1"/>
            </a:solidFill>
            <a:latin typeface="Britannic Bold" pitchFamily="34" charset="0"/>
            <a:ea typeface="+mn-ea"/>
            <a:cs typeface="+mn-cs"/>
          </a:endParaRPr>
        </a:p>
      </dgm:t>
    </dgm:pt>
    <dgm:pt modelId="{D6D345E3-9669-47F5-84C4-D512E81A567C}" type="parTrans" cxnId="{2F42E12A-5E2F-4F03-AE77-8DB348C5BF5E}">
      <dgm:prSet/>
      <dgm:spPr/>
      <dgm:t>
        <a:bodyPr/>
        <a:lstStyle/>
        <a:p>
          <a:endParaRPr lang="id-ID"/>
        </a:p>
      </dgm:t>
    </dgm:pt>
    <dgm:pt modelId="{E9306D71-52F8-4213-9CF7-E8593EC4DE5D}" type="sibTrans" cxnId="{2F42E12A-5E2F-4F03-AE77-8DB348C5BF5E}">
      <dgm:prSet/>
      <dgm:spPr/>
      <dgm:t>
        <a:bodyPr/>
        <a:lstStyle/>
        <a:p>
          <a:endParaRPr lang="id-ID"/>
        </a:p>
      </dgm:t>
    </dgm:pt>
    <dgm:pt modelId="{0E50FEA6-47A0-46E1-B046-33928BA673C6}" type="pres">
      <dgm:prSet presAssocID="{48A3519E-708B-4FC2-AFE0-3EA7546069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102EC9A0-52DA-438C-8ED2-E7F9C684FC60}" type="pres">
      <dgm:prSet presAssocID="{1A3EB4F2-1AC1-4ED4-A191-8AABCD4079B8}" presName="linNode" presStyleCnt="0"/>
      <dgm:spPr/>
    </dgm:pt>
    <dgm:pt modelId="{AF155829-17AB-469A-9637-81728A3B72B5}" type="pres">
      <dgm:prSet presAssocID="{1A3EB4F2-1AC1-4ED4-A191-8AABCD4079B8}" presName="parentText" presStyleLbl="node1" presStyleIdx="0" presStyleCnt="2" custScaleX="49316" custScaleY="60499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d-ID"/>
        </a:p>
      </dgm:t>
    </dgm:pt>
    <dgm:pt modelId="{228624F1-0101-4C2C-894E-07D10FB50831}" type="pres">
      <dgm:prSet presAssocID="{1A3EB4F2-1AC1-4ED4-A191-8AABCD4079B8}" presName="descendantText" presStyleLbl="alignAccFollowNode1" presStyleIdx="0" presStyleCnt="2" custScaleX="125226" custScaleY="71505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id-ID"/>
        </a:p>
      </dgm:t>
    </dgm:pt>
    <dgm:pt modelId="{38539637-5143-442A-93D1-2773C08AB78E}" type="pres">
      <dgm:prSet presAssocID="{E98002F1-DFF9-4FE7-94EC-335A57F0B05B}" presName="sp" presStyleCnt="0"/>
      <dgm:spPr/>
    </dgm:pt>
    <dgm:pt modelId="{DCEE91EF-B3AE-4BB6-A7EF-55DA50485115}" type="pres">
      <dgm:prSet presAssocID="{8A52EC4A-C901-4BD6-8DF4-EF763AB5E1F1}" presName="linNode" presStyleCnt="0"/>
      <dgm:spPr/>
      <dgm:t>
        <a:bodyPr/>
        <a:lstStyle/>
        <a:p>
          <a:endParaRPr lang="id-ID"/>
        </a:p>
      </dgm:t>
    </dgm:pt>
    <dgm:pt modelId="{F1F7526D-D17F-49C7-AB7C-2A857E4BFCF4}" type="pres">
      <dgm:prSet presAssocID="{8A52EC4A-C901-4BD6-8DF4-EF763AB5E1F1}" presName="parentText" presStyleLbl="node1" presStyleIdx="1" presStyleCnt="2" custScaleX="49316" custScaleY="60499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d-ID"/>
        </a:p>
      </dgm:t>
    </dgm:pt>
    <dgm:pt modelId="{7F9CBB70-0E10-4565-8D7F-2646B27BC74E}" type="pres">
      <dgm:prSet presAssocID="{8A52EC4A-C901-4BD6-8DF4-EF763AB5E1F1}" presName="descendantText" presStyleLbl="alignAccFollowNode1" presStyleIdx="1" presStyleCnt="2" custScaleX="125226" custScaleY="71505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id-ID"/>
        </a:p>
      </dgm:t>
    </dgm:pt>
  </dgm:ptLst>
  <dgm:cxnLst>
    <dgm:cxn modelId="{69184966-13D2-4512-8D25-B89271559DDD}" type="presOf" srcId="{09AF4BFF-988D-40F2-AEA0-9C64CAFF38A8}" destId="{7F9CBB70-0E10-4565-8D7F-2646B27BC74E}" srcOrd="0" destOrd="0" presId="urn:microsoft.com/office/officeart/2005/8/layout/vList5"/>
    <dgm:cxn modelId="{FF1C5623-EBE8-448A-A280-E0BA61B8A3D0}" type="presOf" srcId="{48A3519E-708B-4FC2-AFE0-3EA7546069EB}" destId="{0E50FEA6-47A0-46E1-B046-33928BA673C6}" srcOrd="0" destOrd="0" presId="urn:microsoft.com/office/officeart/2005/8/layout/vList5"/>
    <dgm:cxn modelId="{6DC129E5-6EFF-477C-A025-8AD767CA0984}" srcId="{8A52EC4A-C901-4BD6-8DF4-EF763AB5E1F1}" destId="{09AF4BFF-988D-40F2-AEA0-9C64CAFF38A8}" srcOrd="0" destOrd="0" parTransId="{27BA3D66-64FC-4B5F-A161-588AAF94C058}" sibTransId="{1E2957BA-165C-4A91-8D7C-EF7E731CD0B3}"/>
    <dgm:cxn modelId="{E8437600-1B1B-4EFD-8CD4-62F528068F63}" srcId="{48A3519E-708B-4FC2-AFE0-3EA7546069EB}" destId="{1A3EB4F2-1AC1-4ED4-A191-8AABCD4079B8}" srcOrd="0" destOrd="0" parTransId="{A74FB62B-C9A2-4013-AE6F-263E0C738788}" sibTransId="{E98002F1-DFF9-4FE7-94EC-335A57F0B05B}"/>
    <dgm:cxn modelId="{2A3BC2CD-4525-4FCC-B32E-363DEB4F17EA}" type="presOf" srcId="{8A52EC4A-C901-4BD6-8DF4-EF763AB5E1F1}" destId="{F1F7526D-D17F-49C7-AB7C-2A857E4BFCF4}" srcOrd="0" destOrd="0" presId="urn:microsoft.com/office/officeart/2005/8/layout/vList5"/>
    <dgm:cxn modelId="{1E25DE95-C848-4742-AD84-B41F876C32B0}" type="presOf" srcId="{04BD8E72-4DC5-4DE3-A519-6504F40B81EC}" destId="{228624F1-0101-4C2C-894E-07D10FB50831}" srcOrd="0" destOrd="0" presId="urn:microsoft.com/office/officeart/2005/8/layout/vList5"/>
    <dgm:cxn modelId="{9D015C07-F132-4AD3-B4AD-A914A8258F2E}" srcId="{48A3519E-708B-4FC2-AFE0-3EA7546069EB}" destId="{8A52EC4A-C901-4BD6-8DF4-EF763AB5E1F1}" srcOrd="1" destOrd="0" parTransId="{039A4A92-499C-4317-839F-4FCF52361B94}" sibTransId="{D1809D7E-517C-4F9F-9560-7886702B6085}"/>
    <dgm:cxn modelId="{88E4D333-05F9-40B1-B638-29EF0DA0A770}" type="presOf" srcId="{1A3EB4F2-1AC1-4ED4-A191-8AABCD4079B8}" destId="{AF155829-17AB-469A-9637-81728A3B72B5}" srcOrd="0" destOrd="0" presId="urn:microsoft.com/office/officeart/2005/8/layout/vList5"/>
    <dgm:cxn modelId="{2F42E12A-5E2F-4F03-AE77-8DB348C5BF5E}" srcId="{1A3EB4F2-1AC1-4ED4-A191-8AABCD4079B8}" destId="{04BD8E72-4DC5-4DE3-A519-6504F40B81EC}" srcOrd="0" destOrd="0" parTransId="{D6D345E3-9669-47F5-84C4-D512E81A567C}" sibTransId="{E9306D71-52F8-4213-9CF7-E8593EC4DE5D}"/>
    <dgm:cxn modelId="{F101451F-1299-49DC-8CF7-10AF3CA67050}" type="presParOf" srcId="{0E50FEA6-47A0-46E1-B046-33928BA673C6}" destId="{102EC9A0-52DA-438C-8ED2-E7F9C684FC60}" srcOrd="0" destOrd="0" presId="urn:microsoft.com/office/officeart/2005/8/layout/vList5"/>
    <dgm:cxn modelId="{D20A8881-47AB-4E00-9202-9047DEDD2D2B}" type="presParOf" srcId="{102EC9A0-52DA-438C-8ED2-E7F9C684FC60}" destId="{AF155829-17AB-469A-9637-81728A3B72B5}" srcOrd="0" destOrd="0" presId="urn:microsoft.com/office/officeart/2005/8/layout/vList5"/>
    <dgm:cxn modelId="{8318E608-0B0E-4714-8C89-9FE9467484DA}" type="presParOf" srcId="{102EC9A0-52DA-438C-8ED2-E7F9C684FC60}" destId="{228624F1-0101-4C2C-894E-07D10FB50831}" srcOrd="1" destOrd="0" presId="urn:microsoft.com/office/officeart/2005/8/layout/vList5"/>
    <dgm:cxn modelId="{279A0A90-CACB-4DC6-9AE7-8F83A9C96DCC}" type="presParOf" srcId="{0E50FEA6-47A0-46E1-B046-33928BA673C6}" destId="{38539637-5143-442A-93D1-2773C08AB78E}" srcOrd="1" destOrd="0" presId="urn:microsoft.com/office/officeart/2005/8/layout/vList5"/>
    <dgm:cxn modelId="{3000A65C-17E6-418E-9BAA-4F0C16906BBE}" type="presParOf" srcId="{0E50FEA6-47A0-46E1-B046-33928BA673C6}" destId="{DCEE91EF-B3AE-4BB6-A7EF-55DA50485115}" srcOrd="2" destOrd="0" presId="urn:microsoft.com/office/officeart/2005/8/layout/vList5"/>
    <dgm:cxn modelId="{08720CDF-7DA3-43D5-8F32-FD64D9034415}" type="presParOf" srcId="{DCEE91EF-B3AE-4BB6-A7EF-55DA50485115}" destId="{F1F7526D-D17F-49C7-AB7C-2A857E4BFCF4}" srcOrd="0" destOrd="0" presId="urn:microsoft.com/office/officeart/2005/8/layout/vList5"/>
    <dgm:cxn modelId="{9FA47A8D-629D-4D50-85D0-C449799A2D5A}" type="presParOf" srcId="{DCEE91EF-B3AE-4BB6-A7EF-55DA50485115}" destId="{7F9CBB70-0E10-4565-8D7F-2646B27BC74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624F1-0101-4C2C-894E-07D10FB50831}">
      <dsp:nvSpPr>
        <dsp:cNvPr id="0" name=""/>
        <dsp:cNvSpPr/>
      </dsp:nvSpPr>
      <dsp:spPr>
        <a:xfrm rot="5400000">
          <a:off x="3670119" y="-2052618"/>
          <a:ext cx="2350424" cy="6595583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d-ID" altLang="id-ID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Britannic Bold" pitchFamily="34" charset="0"/>
            </a:rPr>
            <a:t>PERUBAHAN ALOKASI TA 2016 </a:t>
          </a:r>
          <a:endParaRPr lang="id-ID" sz="2800" b="0" kern="1200" dirty="0">
            <a:solidFill>
              <a:schemeClr val="tx1"/>
            </a:solidFill>
            <a:latin typeface="Britannic Bold" pitchFamily="34" charset="0"/>
            <a:ea typeface="+mn-ea"/>
            <a:cs typeface="+mn-cs"/>
          </a:endParaRPr>
        </a:p>
      </dsp:txBody>
      <dsp:txXfrm rot="-5400000">
        <a:off x="1547540" y="184699"/>
        <a:ext cx="6480845" cy="2120948"/>
      </dsp:txXfrm>
    </dsp:sp>
    <dsp:sp modelId="{AF155829-17AB-469A-9637-81728A3B72B5}">
      <dsp:nvSpPr>
        <dsp:cNvPr id="0" name=""/>
        <dsp:cNvSpPr/>
      </dsp:nvSpPr>
      <dsp:spPr>
        <a:xfrm>
          <a:off x="86476" y="2267"/>
          <a:ext cx="1461063" cy="248581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400" b="0" kern="1200" dirty="0" smtClean="0">
              <a:latin typeface="Britannic Bold" pitchFamily="34" charset="0"/>
              <a:ea typeface="+mn-ea"/>
              <a:cs typeface="+mn-cs"/>
            </a:rPr>
            <a:t>I</a:t>
          </a:r>
          <a:endParaRPr lang="id-ID" sz="4400" b="0" kern="1200" dirty="0">
            <a:latin typeface="Britannic Bold" pitchFamily="34" charset="0"/>
            <a:ea typeface="+mn-ea"/>
            <a:cs typeface="+mn-cs"/>
          </a:endParaRPr>
        </a:p>
      </dsp:txBody>
      <dsp:txXfrm>
        <a:off x="157799" y="73590"/>
        <a:ext cx="1318417" cy="2343165"/>
      </dsp:txXfrm>
    </dsp:sp>
    <dsp:sp modelId="{7F9CBB70-0E10-4565-8D7F-2646B27BC74E}">
      <dsp:nvSpPr>
        <dsp:cNvPr id="0" name=""/>
        <dsp:cNvSpPr/>
      </dsp:nvSpPr>
      <dsp:spPr>
        <a:xfrm rot="5400000">
          <a:off x="3670119" y="638635"/>
          <a:ext cx="2350424" cy="6595583"/>
        </a:xfrm>
        <a:prstGeom prst="round2SameRect">
          <a:avLst/>
        </a:prstGeom>
        <a:solidFill>
          <a:schemeClr val="accent5">
            <a:tint val="40000"/>
            <a:alpha val="90000"/>
            <a:hueOff val="-7391754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4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68288" lvl="1" indent="-26670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altLang="id-ID" sz="2800" kern="1200" dirty="0" smtClean="0">
              <a:solidFill>
                <a:schemeClr val="tx1"/>
              </a:solidFill>
              <a:latin typeface="Britannic Bold" pitchFamily="34" charset="0"/>
            </a:rPr>
            <a:t>KETERSEDIAAN BAHAN PANGAN DAN HARGA PANGAN SELAMA RAMADHAN DAN IDUL FITRI 1437 H</a:t>
          </a:r>
          <a:endParaRPr lang="id-ID" sz="2800" b="0" kern="1200" dirty="0">
            <a:solidFill>
              <a:schemeClr val="tx1"/>
            </a:solidFill>
            <a:latin typeface="Britannic Bold" pitchFamily="34" charset="0"/>
            <a:ea typeface="+mn-ea"/>
            <a:cs typeface="+mn-cs"/>
          </a:endParaRPr>
        </a:p>
      </dsp:txBody>
      <dsp:txXfrm rot="-5400000">
        <a:off x="1547540" y="2875952"/>
        <a:ext cx="6480845" cy="2120948"/>
      </dsp:txXfrm>
    </dsp:sp>
    <dsp:sp modelId="{F1F7526D-D17F-49C7-AB7C-2A857E4BFCF4}">
      <dsp:nvSpPr>
        <dsp:cNvPr id="0" name=""/>
        <dsp:cNvSpPr/>
      </dsp:nvSpPr>
      <dsp:spPr>
        <a:xfrm>
          <a:off x="86476" y="2693521"/>
          <a:ext cx="1461063" cy="2485811"/>
        </a:xfrm>
        <a:prstGeom prst="roundRect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400" b="0" kern="1200" dirty="0" smtClean="0">
              <a:latin typeface="Britannic Bold" pitchFamily="34" charset="0"/>
              <a:ea typeface="+mn-ea"/>
              <a:cs typeface="+mn-cs"/>
            </a:rPr>
            <a:t>II</a:t>
          </a:r>
          <a:endParaRPr lang="id-ID" sz="4400" b="0" kern="1200" dirty="0">
            <a:latin typeface="Britannic Bold" pitchFamily="34" charset="0"/>
            <a:ea typeface="+mn-ea"/>
            <a:cs typeface="+mn-cs"/>
          </a:endParaRPr>
        </a:p>
      </dsp:txBody>
      <dsp:txXfrm>
        <a:off x="157799" y="2764844"/>
        <a:ext cx="1318417" cy="2343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0335" y="0"/>
            <a:ext cx="2953226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1A5ED-1D59-4780-9D74-818D096A02B9}" type="datetimeFigureOut">
              <a:rPr lang="id-ID" smtClean="0"/>
              <a:t>21/06/2016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514" y="4723448"/>
            <a:ext cx="545211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53226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0335" y="9445169"/>
            <a:ext cx="2953226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E9729-0892-4DFB-BB25-FA178B3DC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2825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id-ID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1528BAAD-7982-48FB-8333-84144ABBBF50}" type="slidenum">
              <a:rPr lang="id-ID" altLang="en-US" smtClean="0"/>
              <a:pPr/>
              <a:t>6</a:t>
            </a:fld>
            <a:endParaRPr lang="id-ID" altLang="en-US" smtClean="0"/>
          </a:p>
        </p:txBody>
      </p:sp>
    </p:spTree>
    <p:extLst>
      <p:ext uri="{BB962C8B-B14F-4D97-AF65-F5344CB8AC3E}">
        <p14:creationId xmlns:p14="http://schemas.microsoft.com/office/powerpoint/2010/main" val="3798963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CD1B19-9A8F-440F-B756-8E5E6391F514}" type="slidenum">
              <a:rPr lang="id-ID" smtClean="0"/>
              <a:pPr>
                <a:defRPr/>
              </a:pPr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0811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CD1B19-9A8F-440F-B756-8E5E6391F514}" type="slidenum">
              <a:rPr lang="id-ID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853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ADBAC-F3F9-4C83-A46F-9258C9A948FB}" type="slidenum">
              <a:rPr lang="id-ID" smtClean="0"/>
              <a:pPr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4100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CD1B19-9A8F-440F-B756-8E5E6391F514}" type="slidenum">
              <a:rPr lang="id-ID" smtClean="0"/>
              <a:pPr>
                <a:defRPr/>
              </a:pPr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6820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CD1B19-9A8F-440F-B756-8E5E6391F514}" type="slidenum">
              <a:rPr lang="id-ID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511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CD1B19-9A8F-440F-B756-8E5E6391F514}" type="slidenum">
              <a:rPr lang="id-ID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7" name="Picture 15" descr="logo-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116" indent="0" algn="ctr">
              <a:buNone/>
              <a:defRPr sz="2000"/>
            </a:lvl2pPr>
            <a:lvl3pPr marL="912226" indent="0" algn="ctr">
              <a:buNone/>
              <a:defRPr sz="1800"/>
            </a:lvl3pPr>
            <a:lvl4pPr marL="1368337" indent="0" algn="ctr">
              <a:buNone/>
              <a:defRPr sz="1600"/>
            </a:lvl4pPr>
            <a:lvl5pPr marL="1824456" indent="0" algn="ctr">
              <a:buNone/>
              <a:defRPr sz="1600"/>
            </a:lvl5pPr>
            <a:lvl6pPr marL="2280568" indent="0" algn="ctr">
              <a:buNone/>
              <a:defRPr sz="1600"/>
            </a:lvl6pPr>
            <a:lvl7pPr marL="2736681" indent="0" algn="ctr">
              <a:buNone/>
              <a:defRPr sz="1600"/>
            </a:lvl7pPr>
            <a:lvl8pPr marL="3192802" indent="0" algn="ctr">
              <a:buNone/>
              <a:defRPr sz="1600"/>
            </a:lvl8pPr>
            <a:lvl9pPr marL="364891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7" name="Picture 15" descr="logo-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50BB5F8-76A0-4A1A-9663-E3D862CF3690}" type="datetime1">
              <a:rPr lang="id-ID"/>
              <a:pPr>
                <a:defRPr/>
              </a:pPr>
              <a:t>21/06/2016</a:t>
            </a:fld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FE6CD4D-616D-4F42-A392-C4D0AA1B689C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51949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7" name="Picture 15" descr="logo-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97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7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92AE9E5-4882-4247-826E-DE2290B0EC58}" type="datetime1">
              <a:rPr lang="id-ID"/>
              <a:pPr>
                <a:defRPr/>
              </a:pPr>
              <a:t>21/06/2016</a:t>
            </a:fld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71B71A2-90C0-4E89-A35A-BBB59548BF3E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173054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1750"/>
            <a:ext cx="72390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FBEE6-680B-415E-AE16-952277B7FDFA}" type="datetime1">
              <a:rPr lang="id-ID"/>
              <a:pPr>
                <a:defRPr/>
              </a:pPr>
              <a:t>21/06/2016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102FB11-01AA-43F1-A3BD-251B33FFB154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050524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0917C-0DFB-41C1-BA8F-644BC64BD9A5}" type="datetime1">
              <a:rPr lang="id-ID"/>
              <a:pPr>
                <a:defRPr/>
              </a:pPr>
              <a:t>21/06/2016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ED6A2BD-F568-4754-919F-5934930C379A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027722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BD6B8-7345-4A42-BE14-0ED20A464409}" type="datetime1">
              <a:rPr lang="id-ID"/>
              <a:pPr>
                <a:defRPr/>
              </a:pPr>
              <a:t>21/06/2016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E35764D-C101-4C37-97F2-57C019D7BD16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12774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E4E1A-6A09-40D1-8E0C-6888335971F9}" type="datetime1">
              <a:rPr lang="id-ID"/>
              <a:pPr>
                <a:defRPr/>
              </a:pPr>
              <a:t>21/06/2016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2CF99A5-CECF-4C7B-9809-5E1DE6F4308B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818723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C5F31-79FF-497D-9C79-8F00B9D51EA8}" type="datetime1">
              <a:rPr lang="id-ID"/>
              <a:pPr>
                <a:defRPr/>
              </a:pPr>
              <a:t>21/06/2016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3B4BE6F-89E3-4E20-A0C9-0FEA0F2E50E0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616034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E7438-957B-4950-9D25-5854676E7394}" type="datetime1">
              <a:rPr lang="id-ID"/>
              <a:pPr>
                <a:defRPr/>
              </a:pPr>
              <a:t>21/06/2016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0BA9FF4-65BD-4778-9A90-B967FE35FAF0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51870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7" name="Picture 15" descr="logo-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775EA25-CC08-4DD2-8699-A87E380DF549}" type="datetime1">
              <a:rPr lang="id-ID"/>
              <a:pPr>
                <a:defRPr/>
              </a:pPr>
              <a:t>21/06/2016</a:t>
            </a:fld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EFD6157-C931-4FEB-AA6E-4158483AEF08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65216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7" name="Picture 15" descr="logo-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6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8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61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2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68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44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05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6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28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489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3753DC2-C201-4EA3-853E-718A14CF7339}" type="datetime1">
              <a:rPr lang="id-ID"/>
              <a:pPr>
                <a:defRPr/>
              </a:pPr>
              <a:t>21/06/2016</a:t>
            </a:fld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650C848-AF36-4D4F-83EA-1192B592F987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78305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3" name="Rectangle 2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5" name="Picture 15" descr="logo-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9B12C19-C1B3-4915-BC2F-B4313E696256}" type="datetime1">
              <a:rPr lang="id-ID"/>
              <a:pPr>
                <a:defRPr/>
              </a:pPr>
              <a:t>21/06/2016</a:t>
            </a:fld>
            <a:endParaRPr lang="id-ID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E2BE481-99A1-4B7A-A1B9-3136F74B86E1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45459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 w="12700" algn="ctr">
              <a:solidFill>
                <a:srgbClr val="52525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id-ID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10" name="Picture 15" descr="logo-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7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116" indent="0">
              <a:buNone/>
              <a:defRPr sz="2000" b="1"/>
            </a:lvl2pPr>
            <a:lvl3pPr marL="912226" indent="0">
              <a:buNone/>
              <a:defRPr sz="1800" b="1"/>
            </a:lvl3pPr>
            <a:lvl4pPr marL="1368337" indent="0">
              <a:buNone/>
              <a:defRPr sz="1600" b="1"/>
            </a:lvl4pPr>
            <a:lvl5pPr marL="1824456" indent="0">
              <a:buNone/>
              <a:defRPr sz="1600" b="1"/>
            </a:lvl5pPr>
            <a:lvl6pPr marL="2280568" indent="0">
              <a:buNone/>
              <a:defRPr sz="1600" b="1"/>
            </a:lvl6pPr>
            <a:lvl7pPr marL="2736681" indent="0">
              <a:buNone/>
              <a:defRPr sz="1600" b="1"/>
            </a:lvl7pPr>
            <a:lvl8pPr marL="3192802" indent="0">
              <a:buNone/>
              <a:defRPr sz="1600" b="1"/>
            </a:lvl8pPr>
            <a:lvl9pPr marL="364891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72" y="1681167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116" indent="0">
              <a:buNone/>
              <a:defRPr sz="2000" b="1"/>
            </a:lvl2pPr>
            <a:lvl3pPr marL="912226" indent="0">
              <a:buNone/>
              <a:defRPr sz="1800" b="1"/>
            </a:lvl3pPr>
            <a:lvl4pPr marL="1368337" indent="0">
              <a:buNone/>
              <a:defRPr sz="1600" b="1"/>
            </a:lvl4pPr>
            <a:lvl5pPr marL="1824456" indent="0">
              <a:buNone/>
              <a:defRPr sz="1600" b="1"/>
            </a:lvl5pPr>
            <a:lvl6pPr marL="2280568" indent="0">
              <a:buNone/>
              <a:defRPr sz="1600" b="1"/>
            </a:lvl6pPr>
            <a:lvl7pPr marL="2736681" indent="0">
              <a:buNone/>
              <a:defRPr sz="1600" b="1"/>
            </a:lvl7pPr>
            <a:lvl8pPr marL="3192802" indent="0">
              <a:buNone/>
              <a:defRPr sz="1600" b="1"/>
            </a:lvl8pPr>
            <a:lvl9pPr marL="364891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7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96E4D38-DA6E-4BE7-A58C-4C2D8F8A227F}" type="datetime1">
              <a:rPr lang="id-ID"/>
              <a:pPr>
                <a:defRPr/>
              </a:pPr>
              <a:t>21/06/2016</a:t>
            </a:fld>
            <a:endParaRPr lang="id-ID"/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34332E0-CAC4-4039-8E2C-5B65796FA5A5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31296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4" name="Rectangle 3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6" name="Picture 15" descr="logo-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6BA1537-0A51-42D6-B546-9B5254F2A124}" type="datetime1">
              <a:rPr lang="id-ID"/>
              <a:pPr>
                <a:defRPr/>
              </a:pPr>
              <a:t>21/06/2016</a:t>
            </a:fld>
            <a:endParaRPr lang="id-ID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08A501D-7531-4C12-BD21-7865F67678FF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8644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3" name="Rectangle 2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5" name="Picture 15" descr="logo-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2D5D969-167F-45DB-BEDC-928C62CD81AA}" type="datetime1">
              <a:rPr lang="id-ID"/>
              <a:pPr>
                <a:defRPr/>
              </a:pPr>
              <a:t>21/06/2016</a:t>
            </a:fld>
            <a:endParaRPr lang="id-ID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752310A-259D-49EF-8EAA-622A81138094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04909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8" name="Picture 15" descr="logo-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116" indent="0">
              <a:buNone/>
              <a:defRPr sz="1400"/>
            </a:lvl2pPr>
            <a:lvl3pPr marL="912226" indent="0">
              <a:buNone/>
              <a:defRPr sz="1200"/>
            </a:lvl3pPr>
            <a:lvl4pPr marL="1368337" indent="0">
              <a:buNone/>
              <a:defRPr sz="1000"/>
            </a:lvl4pPr>
            <a:lvl5pPr marL="1824456" indent="0">
              <a:buNone/>
              <a:defRPr sz="1000"/>
            </a:lvl5pPr>
            <a:lvl6pPr marL="2280568" indent="0">
              <a:buNone/>
              <a:defRPr sz="1000"/>
            </a:lvl6pPr>
            <a:lvl7pPr marL="2736681" indent="0">
              <a:buNone/>
              <a:defRPr sz="1000"/>
            </a:lvl7pPr>
            <a:lvl8pPr marL="3192802" indent="0">
              <a:buNone/>
              <a:defRPr sz="1000"/>
            </a:lvl8pPr>
            <a:lvl9pPr marL="364891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D3312EA-3AA7-4FF1-A5D0-1F8534C45E86}" type="datetime1">
              <a:rPr lang="id-ID"/>
              <a:pPr>
                <a:defRPr/>
              </a:pPr>
              <a:t>21/06/2016</a:t>
            </a:fld>
            <a:endParaRPr lang="id-ID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30385A-7495-49AE-B703-FC8B7C887639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68440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8" name="Picture 15" descr="logo-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116" indent="0">
              <a:buNone/>
              <a:defRPr sz="2800"/>
            </a:lvl2pPr>
            <a:lvl3pPr marL="912226" indent="0">
              <a:buNone/>
              <a:defRPr sz="2400"/>
            </a:lvl3pPr>
            <a:lvl4pPr marL="1368337" indent="0">
              <a:buNone/>
              <a:defRPr sz="2000"/>
            </a:lvl4pPr>
            <a:lvl5pPr marL="1824456" indent="0">
              <a:buNone/>
              <a:defRPr sz="2000"/>
            </a:lvl5pPr>
            <a:lvl6pPr marL="2280568" indent="0">
              <a:buNone/>
              <a:defRPr sz="2000"/>
            </a:lvl6pPr>
            <a:lvl7pPr marL="2736681" indent="0">
              <a:buNone/>
              <a:defRPr sz="2000"/>
            </a:lvl7pPr>
            <a:lvl8pPr marL="3192802" indent="0">
              <a:buNone/>
              <a:defRPr sz="2000"/>
            </a:lvl8pPr>
            <a:lvl9pPr marL="364891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116" indent="0">
              <a:buNone/>
              <a:defRPr sz="1400"/>
            </a:lvl2pPr>
            <a:lvl3pPr marL="912226" indent="0">
              <a:buNone/>
              <a:defRPr sz="1200"/>
            </a:lvl3pPr>
            <a:lvl4pPr marL="1368337" indent="0">
              <a:buNone/>
              <a:defRPr sz="1000"/>
            </a:lvl4pPr>
            <a:lvl5pPr marL="1824456" indent="0">
              <a:buNone/>
              <a:defRPr sz="1000"/>
            </a:lvl5pPr>
            <a:lvl6pPr marL="2280568" indent="0">
              <a:buNone/>
              <a:defRPr sz="1000"/>
            </a:lvl6pPr>
            <a:lvl7pPr marL="2736681" indent="0">
              <a:buNone/>
              <a:defRPr sz="1000"/>
            </a:lvl7pPr>
            <a:lvl8pPr marL="3192802" indent="0">
              <a:buNone/>
              <a:defRPr sz="1000"/>
            </a:lvl8pPr>
            <a:lvl9pPr marL="364891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FE6AB1A-0EA7-472B-B017-F36FA2854B41}" type="datetime1">
              <a:rPr lang="id-ID"/>
              <a:pPr>
                <a:defRPr/>
              </a:pPr>
              <a:t>21/06/2016</a:t>
            </a:fld>
            <a:endParaRPr lang="id-ID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360F18F-D97B-4DED-99F7-CC23464715DC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4248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36" tIns="45610" rIns="91236" bIns="456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36" tIns="45610" rIns="91236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236" tIns="45610" rIns="91236" bIns="4561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C10CF0-8842-47FF-B9AB-DCB57133EA67}" type="datetime1">
              <a:rPr lang="id-ID"/>
              <a:pPr>
                <a:defRPr/>
              </a:pPr>
              <a:t>21/06/2016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236" tIns="45610" rIns="91236" bIns="4561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236" tIns="45610" rIns="91236" bIns="4561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4F03FF-2111-486B-B1B4-3670EEF62100}" type="slidenum">
              <a:rPr lang="id-ID" altLang="id-ID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66349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611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222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6833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445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5425" indent="-225425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2542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8238" indent="-22542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3850" indent="-22542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1050" indent="-22542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08629" indent="-228055" algn="l" defTabSz="912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64740" indent="-228055" algn="l" defTabSz="912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854" indent="-228055" algn="l" defTabSz="912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76974" indent="-228055" algn="l" defTabSz="912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116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226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337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456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0568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6681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2802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8910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emf"/><Relationship Id="rId5" Type="http://schemas.openxmlformats.org/officeDocument/2006/relationships/package" Target="../embeddings/Microsoft_Excel_Worksheet5.xlsx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Excel_Worksheet6.xlsx"/><Relationship Id="rId5" Type="http://schemas.openxmlformats.org/officeDocument/2006/relationships/oleObject" Target="../embeddings/oleObject6.bin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Excel_Worksheet7.xlsx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Excel_Worksheet1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Excel_Worksheet2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Excel_Worksheet3.xlsx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Excel_Worksheet4.xls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em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C:\1_TASK FORCE NEW MENTAN\29 OKT 2014\foto\PICT0023 - Co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3"/>
          <a:stretch>
            <a:fillRect/>
          </a:stretch>
        </p:blipFill>
        <p:spPr bwMode="auto">
          <a:xfrm>
            <a:off x="-37121" y="13982"/>
            <a:ext cx="9175750" cy="609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1" descr="logo_Deptan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8" y="44624"/>
            <a:ext cx="981075" cy="98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0" y="4437112"/>
            <a:ext cx="91154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36" tIns="45610" rIns="91236" bIns="45610">
            <a:spAutoFit/>
          </a:bodyPr>
          <a:lstStyle/>
          <a:p>
            <a:pPr algn="ctr" eaLnBrk="1" hangingPunct="1">
              <a:buFont typeface="Times New Roman" pitchFamily="18" charset="0"/>
              <a:buNone/>
            </a:pPr>
            <a:r>
              <a:rPr lang="en-AU" altLang="id-ID" sz="2800" dirty="0">
                <a:solidFill>
                  <a:srgbClr val="FFFFFF"/>
                </a:solidFill>
                <a:latin typeface="Britannic Bold" pitchFamily="34" charset="0"/>
              </a:rPr>
              <a:t>Jakarta</a:t>
            </a:r>
            <a:r>
              <a:rPr lang="en-US" altLang="id-ID" sz="2800" dirty="0">
                <a:solidFill>
                  <a:srgbClr val="FFFFFF"/>
                </a:solidFill>
                <a:latin typeface="Britannic Bold" pitchFamily="34" charset="0"/>
              </a:rPr>
              <a:t>,</a:t>
            </a:r>
            <a:r>
              <a:rPr lang="id-ID" altLang="id-ID" sz="2800" dirty="0">
                <a:solidFill>
                  <a:srgbClr val="FFFFFF"/>
                </a:solidFill>
                <a:latin typeface="Britannic Bold" pitchFamily="34" charset="0"/>
              </a:rPr>
              <a:t> </a:t>
            </a:r>
            <a:r>
              <a:rPr lang="id-ID" altLang="id-ID" sz="2800" dirty="0" smtClean="0">
                <a:solidFill>
                  <a:srgbClr val="FFFFFF"/>
                </a:solidFill>
                <a:latin typeface="Britannic Bold" pitchFamily="34" charset="0"/>
              </a:rPr>
              <a:t>22</a:t>
            </a:r>
            <a:r>
              <a:rPr lang="en-US" altLang="id-ID" sz="2800" dirty="0" smtClean="0">
                <a:solidFill>
                  <a:srgbClr val="FFFFFF"/>
                </a:solidFill>
                <a:latin typeface="Britannic Bold" pitchFamily="34" charset="0"/>
              </a:rPr>
              <a:t> </a:t>
            </a:r>
            <a:r>
              <a:rPr lang="en-US" altLang="id-ID" sz="2800" dirty="0" err="1" smtClean="0">
                <a:solidFill>
                  <a:srgbClr val="FFFFFF"/>
                </a:solidFill>
                <a:latin typeface="Britannic Bold" pitchFamily="34" charset="0"/>
              </a:rPr>
              <a:t>Juni</a:t>
            </a:r>
            <a:r>
              <a:rPr lang="id-ID" altLang="id-ID" sz="2800" dirty="0" smtClean="0">
                <a:solidFill>
                  <a:srgbClr val="FFFFFF"/>
                </a:solidFill>
                <a:latin typeface="Britannic Bold" pitchFamily="34" charset="0"/>
              </a:rPr>
              <a:t> 2016</a:t>
            </a:r>
            <a:endParaRPr lang="id-ID" altLang="id-ID" sz="2800" dirty="0">
              <a:solidFill>
                <a:srgbClr val="FFFFFF"/>
              </a:solidFill>
              <a:latin typeface="Britannic Bold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5110163"/>
            <a:ext cx="9147175" cy="1000125"/>
            <a:chOff x="0" y="5110163"/>
            <a:chExt cx="9147175" cy="999635"/>
          </a:xfrm>
        </p:grpSpPr>
        <p:pic>
          <p:nvPicPr>
            <p:cNvPr id="36" name="Picture 6" descr="http://t0.gstatic.com/images?q=tbn:ANd9GcTCTw8rosop-I85_6b5myPnZ8DkASoIQKP6vxRSxT9F_LtavvHurA"/>
            <p:cNvPicPr>
              <a:picLocks noChangeAspect="1" noChangeArrowheads="1"/>
            </p:cNvPicPr>
            <p:nvPr/>
          </p:nvPicPr>
          <p:blipFill>
            <a:blip r:embed="rId4" cstate="print">
              <a:extLst/>
            </a:blip>
            <a:srcRect/>
            <a:stretch>
              <a:fillRect/>
            </a:stretch>
          </p:blipFill>
          <p:spPr bwMode="auto">
            <a:xfrm>
              <a:off x="2596733" y="5115356"/>
              <a:ext cx="1302732" cy="97853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37" name="Picture 8" descr="http://www.topnews.in/files/sugarcane.jpg"/>
            <p:cNvPicPr>
              <a:picLocks noChangeAspect="1" noChangeArrowheads="1"/>
            </p:cNvPicPr>
            <p:nvPr/>
          </p:nvPicPr>
          <p:blipFill>
            <a:blip r:embed="rId5" cstate="print">
              <a:extLst/>
            </a:blip>
            <a:srcRect/>
            <a:stretch>
              <a:fillRect/>
            </a:stretch>
          </p:blipFill>
          <p:spPr bwMode="auto">
            <a:xfrm>
              <a:off x="3852234" y="5117714"/>
              <a:ext cx="1344413" cy="9761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38" name="Picture 12" descr="http://www.grit.com/%7E/media/Images/GRT/Editorial/Articles/Magazine%20Articles/2012/11-01/All%20About%20Heirloom%20Onion%20Varieties/Red-Onions.jpg"/>
            <p:cNvPicPr>
              <a:picLocks noChangeAspect="1" noChangeArrowheads="1"/>
            </p:cNvPicPr>
            <p:nvPr/>
          </p:nvPicPr>
          <p:blipFill>
            <a:blip r:embed="rId6" cstate="print">
              <a:extLst/>
            </a:blip>
            <a:srcRect/>
            <a:stretch>
              <a:fillRect/>
            </a:stretch>
          </p:blipFill>
          <p:spPr bwMode="auto">
            <a:xfrm>
              <a:off x="6575447" y="5110163"/>
              <a:ext cx="1261630" cy="99656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39" name="Picture 2" descr="http://www.vemulapalliglobal.com/wp-content/uploads/2014/03/Paddy-Field-2.jpg"/>
            <p:cNvPicPr>
              <a:picLocks noChangeAspect="1" noChangeArrowheads="1"/>
            </p:cNvPicPr>
            <p:nvPr/>
          </p:nvPicPr>
          <p:blipFill>
            <a:blip r:embed="rId7" cstate="print">
              <a:extLst/>
            </a:blip>
            <a:srcRect/>
            <a:stretch>
              <a:fillRect/>
            </a:stretch>
          </p:blipFill>
          <p:spPr bwMode="auto">
            <a:xfrm>
              <a:off x="0" y="5115355"/>
              <a:ext cx="1303142" cy="9785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0" name="Picture 4" descr="http://english.republika.mk/wp-content/uploads/2014/11/corn-in-a-row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/>
            </a:blip>
            <a:srcRect l="12190" t="7338" r="12993"/>
            <a:stretch/>
          </p:blipFill>
          <p:spPr bwMode="auto">
            <a:xfrm>
              <a:off x="1303142" y="5115355"/>
              <a:ext cx="1293591" cy="9785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1" name="Picture 8" descr="F:\Komoditas\443A3961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/>
            </a:blip>
            <a:srcRect l="48189" t="16960" r="6324" b="44604"/>
            <a:stretch/>
          </p:blipFill>
          <p:spPr bwMode="auto">
            <a:xfrm>
              <a:off x="7812996" y="5110163"/>
              <a:ext cx="1334179" cy="99963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2" name="Picture 58" descr="G:\LEMBURRRRR\Sapi Sulungranche\DSC00147.JPG"/>
            <p:cNvPicPr>
              <a:picLocks noChangeAspect="1" noChangeArrowheads="1"/>
            </p:cNvPicPr>
            <p:nvPr/>
          </p:nvPicPr>
          <p:blipFill>
            <a:blip r:embed="rId10" cstate="print"/>
            <a:srcRect r="7000"/>
            <a:stretch>
              <a:fillRect/>
            </a:stretch>
          </p:blipFill>
          <p:spPr bwMode="auto">
            <a:xfrm>
              <a:off x="5196647" y="5126038"/>
              <a:ext cx="1378800" cy="96785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9144000" y="5106988"/>
            <a:ext cx="9147175" cy="1000125"/>
            <a:chOff x="0" y="5110163"/>
            <a:chExt cx="9147175" cy="999635"/>
          </a:xfrm>
        </p:grpSpPr>
        <p:pic>
          <p:nvPicPr>
            <p:cNvPr id="44" name="Picture 6" descr="http://t0.gstatic.com/images?q=tbn:ANd9GcTCTw8rosop-I85_6b5myPnZ8DkASoIQKP6vxRSxT9F_LtavvHurA"/>
            <p:cNvPicPr>
              <a:picLocks noChangeAspect="1" noChangeArrowheads="1"/>
            </p:cNvPicPr>
            <p:nvPr/>
          </p:nvPicPr>
          <p:blipFill>
            <a:blip r:embed="rId4" cstate="print">
              <a:extLst/>
            </a:blip>
            <a:srcRect/>
            <a:stretch>
              <a:fillRect/>
            </a:stretch>
          </p:blipFill>
          <p:spPr bwMode="auto">
            <a:xfrm>
              <a:off x="2596733" y="5115356"/>
              <a:ext cx="1302732" cy="97853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5" name="Picture 8" descr="http://www.topnews.in/files/sugarcane.jpg"/>
            <p:cNvPicPr>
              <a:picLocks noChangeAspect="1" noChangeArrowheads="1"/>
            </p:cNvPicPr>
            <p:nvPr/>
          </p:nvPicPr>
          <p:blipFill>
            <a:blip r:embed="rId5" cstate="print">
              <a:extLst/>
            </a:blip>
            <a:srcRect/>
            <a:stretch>
              <a:fillRect/>
            </a:stretch>
          </p:blipFill>
          <p:spPr bwMode="auto">
            <a:xfrm>
              <a:off x="3852234" y="5117714"/>
              <a:ext cx="1344413" cy="9761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6" name="Picture 12" descr="http://www.grit.com/%7E/media/Images/GRT/Editorial/Articles/Magazine%20Articles/2012/11-01/All%20About%20Heirloom%20Onion%20Varieties/Red-Onions.jpg"/>
            <p:cNvPicPr>
              <a:picLocks noChangeAspect="1" noChangeArrowheads="1"/>
            </p:cNvPicPr>
            <p:nvPr/>
          </p:nvPicPr>
          <p:blipFill>
            <a:blip r:embed="rId6" cstate="print">
              <a:extLst/>
            </a:blip>
            <a:srcRect/>
            <a:stretch>
              <a:fillRect/>
            </a:stretch>
          </p:blipFill>
          <p:spPr bwMode="auto">
            <a:xfrm>
              <a:off x="6575447" y="5110163"/>
              <a:ext cx="1261630" cy="99656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7" name="Picture 2" descr="http://www.vemulapalliglobal.com/wp-content/uploads/2014/03/Paddy-Field-2.jpg"/>
            <p:cNvPicPr>
              <a:picLocks noChangeAspect="1" noChangeArrowheads="1"/>
            </p:cNvPicPr>
            <p:nvPr/>
          </p:nvPicPr>
          <p:blipFill>
            <a:blip r:embed="rId7" cstate="print">
              <a:extLst/>
            </a:blip>
            <a:srcRect/>
            <a:stretch>
              <a:fillRect/>
            </a:stretch>
          </p:blipFill>
          <p:spPr bwMode="auto">
            <a:xfrm>
              <a:off x="0" y="5115355"/>
              <a:ext cx="1303142" cy="9785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8" name="Picture 4" descr="http://english.republika.mk/wp-content/uploads/2014/11/corn-in-a-row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/>
            </a:blip>
            <a:srcRect l="12190" t="7338" r="12993"/>
            <a:stretch/>
          </p:blipFill>
          <p:spPr bwMode="auto">
            <a:xfrm>
              <a:off x="1303142" y="5115355"/>
              <a:ext cx="1293591" cy="9785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9" name="Picture 8" descr="F:\Komoditas\443A3961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/>
            </a:blip>
            <a:srcRect l="48189" t="16960" r="6324" b="44604"/>
            <a:stretch/>
          </p:blipFill>
          <p:spPr bwMode="auto">
            <a:xfrm>
              <a:off x="7812996" y="5110163"/>
              <a:ext cx="1334179" cy="99963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0" name="Picture 58" descr="G:\LEMBURRRRR\Sapi Sulungranche\DSC00147.JPG"/>
            <p:cNvPicPr>
              <a:picLocks noChangeAspect="1" noChangeArrowheads="1"/>
            </p:cNvPicPr>
            <p:nvPr/>
          </p:nvPicPr>
          <p:blipFill>
            <a:blip r:embed="rId10" cstate="print"/>
            <a:srcRect r="7000"/>
            <a:stretch>
              <a:fillRect/>
            </a:stretch>
          </p:blipFill>
          <p:spPr bwMode="auto">
            <a:xfrm>
              <a:off x="5196647" y="5126038"/>
              <a:ext cx="1378800" cy="96785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9140825" y="5084763"/>
            <a:ext cx="9147175" cy="1000125"/>
            <a:chOff x="0" y="5110163"/>
            <a:chExt cx="9147175" cy="999635"/>
          </a:xfrm>
        </p:grpSpPr>
        <p:pic>
          <p:nvPicPr>
            <p:cNvPr id="52" name="Picture 6" descr="http://t0.gstatic.com/images?q=tbn:ANd9GcTCTw8rosop-I85_6b5myPnZ8DkASoIQKP6vxRSxT9F_LtavvHurA"/>
            <p:cNvPicPr>
              <a:picLocks noChangeAspect="1" noChangeArrowheads="1"/>
            </p:cNvPicPr>
            <p:nvPr/>
          </p:nvPicPr>
          <p:blipFill>
            <a:blip r:embed="rId4" cstate="print">
              <a:extLst/>
            </a:blip>
            <a:srcRect/>
            <a:stretch>
              <a:fillRect/>
            </a:stretch>
          </p:blipFill>
          <p:spPr bwMode="auto">
            <a:xfrm>
              <a:off x="2596733" y="5115356"/>
              <a:ext cx="1302732" cy="97853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3" name="Picture 8" descr="http://www.topnews.in/files/sugarcane.jpg"/>
            <p:cNvPicPr>
              <a:picLocks noChangeAspect="1" noChangeArrowheads="1"/>
            </p:cNvPicPr>
            <p:nvPr/>
          </p:nvPicPr>
          <p:blipFill>
            <a:blip r:embed="rId5" cstate="print">
              <a:extLst/>
            </a:blip>
            <a:srcRect/>
            <a:stretch>
              <a:fillRect/>
            </a:stretch>
          </p:blipFill>
          <p:spPr bwMode="auto">
            <a:xfrm>
              <a:off x="3852234" y="5117714"/>
              <a:ext cx="1344413" cy="9761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4" name="Picture 12" descr="http://www.grit.com/%7E/media/Images/GRT/Editorial/Articles/Magazine%20Articles/2012/11-01/All%20About%20Heirloom%20Onion%20Varieties/Red-Onions.jpg"/>
            <p:cNvPicPr>
              <a:picLocks noChangeAspect="1" noChangeArrowheads="1"/>
            </p:cNvPicPr>
            <p:nvPr/>
          </p:nvPicPr>
          <p:blipFill>
            <a:blip r:embed="rId6" cstate="print">
              <a:extLst/>
            </a:blip>
            <a:srcRect/>
            <a:stretch>
              <a:fillRect/>
            </a:stretch>
          </p:blipFill>
          <p:spPr bwMode="auto">
            <a:xfrm>
              <a:off x="6575447" y="5110163"/>
              <a:ext cx="1261630" cy="99656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5" name="Picture 2" descr="http://www.vemulapalliglobal.com/wp-content/uploads/2014/03/Paddy-Field-2.jpg"/>
            <p:cNvPicPr>
              <a:picLocks noChangeAspect="1" noChangeArrowheads="1"/>
            </p:cNvPicPr>
            <p:nvPr/>
          </p:nvPicPr>
          <p:blipFill>
            <a:blip r:embed="rId7" cstate="print">
              <a:extLst/>
            </a:blip>
            <a:srcRect/>
            <a:stretch>
              <a:fillRect/>
            </a:stretch>
          </p:blipFill>
          <p:spPr bwMode="auto">
            <a:xfrm>
              <a:off x="0" y="5115355"/>
              <a:ext cx="1303142" cy="9785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6" name="Picture 4" descr="http://english.republika.mk/wp-content/uploads/2014/11/corn-in-a-row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/>
            </a:blip>
            <a:srcRect l="12190" t="7338" r="12993"/>
            <a:stretch/>
          </p:blipFill>
          <p:spPr bwMode="auto">
            <a:xfrm>
              <a:off x="1303142" y="5115355"/>
              <a:ext cx="1293591" cy="9785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7" name="Picture 8" descr="F:\Komoditas\443A3961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/>
            </a:blip>
            <a:srcRect l="48189" t="16960" r="6324" b="44604"/>
            <a:stretch/>
          </p:blipFill>
          <p:spPr bwMode="auto">
            <a:xfrm>
              <a:off x="7812996" y="5110163"/>
              <a:ext cx="1334179" cy="99963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8" name="Picture 58" descr="G:\LEMBURRRRR\Sapi Sulungranche\DSC00147.JPG"/>
            <p:cNvPicPr>
              <a:picLocks noChangeAspect="1" noChangeArrowheads="1"/>
            </p:cNvPicPr>
            <p:nvPr/>
          </p:nvPicPr>
          <p:blipFill>
            <a:blip r:embed="rId10" cstate="print"/>
            <a:srcRect r="7000"/>
            <a:stretch>
              <a:fillRect/>
            </a:stretch>
          </p:blipFill>
          <p:spPr bwMode="auto">
            <a:xfrm>
              <a:off x="5196647" y="5126038"/>
              <a:ext cx="1378800" cy="96785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31" name="TextBox 1"/>
          <p:cNvSpPr txBox="1">
            <a:spLocks noChangeArrowheads="1"/>
          </p:cNvSpPr>
          <p:nvPr/>
        </p:nvSpPr>
        <p:spPr bwMode="auto">
          <a:xfrm>
            <a:off x="-9525" y="1005696"/>
            <a:ext cx="9144000" cy="163121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spc="50" dirty="0">
                <a:ln w="1143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R</a:t>
            </a:r>
            <a:r>
              <a:rPr lang="id-ID" spc="50" dirty="0">
                <a:ln w="11430"/>
                <a:solidFill>
                  <a:schemeClr val="bg1"/>
                </a:solidFill>
                <a:latin typeface="Britannic Bold" panose="020B0903060703020204" pitchFamily="34" charset="0"/>
              </a:rPr>
              <a:t>APAT KERJA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pc="50" dirty="0">
                <a:ln w="11430"/>
                <a:solidFill>
                  <a:schemeClr val="bg1"/>
                </a:solidFill>
                <a:latin typeface="Britannic Bold" panose="020B0903060703020204" pitchFamily="34" charset="0"/>
              </a:rPr>
              <a:t>MENTERI PERTANIAN RI </a:t>
            </a:r>
            <a:endParaRPr lang="en-US" spc="50" dirty="0">
              <a:ln w="11430"/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pc="50" dirty="0">
                <a:ln w="11430"/>
                <a:solidFill>
                  <a:schemeClr val="bg1"/>
                </a:solidFill>
                <a:latin typeface="Britannic Bold" panose="020B0903060703020204" pitchFamily="34" charset="0"/>
              </a:rPr>
              <a:t>DENGAN KOMISI IV DPR RI</a:t>
            </a:r>
            <a:endParaRPr lang="en-US" spc="50" dirty="0">
              <a:ln w="11430"/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3" name="TextBox 12"/>
          <p:cNvSpPr txBox="1">
            <a:spLocks noChangeArrowheads="1"/>
          </p:cNvSpPr>
          <p:nvPr/>
        </p:nvSpPr>
        <p:spPr bwMode="auto">
          <a:xfrm>
            <a:off x="-36513" y="2780928"/>
            <a:ext cx="9183687" cy="147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36" tIns="45610" rIns="91236" bIns="4561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d-ID" sz="300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uLnTx/>
                <a:uFillTx/>
                <a:latin typeface="Britannic Bold" pitchFamily="34" charset="0"/>
              </a:rPr>
              <a:t>P</a:t>
            </a:r>
            <a:r>
              <a:rPr kumimoji="0" lang="id-ID" altLang="id-ID" sz="300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uLnTx/>
                <a:uFillTx/>
                <a:latin typeface="Britannic Bold" pitchFamily="34" charset="0"/>
              </a:rPr>
              <a:t>ERUBAHAN ALOKASI TA 2016 </a:t>
            </a:r>
            <a:r>
              <a:rPr lang="id-ID" altLang="id-ID" sz="3000" kern="0" noProof="0" dirty="0" smtClean="0">
                <a:solidFill>
                  <a:sysClr val="window" lastClr="FFFFFF"/>
                </a:solidFill>
                <a:latin typeface="Britannic Bold" pitchFamily="34" charset="0"/>
                <a:ea typeface="Adobe Hebrew"/>
                <a:cs typeface="Adobe Hebrew"/>
              </a:rPr>
              <a:t>DAN</a:t>
            </a:r>
            <a:r>
              <a:rPr kumimoji="0" lang="en-US" altLang="id-ID" sz="300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uLnTx/>
                <a:uFillTx/>
                <a:latin typeface="Britannic Bold" pitchFamily="34" charset="0"/>
                <a:ea typeface="Adobe Hebrew"/>
                <a:cs typeface="Adobe Hebrew"/>
              </a:rPr>
              <a:t> </a:t>
            </a:r>
            <a:endParaRPr kumimoji="0" lang="id-ID" altLang="id-ID" sz="300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uLnTx/>
              <a:uFillTx/>
              <a:latin typeface="Britannic Bold" pitchFamily="34" charset="0"/>
              <a:ea typeface="Adobe Hebrew"/>
              <a:cs typeface="Adobe Hebrew"/>
            </a:endParaRPr>
          </a:p>
          <a:p>
            <a:pPr lvl="0" algn="ctr">
              <a:defRPr/>
            </a:pPr>
            <a:r>
              <a:rPr lang="id-ID" altLang="id-ID" sz="3000" kern="0" dirty="0">
                <a:solidFill>
                  <a:sysClr val="window" lastClr="FFFFFF"/>
                </a:solidFill>
                <a:latin typeface="Britannic Bold" pitchFamily="34" charset="0"/>
                <a:ea typeface="Adobe Hebrew"/>
                <a:cs typeface="Adobe Hebrew"/>
              </a:rPr>
              <a:t>KETERSEDIAAN BAHAN PANGAN DAN HARGA PANGAN SELAMA RAMADHAN DAN IDUL FITRI 1437 H</a:t>
            </a:r>
          </a:p>
        </p:txBody>
      </p:sp>
    </p:spTree>
    <p:extLst>
      <p:ext uri="{BB962C8B-B14F-4D97-AF65-F5344CB8AC3E}">
        <p14:creationId xmlns:p14="http://schemas.microsoft.com/office/powerpoint/2010/main" val="30590980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" dur="3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0.25 -1.85185E-6 " pathEditMode="relative" rAng="0" ptsTypes="AA">
                                      <p:cBhvr>
                                        <p:cTn id="10" dur="3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 bwMode="auto">
          <a:xfrm>
            <a:off x="0" y="0"/>
            <a:ext cx="9144000" cy="7647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6655" indent="-207659" algn="ctr">
              <a:buClr>
                <a:srgbClr val="9BBB59"/>
              </a:buClr>
              <a:defRPr/>
            </a:pPr>
            <a:r>
              <a:rPr lang="en-US" sz="2400" dirty="0">
                <a:latin typeface="Britannic Bold" pitchFamily="34" charset="0"/>
              </a:rPr>
              <a:t>PERBANDINGAN HARGA PANGAN </a:t>
            </a:r>
            <a:r>
              <a:rPr lang="id-ID" sz="2400" dirty="0" smtClean="0">
                <a:latin typeface="Britannic Bold" pitchFamily="34" charset="0"/>
              </a:rPr>
              <a:t>DI JAKARTA </a:t>
            </a:r>
          </a:p>
          <a:p>
            <a:pPr marL="296655" indent="-207659" algn="ctr">
              <a:buClr>
                <a:srgbClr val="9BBB59"/>
              </a:buClr>
              <a:defRPr/>
            </a:pPr>
            <a:r>
              <a:rPr lang="en-US" sz="2400" dirty="0" smtClean="0">
                <a:latin typeface="Britannic Bold" pitchFamily="34" charset="0"/>
              </a:rPr>
              <a:t>TAHUN </a:t>
            </a:r>
            <a:r>
              <a:rPr lang="en-US" sz="2400" dirty="0">
                <a:latin typeface="Britannic Bold" pitchFamily="34" charset="0"/>
              </a:rPr>
              <a:t>2016 VS 2015</a:t>
            </a:r>
            <a:endParaRPr lang="id-ID" sz="2400" dirty="0">
              <a:solidFill>
                <a:srgbClr val="FF0000"/>
              </a:solidFill>
              <a:latin typeface="Britannic Bold" pitchFamily="34" charset="0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3718" y="6093296"/>
            <a:ext cx="3420170" cy="3291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id-ID" sz="1200" b="1" dirty="0">
                <a:solidFill>
                  <a:prstClr val="black"/>
                </a:solidFill>
              </a:rPr>
              <a:t>sumber: </a:t>
            </a:r>
            <a:r>
              <a:rPr lang="id-ID" sz="1200" b="1" dirty="0" smtClean="0">
                <a:solidFill>
                  <a:prstClr val="black"/>
                </a:solidFill>
              </a:rPr>
              <a:t>infopangan.jakarta.go.id</a:t>
            </a:r>
            <a:endParaRPr lang="id-ID" sz="1600" b="1" dirty="0">
              <a:solidFill>
                <a:prstClr val="black"/>
              </a:solidFill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74EDDF68-D271-4A6D-97FC-3750C4C41FC3}" type="slidenum">
              <a:rPr lang="id-ID" altLang="id-ID" b="1" smtClean="0">
                <a:solidFill>
                  <a:prstClr val="white"/>
                </a:solidFill>
              </a:rPr>
              <a:pPr/>
              <a:t>10</a:t>
            </a:fld>
            <a:endParaRPr lang="id-ID" altLang="id-ID" b="1" smtClean="0">
              <a:solidFill>
                <a:prstClr val="white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022138"/>
              </p:ext>
            </p:extLst>
          </p:nvPr>
        </p:nvGraphicFramePr>
        <p:xfrm>
          <a:off x="251520" y="836712"/>
          <a:ext cx="8703319" cy="525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Worksheet" r:id="rId5" imgW="6677146" imgH="4457700" progId="Excel.Sheet.12">
                  <p:embed/>
                </p:oleObj>
              </mc:Choice>
              <mc:Fallback>
                <p:oleObj name="Worksheet" r:id="rId5" imgW="6677146" imgH="4457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836712"/>
                        <a:ext cx="8703319" cy="5256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6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0" y="0"/>
            <a:ext cx="9144000" cy="6926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id-ID" sz="2000" dirty="0" smtClean="0">
                <a:solidFill>
                  <a:prstClr val="black"/>
                </a:solidFill>
                <a:latin typeface="Britannic Bold" panose="020B0903060703020204" pitchFamily="34" charset="0"/>
              </a:rPr>
              <a:t>HARGA DI KONSUMEN PADA </a:t>
            </a:r>
            <a:r>
              <a:rPr lang="id-ID" sz="20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MINGGU-II RAMADHAN 2016 </a:t>
            </a:r>
            <a:r>
              <a:rPr lang="id-ID" sz="2000" dirty="0" smtClean="0">
                <a:solidFill>
                  <a:prstClr val="black"/>
                </a:solidFill>
                <a:latin typeface="Britannic Bold" panose="020B0903060703020204" pitchFamily="34" charset="0"/>
              </a:rPr>
              <a:t>DIBANDINGKAN MINGGU-II RAMADHAN 2015</a:t>
            </a:r>
            <a:endParaRPr lang="id-ID" sz="2000" dirty="0">
              <a:solidFill>
                <a:prstClr val="black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175147"/>
              </p:ext>
            </p:extLst>
          </p:nvPr>
        </p:nvGraphicFramePr>
        <p:xfrm>
          <a:off x="251520" y="692696"/>
          <a:ext cx="5976664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02956"/>
              </p:ext>
            </p:extLst>
          </p:nvPr>
        </p:nvGraphicFramePr>
        <p:xfrm>
          <a:off x="6300192" y="836712"/>
          <a:ext cx="2771800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Worksheet" r:id="rId6" imgW="3590877" imgH="3000510" progId="Excel.Sheet.12">
                  <p:embed/>
                </p:oleObj>
              </mc:Choice>
              <mc:Fallback>
                <p:oleObj name="Worksheet" r:id="rId6" imgW="3590877" imgH="30005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00192" y="836712"/>
                        <a:ext cx="2771800" cy="280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74EDDF68-D271-4A6D-97FC-3750C4C41FC3}" type="slidenum">
              <a:rPr lang="id-ID" altLang="id-ID" b="1" smtClean="0">
                <a:solidFill>
                  <a:prstClr val="white"/>
                </a:solidFill>
              </a:rPr>
              <a:pPr/>
              <a:t>11</a:t>
            </a:fld>
            <a:endParaRPr lang="id-ID" altLang="id-ID" b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69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3786182" y="-24"/>
            <a:ext cx="5357818" cy="642942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ctr" eaLnBrk="1" hangingPunct="1"/>
            <a:r>
              <a:rPr lang="id-ID" sz="2000" dirty="0" smtClean="0">
                <a:solidFill>
                  <a:schemeClr val="tx1"/>
                </a:solidFill>
                <a:latin typeface="Britannic Bold" pitchFamily="34" charset="0"/>
                <a:cs typeface="Arial" charset="0"/>
              </a:rPr>
              <a:t>UPAYA PENURUNAN DISPARITAS HARGA </a:t>
            </a:r>
            <a:br>
              <a:rPr lang="id-ID" sz="2000" dirty="0" smtClean="0">
                <a:solidFill>
                  <a:schemeClr val="tx1"/>
                </a:solidFill>
                <a:latin typeface="Britannic Bold" pitchFamily="34" charset="0"/>
                <a:cs typeface="Arial" charset="0"/>
              </a:rPr>
            </a:br>
            <a:r>
              <a:rPr lang="id-ID" sz="2000" dirty="0" smtClean="0">
                <a:solidFill>
                  <a:schemeClr val="tx1"/>
                </a:solidFill>
                <a:latin typeface="Britannic Bold" pitchFamily="34" charset="0"/>
                <a:cs typeface="Arial" charset="0"/>
              </a:rPr>
              <a:t>DI WILAYAH DKI JAKARTA</a:t>
            </a: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251521" y="381111"/>
          <a:ext cx="3528391" cy="1687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75265"/>
                <a:gridCol w="1024481"/>
                <a:gridCol w="1004078"/>
                <a:gridCol w="1124567"/>
              </a:tblGrid>
              <a:tr h="59061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LO</a:t>
                      </a:r>
                      <a:r>
                        <a:rPr lang="id-ID" sz="1000" dirty="0" smtClean="0"/>
                        <a:t>K</a:t>
                      </a:r>
                      <a:r>
                        <a:rPr lang="en-US" sz="1000" dirty="0" smtClean="0"/>
                        <a:t>ASI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 smtClean="0"/>
                        <a:t>Kebutuhan Satu Bulan</a:t>
                      </a:r>
                      <a:r>
                        <a:rPr lang="id-ID" sz="1000" baseline="0" dirty="0" smtClean="0"/>
                        <a:t> (Ton)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 smtClean="0"/>
                        <a:t>Kebutuhan Satu Tahun</a:t>
                      </a:r>
                      <a:r>
                        <a:rPr lang="en-US" sz="1000" dirty="0" smtClean="0"/>
                        <a:t> (ton)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1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</a:t>
                      </a:r>
                      <a:endParaRPr lang="en-US" sz="1200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DKI Jakarta</a:t>
                      </a:r>
                      <a:endParaRPr lang="en-US" sz="1200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2.292</a:t>
                      </a:r>
                      <a:endParaRPr lang="en-US" sz="1200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27.501</a:t>
                      </a:r>
                      <a:endParaRPr lang="en-US" sz="1200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1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</a:t>
                      </a:r>
                      <a:endParaRPr lang="en-US" sz="1200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Bodetabek</a:t>
                      </a:r>
                      <a:endParaRPr lang="en-US" sz="1200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6.310</a:t>
                      </a:r>
                      <a:endParaRPr lang="en-US" sz="1200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75.727</a:t>
                      </a:r>
                      <a:endParaRPr lang="en-US" sz="1200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129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endParaRPr lang="en-US" sz="1200" b="1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8.602</a:t>
                      </a:r>
                      <a:endParaRPr lang="en-US" sz="1200" b="1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103.228</a:t>
                      </a:r>
                      <a:endParaRPr lang="en-US" sz="1200" b="1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129">
                <a:tc gridSpan="4">
                  <a:txBody>
                    <a:bodyPr/>
                    <a:lstStyle/>
                    <a:p>
                      <a:pPr algn="l"/>
                      <a:r>
                        <a:rPr lang="id-ID" sz="1200" b="1" dirty="0" smtClean="0"/>
                        <a:t>Nilai Konsumsi</a:t>
                      </a:r>
                      <a:r>
                        <a:rPr lang="id-ID" sz="1200" b="1" baseline="0" dirty="0" smtClean="0"/>
                        <a:t> = 2,49 (Kg/Kapita/Tahun)</a:t>
                      </a:r>
                      <a:endParaRPr lang="en-US" sz="1200" b="1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38" marR="91438" marT="45728" marB="45728"/>
                </a:tc>
                <a:tc hMerge="1"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marL="91438" marR="91438" marT="45728" marB="45728"/>
                </a:tc>
                <a:tc hMerge="1"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marL="91438" marR="91438" marT="45728" marB="45728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71600" y="31658"/>
            <a:ext cx="180020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id-ID" sz="1600" b="1" dirty="0" smtClean="0"/>
              <a:t>Bawang Merah</a:t>
            </a:r>
            <a:endParaRPr lang="id-ID" sz="1600" b="1" dirty="0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270003" y="4572008"/>
          <a:ext cx="3484985" cy="170667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96784"/>
                <a:gridCol w="1003387"/>
                <a:gridCol w="983403"/>
                <a:gridCol w="1101411"/>
              </a:tblGrid>
              <a:tr h="52935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NO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LO</a:t>
                      </a:r>
                      <a:r>
                        <a:rPr lang="id-ID" sz="1000" b="1" dirty="0" smtClean="0"/>
                        <a:t>K</a:t>
                      </a:r>
                      <a:r>
                        <a:rPr lang="en-US" sz="1000" b="1" dirty="0" smtClean="0"/>
                        <a:t>ASI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b="1" dirty="0" smtClean="0"/>
                        <a:t>Kebutuhan Satu Bulan</a:t>
                      </a:r>
                      <a:r>
                        <a:rPr lang="id-ID" sz="1000" b="1" baseline="0" dirty="0" smtClean="0"/>
                        <a:t> (Ton)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b="1" dirty="0" smtClean="0"/>
                        <a:t>Kebutuhan Satu Tahun</a:t>
                      </a:r>
                      <a:r>
                        <a:rPr lang="en-US" sz="1000" b="1" dirty="0" smtClean="0"/>
                        <a:t> (ton)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0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1.</a:t>
                      </a:r>
                      <a:endParaRPr lang="en-US" sz="1200" b="1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DKI Jakarta</a:t>
                      </a:r>
                      <a:endParaRPr lang="en-US" sz="1200" b="1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b="1" dirty="0" smtClean="0"/>
                        <a:t>1.596</a:t>
                      </a:r>
                      <a:endParaRPr lang="en-US" sz="1200" b="1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b="1" dirty="0" smtClean="0"/>
                        <a:t>19.158</a:t>
                      </a:r>
                      <a:endParaRPr lang="en-US" sz="1200" b="1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0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2.</a:t>
                      </a:r>
                      <a:endParaRPr lang="en-US" sz="1200" b="1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Bodetabek</a:t>
                      </a:r>
                      <a:endParaRPr lang="en-US" sz="1200" b="1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b="1" dirty="0" smtClean="0"/>
                        <a:t>4.396</a:t>
                      </a:r>
                      <a:endParaRPr lang="en-US" sz="1200" b="1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b="1" dirty="0" smtClean="0"/>
                        <a:t>52.753</a:t>
                      </a:r>
                      <a:endParaRPr lang="en-US" sz="1200" b="1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05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TOTAL</a:t>
                      </a:r>
                      <a:endParaRPr lang="en-US" sz="1200" b="1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b="1" dirty="0" smtClean="0"/>
                        <a:t>5.992</a:t>
                      </a:r>
                      <a:endParaRPr lang="en-US" sz="1200" b="1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b="1" dirty="0" smtClean="0"/>
                        <a:t>71.911</a:t>
                      </a:r>
                      <a:endParaRPr lang="en-US" sz="1200" b="1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05">
                <a:tc gridSpan="4">
                  <a:txBody>
                    <a:bodyPr/>
                    <a:lstStyle/>
                    <a:p>
                      <a:pPr algn="l"/>
                      <a:r>
                        <a:rPr lang="id-ID" sz="1200" b="1" dirty="0" smtClean="0"/>
                        <a:t>Nilai Konsumsi</a:t>
                      </a:r>
                      <a:r>
                        <a:rPr lang="id-ID" sz="1200" b="1" baseline="0" dirty="0" smtClean="0"/>
                        <a:t> = 1,46 (Kg/Kapita/Tahun)</a:t>
                      </a:r>
                      <a:endParaRPr lang="en-US" sz="1200" b="1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38" marR="91438" marT="45728" marB="45728"/>
                </a:tc>
                <a:tc hMerge="1"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marL="91438" marR="91438" marT="45728" marB="45728"/>
                </a:tc>
                <a:tc hMerge="1"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marL="91438" marR="91438" marT="45728" marB="45728"/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788360" y="4214818"/>
            <a:ext cx="2448271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id-ID" sz="1600" b="1" dirty="0" smtClean="0">
                <a:solidFill>
                  <a:srgbClr val="000000"/>
                </a:solidFill>
              </a:rPr>
              <a:t>Cabai Merah Keriting</a:t>
            </a:r>
            <a:endParaRPr lang="id-ID" sz="1600" b="1" dirty="0">
              <a:solidFill>
                <a:srgbClr val="000000"/>
              </a:solidFill>
            </a:endParaRPr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/>
          </p:nvPr>
        </p:nvGraphicFramePr>
        <p:xfrm>
          <a:off x="270004" y="2428868"/>
          <a:ext cx="3484985" cy="180019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70650"/>
                <a:gridCol w="1011877"/>
                <a:gridCol w="991725"/>
                <a:gridCol w="1110733"/>
              </a:tblGrid>
              <a:tr h="596503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NO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LO</a:t>
                      </a:r>
                      <a:r>
                        <a:rPr lang="id-ID" sz="1050" b="1" dirty="0" smtClean="0"/>
                        <a:t>K</a:t>
                      </a:r>
                      <a:r>
                        <a:rPr lang="en-US" sz="1050" b="1" dirty="0" smtClean="0"/>
                        <a:t>ASI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50" b="1" dirty="0" smtClean="0"/>
                        <a:t>Kebutuhan Satu Bulan</a:t>
                      </a:r>
                      <a:r>
                        <a:rPr lang="id-ID" sz="1050" b="1" baseline="0" dirty="0" smtClean="0"/>
                        <a:t> (Ton)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50" b="1" dirty="0" smtClean="0"/>
                        <a:t>Kebutuhan Satu Tahun</a:t>
                      </a:r>
                      <a:r>
                        <a:rPr lang="en-US" sz="1050" b="1" dirty="0" smtClean="0"/>
                        <a:t> (ton)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92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1.</a:t>
                      </a:r>
                      <a:endParaRPr lang="en-US" sz="1200" b="1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DKI Jakarta</a:t>
                      </a:r>
                      <a:endParaRPr lang="en-US" sz="1200" b="1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b="1" dirty="0" smtClean="0"/>
                        <a:t>1.424</a:t>
                      </a:r>
                      <a:endParaRPr lang="en-US" sz="1200" b="1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b="1" dirty="0" smtClean="0"/>
                        <a:t>17.098</a:t>
                      </a:r>
                      <a:endParaRPr lang="en-US" sz="1200" b="1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92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2.</a:t>
                      </a:r>
                      <a:endParaRPr lang="en-US" sz="1200" b="1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Bodetabek</a:t>
                      </a:r>
                      <a:endParaRPr lang="en-US" sz="1200" b="1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b="1" dirty="0" smtClean="0"/>
                        <a:t>3.923</a:t>
                      </a:r>
                      <a:endParaRPr lang="en-US" sz="1200" b="1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b="1" dirty="0" smtClean="0"/>
                        <a:t>47.081</a:t>
                      </a:r>
                      <a:endParaRPr lang="en-US" sz="1200" b="1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924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TOTAL</a:t>
                      </a:r>
                      <a:endParaRPr lang="en-US" sz="1200" b="1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b="1" dirty="0" smtClean="0"/>
                        <a:t>5.347</a:t>
                      </a:r>
                      <a:endParaRPr lang="en-US" sz="1200" b="1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b="1" dirty="0" smtClean="0"/>
                        <a:t>64.179</a:t>
                      </a:r>
                      <a:endParaRPr lang="en-US" sz="1200" b="1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924">
                <a:tc gridSpan="4">
                  <a:txBody>
                    <a:bodyPr/>
                    <a:lstStyle/>
                    <a:p>
                      <a:pPr algn="l"/>
                      <a:r>
                        <a:rPr lang="id-ID" sz="1200" b="1" dirty="0" smtClean="0"/>
                        <a:t>Nilai Konsumsi</a:t>
                      </a:r>
                      <a:r>
                        <a:rPr lang="id-ID" sz="1200" b="1" baseline="0" dirty="0" smtClean="0"/>
                        <a:t> = 1,26 (Kg/Kapita/Tahun)</a:t>
                      </a:r>
                      <a:endParaRPr lang="en-US" sz="1200" b="1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38" marR="91438" marT="45728" marB="45728"/>
                </a:tc>
                <a:tc hMerge="1"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marL="91438" marR="91438" marT="45728" marB="45728"/>
                </a:tc>
                <a:tc hMerge="1"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marL="91438" marR="91438" marT="45728" marB="45728"/>
                </a:tc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971601" y="2071678"/>
            <a:ext cx="1944216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id-ID" sz="1600" b="1" dirty="0" smtClean="0">
                <a:solidFill>
                  <a:srgbClr val="000000"/>
                </a:solidFill>
              </a:rPr>
              <a:t>Cabai Rawit Merah</a:t>
            </a:r>
            <a:endParaRPr lang="id-ID" sz="1600" b="1" dirty="0">
              <a:solidFill>
                <a:srgbClr val="000000"/>
              </a:solidFill>
            </a:endParaRPr>
          </a:p>
        </p:txBody>
      </p:sp>
      <p:pic>
        <p:nvPicPr>
          <p:cNvPr id="24580" name="Picture 4" descr="http://s.kaskus.id/images/2013/09/25/4947576_201309250537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06" y="1108246"/>
            <a:ext cx="4542262" cy="46626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5840471" y="839126"/>
            <a:ext cx="1897132" cy="7694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id-ID" sz="1100" b="1" dirty="0" smtClean="0">
                <a:solidFill>
                  <a:srgbClr val="000000"/>
                </a:solidFill>
              </a:rPr>
              <a:t>Badan SDM Pertanian</a:t>
            </a:r>
          </a:p>
          <a:p>
            <a:pPr marL="285750" indent="-285750" eaLnBrk="1" hangingPunct="1">
              <a:buFontTx/>
              <a:buChar char="-"/>
            </a:pPr>
            <a:r>
              <a:rPr lang="id-ID" sz="1100" dirty="0" smtClean="0">
                <a:solidFill>
                  <a:srgbClr val="000000"/>
                </a:solidFill>
              </a:rPr>
              <a:t>Bawang Merah : 10 Ton</a:t>
            </a:r>
          </a:p>
          <a:p>
            <a:pPr marL="285750" indent="-285750" eaLnBrk="1" hangingPunct="1">
              <a:buFontTx/>
              <a:buChar char="-"/>
            </a:pPr>
            <a:r>
              <a:rPr lang="id-ID" sz="1100" dirty="0" smtClean="0">
                <a:solidFill>
                  <a:srgbClr val="000000"/>
                </a:solidFill>
              </a:rPr>
              <a:t>Cabai Keriting   : 2 Ton</a:t>
            </a:r>
          </a:p>
          <a:p>
            <a:pPr marL="285750" indent="-285750" eaLnBrk="1" hangingPunct="1">
              <a:buFontTx/>
              <a:buChar char="-"/>
            </a:pPr>
            <a:r>
              <a:rPr lang="id-ID" sz="1100" dirty="0" smtClean="0">
                <a:solidFill>
                  <a:srgbClr val="000000"/>
                </a:solidFill>
              </a:rPr>
              <a:t>Cabai Rawit       : 2 ton</a:t>
            </a:r>
            <a:endParaRPr lang="id-ID" sz="1100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943339" y="5071169"/>
            <a:ext cx="1897132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id-ID" sz="1100" b="1" dirty="0" smtClean="0">
                <a:solidFill>
                  <a:srgbClr val="FFFFFF"/>
                </a:solidFill>
              </a:rPr>
              <a:t>Kemen Koperasi dan UKM</a:t>
            </a:r>
          </a:p>
          <a:p>
            <a:pPr marL="285750" indent="-285750" eaLnBrk="1" hangingPunct="1">
              <a:buFontTx/>
              <a:buChar char="-"/>
            </a:pPr>
            <a:r>
              <a:rPr lang="id-ID" sz="1100" dirty="0" smtClean="0">
                <a:solidFill>
                  <a:srgbClr val="FFFFFF"/>
                </a:solidFill>
              </a:rPr>
              <a:t>Bawang Merah : 14 Ton</a:t>
            </a:r>
          </a:p>
          <a:p>
            <a:pPr marL="285750" indent="-285750" eaLnBrk="1" hangingPunct="1">
              <a:buFontTx/>
              <a:buChar char="-"/>
            </a:pPr>
            <a:r>
              <a:rPr lang="id-ID" sz="1100" dirty="0" smtClean="0">
                <a:solidFill>
                  <a:srgbClr val="FFFFFF"/>
                </a:solidFill>
              </a:rPr>
              <a:t>Cabai Keriting   : 4 Ton</a:t>
            </a:r>
          </a:p>
          <a:p>
            <a:pPr marL="285750" indent="-285750" eaLnBrk="1" hangingPunct="1">
              <a:buFontTx/>
              <a:buChar char="-"/>
            </a:pPr>
            <a:r>
              <a:rPr lang="id-ID" sz="1100" dirty="0" smtClean="0">
                <a:solidFill>
                  <a:srgbClr val="FFFFFF"/>
                </a:solidFill>
              </a:rPr>
              <a:t>Cabai Rawit       : 3 ton</a:t>
            </a:r>
            <a:endParaRPr lang="id-ID" sz="1100" dirty="0">
              <a:solidFill>
                <a:srgbClr val="FFFFFF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943339" y="3652151"/>
            <a:ext cx="1897132" cy="769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id-ID" sz="1100" b="1" dirty="0" smtClean="0">
                <a:solidFill>
                  <a:srgbClr val="000000"/>
                </a:solidFill>
              </a:rPr>
              <a:t>Badan Ketahanan Pangan</a:t>
            </a:r>
          </a:p>
          <a:p>
            <a:pPr marL="285750" indent="-285750" eaLnBrk="1" hangingPunct="1">
              <a:buFontTx/>
              <a:buChar char="-"/>
            </a:pPr>
            <a:r>
              <a:rPr lang="id-ID" sz="1100" dirty="0" smtClean="0">
                <a:solidFill>
                  <a:srgbClr val="000000"/>
                </a:solidFill>
              </a:rPr>
              <a:t>Bawang Merah : 6 Ton</a:t>
            </a:r>
          </a:p>
          <a:p>
            <a:pPr marL="285750" indent="-285750" eaLnBrk="1" hangingPunct="1">
              <a:buFontTx/>
              <a:buChar char="-"/>
            </a:pPr>
            <a:r>
              <a:rPr lang="id-ID" sz="1100" dirty="0" smtClean="0">
                <a:solidFill>
                  <a:srgbClr val="000000"/>
                </a:solidFill>
              </a:rPr>
              <a:t>Cabai Keriting   : 2 Ton</a:t>
            </a:r>
          </a:p>
          <a:p>
            <a:pPr marL="285750" indent="-285750" eaLnBrk="1" hangingPunct="1">
              <a:buFontTx/>
              <a:buChar char="-"/>
            </a:pPr>
            <a:r>
              <a:rPr lang="id-ID" sz="1100" dirty="0" smtClean="0">
                <a:solidFill>
                  <a:srgbClr val="000000"/>
                </a:solidFill>
              </a:rPr>
              <a:t>Cabai Rawit       : 1 ton</a:t>
            </a:r>
            <a:endParaRPr lang="id-ID" sz="1100" dirty="0">
              <a:solidFill>
                <a:srgbClr val="00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891905" y="2708920"/>
            <a:ext cx="760215" cy="9432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6516216" y="4293096"/>
            <a:ext cx="720080" cy="14401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0"/>
          </p:cNvCxnSpPr>
          <p:nvPr/>
        </p:nvCxnSpPr>
        <p:spPr>
          <a:xfrm flipH="1" flipV="1">
            <a:off x="7956377" y="3537011"/>
            <a:ext cx="178645" cy="4919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5" name="Straight Arrow Connector 11264"/>
          <p:cNvCxnSpPr/>
          <p:nvPr/>
        </p:nvCxnSpPr>
        <p:spPr>
          <a:xfrm>
            <a:off x="6804248" y="1608567"/>
            <a:ext cx="0" cy="956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69" name="Straight Arrow Connector 11268"/>
          <p:cNvCxnSpPr/>
          <p:nvPr/>
        </p:nvCxnSpPr>
        <p:spPr>
          <a:xfrm>
            <a:off x="6804248" y="1608567"/>
            <a:ext cx="1296145" cy="30826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92280" y="4028919"/>
            <a:ext cx="2085483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id-ID" sz="1100" b="1" dirty="0" smtClean="0">
                <a:solidFill>
                  <a:srgbClr val="000000"/>
                </a:solidFill>
              </a:rPr>
              <a:t>Ditjen Hortikultura</a:t>
            </a:r>
          </a:p>
          <a:p>
            <a:pPr marL="285750" indent="-285750" eaLnBrk="1" hangingPunct="1">
              <a:buFontTx/>
              <a:buChar char="-"/>
            </a:pPr>
            <a:r>
              <a:rPr lang="id-ID" sz="1100" dirty="0" smtClean="0">
                <a:solidFill>
                  <a:srgbClr val="000000"/>
                </a:solidFill>
              </a:rPr>
              <a:t>Bawang Merah : 10 Ton</a:t>
            </a:r>
          </a:p>
          <a:p>
            <a:pPr marL="285750" indent="-285750" eaLnBrk="1" hangingPunct="1">
              <a:buFontTx/>
              <a:buChar char="-"/>
            </a:pPr>
            <a:r>
              <a:rPr lang="id-ID" sz="1100" dirty="0" smtClean="0">
                <a:solidFill>
                  <a:srgbClr val="000000"/>
                </a:solidFill>
              </a:rPr>
              <a:t>Cabai Keriting   : 2 Ton</a:t>
            </a:r>
          </a:p>
          <a:p>
            <a:pPr marL="285750" indent="-285750" eaLnBrk="1" hangingPunct="1">
              <a:buFontTx/>
              <a:buChar char="-"/>
            </a:pPr>
            <a:r>
              <a:rPr lang="id-ID" sz="1100" dirty="0" smtClean="0">
                <a:solidFill>
                  <a:srgbClr val="000000"/>
                </a:solidFill>
              </a:rPr>
              <a:t>Cabai Rawit       : 2 ton</a:t>
            </a:r>
            <a:endParaRPr lang="id-ID" sz="1100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96510" y="5286388"/>
            <a:ext cx="2863658" cy="76944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eaLnBrk="1" hangingPunct="1"/>
            <a:r>
              <a:rPr lang="id-ID" sz="1100" b="1" dirty="0" smtClean="0">
                <a:solidFill>
                  <a:srgbClr val="FFFFFF"/>
                </a:solidFill>
              </a:rPr>
              <a:t>INTERVENSI PEMERINTAH 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id-ID" sz="1100" b="1" dirty="0" smtClean="0">
                <a:solidFill>
                  <a:srgbClr val="FFFFFF"/>
                </a:solidFill>
              </a:rPr>
              <a:t>BAWANG MERAH 30% = 40 TON/HARI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id-ID" sz="1100" b="1" dirty="0" smtClean="0">
                <a:solidFill>
                  <a:srgbClr val="FFFFFF"/>
                </a:solidFill>
              </a:rPr>
              <a:t>CABAI KERITING 20% = 10 TON/HARI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id-ID" sz="1100" b="1" dirty="0" smtClean="0">
                <a:solidFill>
                  <a:srgbClr val="FFFFFF"/>
                </a:solidFill>
              </a:rPr>
              <a:t>CABAI RAWIT 15% = 6 TON/HARI</a:t>
            </a:r>
            <a:endParaRPr lang="id-ID" sz="1100" dirty="0">
              <a:solidFill>
                <a:srgbClr val="FFFFFF"/>
              </a:solidFill>
            </a:endParaRPr>
          </a:p>
        </p:txBody>
      </p:sp>
      <p:sp>
        <p:nvSpPr>
          <p:cNvPr id="22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74EDDF68-D271-4A6D-97FC-3750C4C41FC3}" type="slidenum">
              <a:rPr lang="id-ID" altLang="id-ID" b="1" smtClean="0">
                <a:solidFill>
                  <a:prstClr val="white"/>
                </a:solidFill>
              </a:rPr>
              <a:pPr/>
              <a:t>12</a:t>
            </a:fld>
            <a:endParaRPr lang="id-ID" altLang="id-ID" b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4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87"/>
          <a:stretch/>
        </p:blipFill>
        <p:spPr>
          <a:xfrm>
            <a:off x="1618686" y="521785"/>
            <a:ext cx="5551942" cy="555042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483768" y="3717032"/>
            <a:ext cx="1296144" cy="1512168"/>
            <a:chOff x="2483768" y="3717032"/>
            <a:chExt cx="1296144" cy="1512168"/>
          </a:xfrm>
        </p:grpSpPr>
        <p:sp>
          <p:nvSpPr>
            <p:cNvPr id="37" name="Oval 36"/>
            <p:cNvSpPr/>
            <p:nvPr/>
          </p:nvSpPr>
          <p:spPr>
            <a:xfrm>
              <a:off x="2986842" y="3717032"/>
              <a:ext cx="282664" cy="280768"/>
            </a:xfrm>
            <a:prstGeom prst="ellipse">
              <a:avLst/>
            </a:prstGeom>
            <a:solidFill>
              <a:srgbClr val="FF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hangingPunct="1"/>
              <a:r>
                <a:rPr lang="id-ID" b="1" dirty="0" smtClean="0">
                  <a:solidFill>
                    <a:srgbClr val="FFFFFF"/>
                  </a:solidFill>
                </a:rPr>
                <a:t>2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419872" y="4266905"/>
              <a:ext cx="279648" cy="260032"/>
            </a:xfrm>
            <a:prstGeom prst="ellipse">
              <a:avLst/>
            </a:prstGeom>
            <a:solidFill>
              <a:srgbClr val="FF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hangingPunct="1"/>
              <a:r>
                <a:rPr lang="id-ID" b="1" dirty="0" smtClean="0">
                  <a:solidFill>
                    <a:srgbClr val="FFFFFF"/>
                  </a:solidFill>
                </a:rPr>
                <a:t>1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497248" y="3990103"/>
              <a:ext cx="282664" cy="280768"/>
            </a:xfrm>
            <a:prstGeom prst="ellipse">
              <a:avLst/>
            </a:prstGeom>
            <a:solidFill>
              <a:srgbClr val="FF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hangingPunct="1"/>
              <a:r>
                <a:rPr lang="id-ID" b="1" dirty="0" smtClean="0">
                  <a:solidFill>
                    <a:srgbClr val="FFFFFF"/>
                  </a:solidFill>
                </a:rPr>
                <a:t>3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202598" y="3900062"/>
              <a:ext cx="282664" cy="280768"/>
            </a:xfrm>
            <a:prstGeom prst="ellipse">
              <a:avLst/>
            </a:prstGeom>
            <a:solidFill>
              <a:srgbClr val="FF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hangingPunct="1"/>
              <a:r>
                <a:rPr lang="id-ID" b="1" dirty="0" smtClean="0">
                  <a:solidFill>
                    <a:srgbClr val="FFFFFF"/>
                  </a:solidFill>
                </a:rPr>
                <a:t>4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3365773" y="4819377"/>
              <a:ext cx="279648" cy="260032"/>
            </a:xfrm>
            <a:prstGeom prst="ellipse">
              <a:avLst/>
            </a:prstGeom>
            <a:solidFill>
              <a:srgbClr val="FF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hangingPunct="1"/>
              <a:r>
                <a:rPr lang="id-ID" b="1" dirty="0" smtClean="0">
                  <a:solidFill>
                    <a:srgbClr val="FFFFFF"/>
                  </a:solidFill>
                </a:rPr>
                <a:t>5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451622" y="4555728"/>
              <a:ext cx="279648" cy="260032"/>
            </a:xfrm>
            <a:prstGeom prst="ellipse">
              <a:avLst/>
            </a:prstGeom>
            <a:solidFill>
              <a:srgbClr val="FF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hangingPunct="1"/>
              <a:r>
                <a:rPr lang="id-ID" b="1" dirty="0" smtClean="0">
                  <a:solidFill>
                    <a:srgbClr val="FFFFFF"/>
                  </a:solidFill>
                </a:rPr>
                <a:t>6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2483768" y="4221088"/>
              <a:ext cx="279648" cy="260032"/>
            </a:xfrm>
            <a:prstGeom prst="ellipse">
              <a:avLst/>
            </a:prstGeom>
            <a:solidFill>
              <a:srgbClr val="FF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hangingPunct="1"/>
              <a:r>
                <a:rPr lang="id-ID" b="1" dirty="0" smtClean="0">
                  <a:solidFill>
                    <a:srgbClr val="FFFFFF"/>
                  </a:solidFill>
                </a:rPr>
                <a:t>8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2984649" y="4602778"/>
              <a:ext cx="279648" cy="260032"/>
            </a:xfrm>
            <a:prstGeom prst="ellipse">
              <a:avLst/>
            </a:prstGeom>
            <a:solidFill>
              <a:srgbClr val="FF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hangingPunct="1"/>
              <a:r>
                <a:rPr lang="id-ID" b="1" dirty="0" smtClean="0">
                  <a:solidFill>
                    <a:srgbClr val="FFFFFF"/>
                  </a:solidFill>
                </a:rPr>
                <a:t>9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3203848" y="4437112"/>
              <a:ext cx="279648" cy="260032"/>
            </a:xfrm>
            <a:prstGeom prst="ellipse">
              <a:avLst/>
            </a:prstGeom>
            <a:solidFill>
              <a:srgbClr val="FF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hangingPunct="1"/>
              <a:r>
                <a:rPr lang="id-ID" sz="1400" b="1" dirty="0" smtClean="0">
                  <a:solidFill>
                    <a:srgbClr val="FFFFFF"/>
                  </a:solidFill>
                </a:rPr>
                <a:t>10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3127648" y="4969168"/>
              <a:ext cx="279648" cy="260032"/>
            </a:xfrm>
            <a:prstGeom prst="ellipse">
              <a:avLst/>
            </a:prstGeom>
            <a:solidFill>
              <a:srgbClr val="FF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hangingPunct="1"/>
              <a:r>
                <a:rPr lang="id-ID" b="1" dirty="0" smtClean="0">
                  <a:solidFill>
                    <a:srgbClr val="FFFFFF"/>
                  </a:solidFill>
                </a:rPr>
                <a:t>7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59988" y="3239264"/>
            <a:ext cx="1599793" cy="2846768"/>
            <a:chOff x="3359988" y="3239264"/>
            <a:chExt cx="1599793" cy="2846768"/>
          </a:xfrm>
        </p:grpSpPr>
        <p:sp>
          <p:nvSpPr>
            <p:cNvPr id="47" name="Oval 46"/>
            <p:cNvSpPr/>
            <p:nvPr/>
          </p:nvSpPr>
          <p:spPr>
            <a:xfrm>
              <a:off x="4266476" y="3239264"/>
              <a:ext cx="282664" cy="280768"/>
            </a:xfrm>
            <a:prstGeom prst="ellipse">
              <a:avLst/>
            </a:prstGeom>
            <a:solidFill>
              <a:srgbClr val="00206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hangingPunct="1"/>
              <a:r>
                <a:rPr lang="id-ID" sz="1400" b="1" dirty="0" smtClean="0">
                  <a:solidFill>
                    <a:srgbClr val="FFFF00"/>
                  </a:solidFill>
                </a:rPr>
                <a:t>10</a:t>
              </a:r>
              <a:endParaRPr lang="en-US" sz="1400" b="1" dirty="0">
                <a:solidFill>
                  <a:srgbClr val="FFFF00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4409316" y="3462552"/>
              <a:ext cx="282664" cy="280768"/>
            </a:xfrm>
            <a:prstGeom prst="ellipse">
              <a:avLst/>
            </a:prstGeom>
            <a:solidFill>
              <a:srgbClr val="00206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hangingPunct="1"/>
              <a:r>
                <a:rPr lang="id-ID" b="1" dirty="0" smtClean="0">
                  <a:solidFill>
                    <a:srgbClr val="FFFF00"/>
                  </a:solidFill>
                </a:rPr>
                <a:t>7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394453" y="3717032"/>
              <a:ext cx="282664" cy="280768"/>
            </a:xfrm>
            <a:prstGeom prst="ellipse">
              <a:avLst/>
            </a:prstGeom>
            <a:solidFill>
              <a:srgbClr val="00206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hangingPunct="1"/>
              <a:r>
                <a:rPr lang="id-ID" b="1" dirty="0" smtClean="0">
                  <a:solidFill>
                    <a:srgbClr val="FFFF00"/>
                  </a:solidFill>
                </a:rPr>
                <a:t>8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4644381" y="3643478"/>
              <a:ext cx="282664" cy="280768"/>
            </a:xfrm>
            <a:prstGeom prst="ellipse">
              <a:avLst/>
            </a:prstGeom>
            <a:solidFill>
              <a:srgbClr val="00206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hangingPunct="1"/>
              <a:r>
                <a:rPr lang="id-ID" b="1" dirty="0" smtClean="0">
                  <a:solidFill>
                    <a:srgbClr val="FFFF00"/>
                  </a:solidFill>
                </a:rPr>
                <a:t>1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4677117" y="3933056"/>
              <a:ext cx="282664" cy="280768"/>
            </a:xfrm>
            <a:prstGeom prst="ellipse">
              <a:avLst/>
            </a:prstGeom>
            <a:solidFill>
              <a:srgbClr val="00206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hangingPunct="1"/>
              <a:r>
                <a:rPr lang="id-ID" sz="1400" b="1" dirty="0" smtClean="0">
                  <a:solidFill>
                    <a:srgbClr val="FFFF00"/>
                  </a:solidFill>
                </a:rPr>
                <a:t>12</a:t>
              </a:r>
              <a:endParaRPr lang="en-US" sz="1400" b="1" dirty="0">
                <a:solidFill>
                  <a:srgbClr val="FFFF00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383028" y="3956272"/>
              <a:ext cx="282664" cy="280768"/>
            </a:xfrm>
            <a:prstGeom prst="ellipse">
              <a:avLst/>
            </a:prstGeom>
            <a:solidFill>
              <a:srgbClr val="00206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hangingPunct="1"/>
              <a:r>
                <a:rPr lang="id-ID" sz="1400" b="1" dirty="0" smtClean="0">
                  <a:solidFill>
                    <a:srgbClr val="FFFF00"/>
                  </a:solidFill>
                </a:rPr>
                <a:t>11</a:t>
              </a:r>
              <a:endParaRPr lang="en-US" sz="1400" b="1" dirty="0">
                <a:solidFill>
                  <a:srgbClr val="FFFF00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001304" y="3364256"/>
              <a:ext cx="282664" cy="280768"/>
            </a:xfrm>
            <a:prstGeom prst="ellipse">
              <a:avLst/>
            </a:prstGeom>
            <a:solidFill>
              <a:srgbClr val="00206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hangingPunct="1"/>
              <a:r>
                <a:rPr lang="id-ID" sz="1400" b="1" dirty="0" smtClean="0">
                  <a:solidFill>
                    <a:srgbClr val="FFFF00"/>
                  </a:solidFill>
                </a:rPr>
                <a:t>3</a:t>
              </a:r>
              <a:endParaRPr lang="en-US" sz="1400" b="1" dirty="0">
                <a:solidFill>
                  <a:srgbClr val="FFFF00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042832" y="3618380"/>
              <a:ext cx="282664" cy="280768"/>
            </a:xfrm>
            <a:prstGeom prst="ellipse">
              <a:avLst/>
            </a:prstGeom>
            <a:solidFill>
              <a:srgbClr val="00206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hangingPunct="1"/>
              <a:r>
                <a:rPr lang="id-ID" sz="1400" b="1" dirty="0" smtClean="0">
                  <a:solidFill>
                    <a:srgbClr val="FFFF00"/>
                  </a:solidFill>
                </a:rPr>
                <a:t>4</a:t>
              </a:r>
              <a:endParaRPr lang="en-US" sz="1400" b="1" dirty="0">
                <a:solidFill>
                  <a:srgbClr val="FFFF00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3923928" y="4012328"/>
              <a:ext cx="282664" cy="280768"/>
            </a:xfrm>
            <a:prstGeom prst="ellipse">
              <a:avLst/>
            </a:prstGeom>
            <a:solidFill>
              <a:srgbClr val="00206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hangingPunct="1"/>
              <a:r>
                <a:rPr lang="id-ID" sz="1400" b="1" dirty="0" smtClean="0">
                  <a:solidFill>
                    <a:srgbClr val="FFFF00"/>
                  </a:solidFill>
                </a:rPr>
                <a:t>6</a:t>
              </a:r>
              <a:endParaRPr lang="en-US" sz="1400" b="1" dirty="0">
                <a:solidFill>
                  <a:srgbClr val="FFFF00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929296" y="5805264"/>
              <a:ext cx="282664" cy="280768"/>
            </a:xfrm>
            <a:prstGeom prst="ellipse">
              <a:avLst/>
            </a:prstGeom>
            <a:solidFill>
              <a:srgbClr val="00206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hangingPunct="1"/>
              <a:r>
                <a:rPr lang="id-ID" sz="1400" b="1" dirty="0" smtClean="0">
                  <a:solidFill>
                    <a:srgbClr val="FFFF00"/>
                  </a:solidFill>
                </a:rPr>
                <a:t>5</a:t>
              </a:r>
              <a:endParaRPr lang="en-US" sz="1400" b="1" dirty="0">
                <a:solidFill>
                  <a:srgbClr val="FFFF00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3934664" y="4437112"/>
              <a:ext cx="282664" cy="280768"/>
            </a:xfrm>
            <a:prstGeom prst="ellipse">
              <a:avLst/>
            </a:prstGeom>
            <a:solidFill>
              <a:srgbClr val="00206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hangingPunct="1"/>
              <a:r>
                <a:rPr lang="id-ID" sz="1400" b="1" dirty="0" smtClean="0">
                  <a:solidFill>
                    <a:srgbClr val="FFFF00"/>
                  </a:solidFill>
                </a:rPr>
                <a:t>13</a:t>
              </a:r>
              <a:endParaRPr lang="en-US" sz="1400" b="1" dirty="0">
                <a:solidFill>
                  <a:srgbClr val="FFFF00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3635896" y="4876424"/>
              <a:ext cx="282664" cy="280768"/>
            </a:xfrm>
            <a:prstGeom prst="ellipse">
              <a:avLst/>
            </a:prstGeom>
            <a:solidFill>
              <a:srgbClr val="00206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hangingPunct="1"/>
              <a:r>
                <a:rPr lang="id-ID" sz="1400" b="1" dirty="0" smtClean="0">
                  <a:solidFill>
                    <a:srgbClr val="FFFF00"/>
                  </a:solidFill>
                </a:rPr>
                <a:t>2</a:t>
              </a:r>
              <a:endParaRPr lang="en-US" sz="1400" b="1" dirty="0">
                <a:solidFill>
                  <a:srgbClr val="FFFF00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3359988" y="5164812"/>
              <a:ext cx="282664" cy="280768"/>
            </a:xfrm>
            <a:prstGeom prst="ellipse">
              <a:avLst/>
            </a:prstGeom>
            <a:solidFill>
              <a:srgbClr val="00206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hangingPunct="1"/>
              <a:r>
                <a:rPr lang="id-ID" sz="1400" b="1" dirty="0" smtClean="0">
                  <a:solidFill>
                    <a:srgbClr val="FFFF00"/>
                  </a:solidFill>
                </a:rPr>
                <a:t>9</a:t>
              </a:r>
              <a:endParaRPr lang="en-US" sz="14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4" name="Text Box 37"/>
          <p:cNvSpPr txBox="1">
            <a:spLocks noChangeArrowheads="1"/>
          </p:cNvSpPr>
          <p:nvPr/>
        </p:nvSpPr>
        <p:spPr bwMode="auto">
          <a:xfrm>
            <a:off x="7037644" y="511846"/>
            <a:ext cx="2010432" cy="396000"/>
          </a:xfrm>
          <a:prstGeom prst="rect">
            <a:avLst/>
          </a:prstGeom>
          <a:solidFill>
            <a:srgbClr val="00206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1.	Pasar Bukit Duri Puteran</a:t>
            </a:r>
            <a:b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</a:b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	Kec Tebet</a:t>
            </a:r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7037644" y="967897"/>
            <a:ext cx="2010432" cy="396000"/>
          </a:xfrm>
          <a:prstGeom prst="rect">
            <a:avLst/>
          </a:prstGeom>
          <a:solidFill>
            <a:srgbClr val="00206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>
                <a:solidFill>
                  <a:srgbClr val="FFFF00"/>
                </a:solidFill>
                <a:cs typeface="Arial" pitchFamily="34" charset="0"/>
              </a:rPr>
              <a:t>2</a:t>
            </a: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.	Pasar Cipete Selatan</a:t>
            </a:r>
            <a:b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</a:b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	Kec Cilandak</a:t>
            </a:r>
          </a:p>
        </p:txBody>
      </p:sp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7037644" y="1423948"/>
            <a:ext cx="2010432" cy="396000"/>
          </a:xfrm>
          <a:prstGeom prst="rect">
            <a:avLst/>
          </a:prstGeom>
          <a:solidFill>
            <a:srgbClr val="00206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>
                <a:solidFill>
                  <a:srgbClr val="FFFF00"/>
                </a:solidFill>
                <a:cs typeface="Arial" pitchFamily="34" charset="0"/>
              </a:rPr>
              <a:t>3</a:t>
            </a: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.</a:t>
            </a:r>
            <a:r>
              <a:rPr lang="id-ID" sz="1200" b="1" dirty="0">
                <a:solidFill>
                  <a:srgbClr val="FFFF00"/>
                </a:solidFill>
                <a:cs typeface="Arial" pitchFamily="34" charset="0"/>
              </a:rPr>
              <a:t>	Pasar Karet Belakang</a:t>
            </a:r>
            <a:br>
              <a:rPr lang="id-ID" sz="1200" b="1" dirty="0">
                <a:solidFill>
                  <a:srgbClr val="FFFF00"/>
                </a:solidFill>
                <a:cs typeface="Arial" pitchFamily="34" charset="0"/>
              </a:rPr>
            </a:br>
            <a:r>
              <a:rPr lang="id-ID" sz="1200" b="1" dirty="0">
                <a:solidFill>
                  <a:srgbClr val="FFFF00"/>
                </a:solidFill>
                <a:cs typeface="Arial" pitchFamily="34" charset="0"/>
              </a:rPr>
              <a:t>	Kec Setiabudi</a:t>
            </a:r>
          </a:p>
        </p:txBody>
      </p:sp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7037644" y="1879999"/>
            <a:ext cx="2010432" cy="396000"/>
          </a:xfrm>
          <a:prstGeom prst="rect">
            <a:avLst/>
          </a:prstGeom>
          <a:solidFill>
            <a:srgbClr val="00206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>
                <a:solidFill>
                  <a:srgbClr val="FFFF00"/>
                </a:solidFill>
                <a:cs typeface="Arial" pitchFamily="34" charset="0"/>
              </a:rPr>
              <a:t>4</a:t>
            </a: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.</a:t>
            </a:r>
            <a:r>
              <a:rPr lang="id-ID" sz="1200" b="1" dirty="0">
                <a:solidFill>
                  <a:srgbClr val="FFFF00"/>
                </a:solidFill>
                <a:cs typeface="Arial" pitchFamily="34" charset="0"/>
              </a:rPr>
              <a:t>	Pasar Karet Pedurenan	Kec Setiabudi</a:t>
            </a:r>
          </a:p>
        </p:txBody>
      </p:sp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7037644" y="2336050"/>
            <a:ext cx="2010432" cy="396000"/>
          </a:xfrm>
          <a:prstGeom prst="rect">
            <a:avLst/>
          </a:prstGeom>
          <a:solidFill>
            <a:srgbClr val="00206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5.	Pasar Lenteng Agung</a:t>
            </a:r>
            <a:b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</a:b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	Kec Jagakarsa</a:t>
            </a:r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7037644" y="2792101"/>
            <a:ext cx="2010432" cy="396000"/>
          </a:xfrm>
          <a:prstGeom prst="rect">
            <a:avLst/>
          </a:prstGeom>
          <a:solidFill>
            <a:srgbClr val="00206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6.	Pasar Mampang P</a:t>
            </a:r>
            <a:b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</a:b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	Kec Mampang Prapatan</a:t>
            </a:r>
          </a:p>
        </p:txBody>
      </p:sp>
      <p:sp>
        <p:nvSpPr>
          <p:cNvPr id="10" name="Text Box 37"/>
          <p:cNvSpPr txBox="1">
            <a:spLocks noChangeArrowheads="1"/>
          </p:cNvSpPr>
          <p:nvPr/>
        </p:nvSpPr>
        <p:spPr bwMode="auto">
          <a:xfrm>
            <a:off x="7037644" y="3248152"/>
            <a:ext cx="2010432" cy="396000"/>
          </a:xfrm>
          <a:prstGeom prst="rect">
            <a:avLst/>
          </a:prstGeom>
          <a:solidFill>
            <a:srgbClr val="00206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7.	Pasar Manggis</a:t>
            </a:r>
            <a:b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</a:b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	Kec Setiabudi</a:t>
            </a:r>
          </a:p>
        </p:txBody>
      </p:sp>
      <p:sp>
        <p:nvSpPr>
          <p:cNvPr id="11" name="Text Box 37"/>
          <p:cNvSpPr txBox="1">
            <a:spLocks noChangeArrowheads="1"/>
          </p:cNvSpPr>
          <p:nvPr/>
        </p:nvSpPr>
        <p:spPr bwMode="auto">
          <a:xfrm>
            <a:off x="7037644" y="3704203"/>
            <a:ext cx="2010432" cy="396000"/>
          </a:xfrm>
          <a:prstGeom prst="rect">
            <a:avLst/>
          </a:prstGeom>
          <a:solidFill>
            <a:srgbClr val="00206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8.	Pasar Menteng Pulo	Kec Setiabudi</a:t>
            </a:r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7037643" y="4160254"/>
            <a:ext cx="2010432" cy="396000"/>
          </a:xfrm>
          <a:prstGeom prst="rect">
            <a:avLst/>
          </a:prstGeom>
          <a:solidFill>
            <a:srgbClr val="00206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9.	Pasar Pondok Labu	Kec Cilandak</a:t>
            </a: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7037642" y="4616302"/>
            <a:ext cx="2010432" cy="396000"/>
          </a:xfrm>
          <a:prstGeom prst="rect">
            <a:avLst/>
          </a:prstGeom>
          <a:solidFill>
            <a:srgbClr val="00206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10.	Pasar Rumput	Kec Setiabudi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7031852" y="5069650"/>
            <a:ext cx="2010432" cy="396000"/>
          </a:xfrm>
          <a:prstGeom prst="rect">
            <a:avLst/>
          </a:prstGeom>
          <a:solidFill>
            <a:srgbClr val="00206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11.	Pasar Tebet Barat	Kec Tebet Selatan</a:t>
            </a:r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7026062" y="5522998"/>
            <a:ext cx="2010432" cy="396000"/>
          </a:xfrm>
          <a:prstGeom prst="rect">
            <a:avLst/>
          </a:prstGeom>
          <a:solidFill>
            <a:srgbClr val="00206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12.	Pasar Tebet Timur	Kec Tebet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7020272" y="5976258"/>
            <a:ext cx="2010432" cy="396000"/>
          </a:xfrm>
          <a:prstGeom prst="rect">
            <a:avLst/>
          </a:prstGeom>
          <a:solidFill>
            <a:srgbClr val="00206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13.	Pasar Jl Duren Bangka	Kec Mampang</a:t>
            </a:r>
          </a:p>
        </p:txBody>
      </p:sp>
      <p:sp>
        <p:nvSpPr>
          <p:cNvPr id="60" name="Text Box 37"/>
          <p:cNvSpPr txBox="1">
            <a:spLocks noChangeArrowheads="1"/>
          </p:cNvSpPr>
          <p:nvPr/>
        </p:nvSpPr>
        <p:spPr bwMode="auto">
          <a:xfrm>
            <a:off x="35498" y="717444"/>
            <a:ext cx="2010432" cy="468000"/>
          </a:xfrm>
          <a:prstGeom prst="rect">
            <a:avLst/>
          </a:prstGeom>
          <a:solidFill>
            <a:srgbClr val="FF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1.	Pasar Blok A</a:t>
            </a:r>
            <a:b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</a:b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	Kec Kebayoran Baru</a:t>
            </a:r>
          </a:p>
        </p:txBody>
      </p:sp>
      <p:sp>
        <p:nvSpPr>
          <p:cNvPr id="61" name="Text Box 37"/>
          <p:cNvSpPr txBox="1">
            <a:spLocks noChangeArrowheads="1"/>
          </p:cNvSpPr>
          <p:nvPr/>
        </p:nvSpPr>
        <p:spPr bwMode="auto">
          <a:xfrm>
            <a:off x="35498" y="1252614"/>
            <a:ext cx="2010432" cy="468000"/>
          </a:xfrm>
          <a:prstGeom prst="rect">
            <a:avLst/>
          </a:prstGeom>
          <a:solidFill>
            <a:srgbClr val="FF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>
                <a:solidFill>
                  <a:srgbClr val="FFFFFF"/>
                </a:solidFill>
                <a:cs typeface="Arial" pitchFamily="34" charset="0"/>
              </a:rPr>
              <a:t>2</a:t>
            </a: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.	Pasar Bata Putih</a:t>
            </a:r>
            <a:b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</a:b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	Kec Kebayoran Lama</a:t>
            </a:r>
          </a:p>
        </p:txBody>
      </p:sp>
      <p:sp>
        <p:nvSpPr>
          <p:cNvPr id="62" name="Text Box 37"/>
          <p:cNvSpPr txBox="1">
            <a:spLocks noChangeArrowheads="1"/>
          </p:cNvSpPr>
          <p:nvPr/>
        </p:nvSpPr>
        <p:spPr bwMode="auto">
          <a:xfrm>
            <a:off x="35498" y="1787784"/>
            <a:ext cx="2010432" cy="468000"/>
          </a:xfrm>
          <a:prstGeom prst="rect">
            <a:avLst/>
          </a:prstGeom>
          <a:solidFill>
            <a:srgbClr val="FF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>
                <a:solidFill>
                  <a:srgbClr val="FFFFFF"/>
                </a:solidFill>
                <a:cs typeface="Arial" pitchFamily="34" charset="0"/>
              </a:rPr>
              <a:t>3</a:t>
            </a: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.	Pasar Blok M</a:t>
            </a:r>
            <a:b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</a:b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	Kec Kebayoran Baru</a:t>
            </a:r>
          </a:p>
        </p:txBody>
      </p:sp>
      <p:sp>
        <p:nvSpPr>
          <p:cNvPr id="63" name="Text Box 37"/>
          <p:cNvSpPr txBox="1">
            <a:spLocks noChangeArrowheads="1"/>
          </p:cNvSpPr>
          <p:nvPr/>
        </p:nvSpPr>
        <p:spPr bwMode="auto">
          <a:xfrm>
            <a:off x="35498" y="2322954"/>
            <a:ext cx="2010432" cy="468000"/>
          </a:xfrm>
          <a:prstGeom prst="rect">
            <a:avLst/>
          </a:prstGeom>
          <a:solidFill>
            <a:srgbClr val="FF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>
                <a:solidFill>
                  <a:srgbClr val="FFFFFF"/>
                </a:solidFill>
                <a:cs typeface="Arial" pitchFamily="34" charset="0"/>
              </a:rPr>
              <a:t>4</a:t>
            </a: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.	Pasar Cidodol</a:t>
            </a:r>
            <a:b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</a:b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	Kec Kebayoran Lama</a:t>
            </a:r>
          </a:p>
        </p:txBody>
      </p:sp>
      <p:sp>
        <p:nvSpPr>
          <p:cNvPr id="64" name="Text Box 37"/>
          <p:cNvSpPr txBox="1">
            <a:spLocks noChangeArrowheads="1"/>
          </p:cNvSpPr>
          <p:nvPr/>
        </p:nvSpPr>
        <p:spPr bwMode="auto">
          <a:xfrm>
            <a:off x="35498" y="2858124"/>
            <a:ext cx="2010432" cy="468000"/>
          </a:xfrm>
          <a:prstGeom prst="rect">
            <a:avLst/>
          </a:prstGeom>
          <a:solidFill>
            <a:srgbClr val="FF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5.	Pasar Cipete	Kec Kebayoran Baru</a:t>
            </a:r>
          </a:p>
        </p:txBody>
      </p:sp>
      <p:sp>
        <p:nvSpPr>
          <p:cNvPr id="65" name="Text Box 37"/>
          <p:cNvSpPr txBox="1">
            <a:spLocks noChangeArrowheads="1"/>
          </p:cNvSpPr>
          <p:nvPr/>
        </p:nvSpPr>
        <p:spPr bwMode="auto">
          <a:xfrm>
            <a:off x="35498" y="3393294"/>
            <a:ext cx="2010432" cy="468000"/>
          </a:xfrm>
          <a:prstGeom prst="rect">
            <a:avLst/>
          </a:prstGeom>
          <a:solidFill>
            <a:srgbClr val="FF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6.	Pasar Mayestik</a:t>
            </a:r>
            <a:b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</a:b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	Kec Kebayoran Baru</a:t>
            </a:r>
          </a:p>
        </p:txBody>
      </p:sp>
      <p:sp>
        <p:nvSpPr>
          <p:cNvPr id="66" name="Text Box 37"/>
          <p:cNvSpPr txBox="1">
            <a:spLocks noChangeArrowheads="1"/>
          </p:cNvSpPr>
          <p:nvPr/>
        </p:nvSpPr>
        <p:spPr bwMode="auto">
          <a:xfrm>
            <a:off x="35498" y="3928464"/>
            <a:ext cx="2010432" cy="468000"/>
          </a:xfrm>
          <a:prstGeom prst="rect">
            <a:avLst/>
          </a:prstGeom>
          <a:solidFill>
            <a:srgbClr val="FF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7.	Pasar Made</a:t>
            </a:r>
            <a:b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</a:b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	Kec Cilandak</a:t>
            </a:r>
          </a:p>
        </p:txBody>
      </p:sp>
      <p:sp>
        <p:nvSpPr>
          <p:cNvPr id="67" name="Text Box 37"/>
          <p:cNvSpPr txBox="1">
            <a:spLocks noChangeArrowheads="1"/>
          </p:cNvSpPr>
          <p:nvPr/>
        </p:nvSpPr>
        <p:spPr bwMode="auto">
          <a:xfrm>
            <a:off x="35498" y="4463634"/>
            <a:ext cx="2010432" cy="468000"/>
          </a:xfrm>
          <a:prstGeom prst="rect">
            <a:avLst/>
          </a:prstGeom>
          <a:solidFill>
            <a:srgbClr val="FF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8.	Pasar Pesanggrahan	Kec Pesanggrahan</a:t>
            </a:r>
          </a:p>
        </p:txBody>
      </p:sp>
      <p:sp>
        <p:nvSpPr>
          <p:cNvPr id="68" name="Text Box 37"/>
          <p:cNvSpPr txBox="1">
            <a:spLocks noChangeArrowheads="1"/>
          </p:cNvSpPr>
          <p:nvPr/>
        </p:nvSpPr>
        <p:spPr bwMode="auto">
          <a:xfrm>
            <a:off x="35497" y="4998804"/>
            <a:ext cx="2010432" cy="468000"/>
          </a:xfrm>
          <a:prstGeom prst="rect">
            <a:avLst/>
          </a:prstGeom>
          <a:solidFill>
            <a:srgbClr val="FF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9.	Pasar Pondok Indah	Kec Kebayoran Lama</a:t>
            </a:r>
          </a:p>
        </p:txBody>
      </p:sp>
      <p:sp>
        <p:nvSpPr>
          <p:cNvPr id="69" name="Text Box 37"/>
          <p:cNvSpPr txBox="1">
            <a:spLocks noChangeArrowheads="1"/>
          </p:cNvSpPr>
          <p:nvPr/>
        </p:nvSpPr>
        <p:spPr bwMode="auto">
          <a:xfrm>
            <a:off x="35496" y="5533976"/>
            <a:ext cx="2010432" cy="468000"/>
          </a:xfrm>
          <a:prstGeom prst="rect">
            <a:avLst/>
          </a:prstGeom>
          <a:solidFill>
            <a:srgbClr val="FF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10.	Pasar Radio Dalam	Kec Kebayoran Baru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103"/>
            <a:ext cx="914399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id-ID" sz="2800" dirty="0" smtClean="0">
                <a:solidFill>
                  <a:srgbClr val="000000"/>
                </a:solidFill>
                <a:latin typeface="Britannic Bold" pitchFamily="34" charset="0"/>
              </a:rPr>
              <a:t>LOKASI PASAR MURAH DI JAKARTA SELATAN</a:t>
            </a:r>
            <a:endParaRPr lang="id-ID" sz="2800" dirty="0">
              <a:solidFill>
                <a:srgbClr val="000000"/>
              </a:solidFill>
              <a:latin typeface="Britannic Bold" pitchFamily="34" charset="0"/>
            </a:endParaRPr>
          </a:p>
        </p:txBody>
      </p:sp>
      <p:sp>
        <p:nvSpPr>
          <p:cNvPr id="71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74EDDF68-D271-4A6D-97FC-3750C4C41FC3}" type="slidenum">
              <a:rPr lang="id-ID" altLang="id-ID" b="1" smtClean="0">
                <a:solidFill>
                  <a:prstClr val="white"/>
                </a:solidFill>
              </a:rPr>
              <a:pPr/>
              <a:t>13</a:t>
            </a:fld>
            <a:endParaRPr lang="id-ID" altLang="id-ID" b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07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6954056" y="661879"/>
            <a:ext cx="2154448" cy="396000"/>
          </a:xfrm>
          <a:prstGeom prst="rect">
            <a:avLst/>
          </a:prstGeom>
          <a:solidFill>
            <a:srgbClr val="00B05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>
                <a:solidFill>
                  <a:srgbClr val="FFFF00"/>
                </a:solidFill>
                <a:cs typeface="Arial" pitchFamily="34" charset="0"/>
              </a:rPr>
              <a:t>2</a:t>
            </a: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.	Pasar Bidadari</a:t>
            </a:r>
            <a:b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</a:b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	Kec Pulo Gadung</a:t>
            </a:r>
          </a:p>
        </p:txBody>
      </p:sp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6954056" y="1099070"/>
            <a:ext cx="2154448" cy="396000"/>
          </a:xfrm>
          <a:prstGeom prst="rect">
            <a:avLst/>
          </a:prstGeom>
          <a:solidFill>
            <a:srgbClr val="00B05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>
                <a:solidFill>
                  <a:srgbClr val="FFFF00"/>
                </a:solidFill>
                <a:cs typeface="Arial" pitchFamily="34" charset="0"/>
              </a:rPr>
              <a:t>3</a:t>
            </a: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.</a:t>
            </a:r>
            <a:r>
              <a:rPr lang="id-ID" sz="1200" b="1" dirty="0">
                <a:solidFill>
                  <a:srgbClr val="FFFF00"/>
                </a:solidFill>
                <a:cs typeface="Arial" pitchFamily="34" charset="0"/>
              </a:rPr>
              <a:t>	</a:t>
            </a: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Pasar Cakung</a:t>
            </a:r>
            <a:r>
              <a:rPr lang="id-ID" sz="1200" b="1" dirty="0">
                <a:solidFill>
                  <a:srgbClr val="FFFF00"/>
                </a:solidFill>
                <a:cs typeface="Arial" pitchFamily="34" charset="0"/>
              </a:rPr>
              <a:t/>
            </a:r>
            <a:br>
              <a:rPr lang="id-ID" sz="1200" b="1" dirty="0">
                <a:solidFill>
                  <a:srgbClr val="FFFF00"/>
                </a:solidFill>
                <a:cs typeface="Arial" pitchFamily="34" charset="0"/>
              </a:rPr>
            </a:br>
            <a:r>
              <a:rPr lang="id-ID" sz="1200" b="1" dirty="0">
                <a:solidFill>
                  <a:srgbClr val="FFFF00"/>
                </a:solidFill>
                <a:cs typeface="Arial" pitchFamily="34" charset="0"/>
              </a:rPr>
              <a:t>	Kec </a:t>
            </a: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Cakung</a:t>
            </a:r>
            <a:endParaRPr lang="id-ID" sz="1200" b="1" dirty="0">
              <a:solidFill>
                <a:srgbClr val="FFFF00"/>
              </a:solidFill>
              <a:cs typeface="Arial" pitchFamily="34" charset="0"/>
            </a:endParaRPr>
          </a:p>
        </p:txBody>
      </p:sp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6954056" y="1536261"/>
            <a:ext cx="2154448" cy="396000"/>
          </a:xfrm>
          <a:prstGeom prst="rect">
            <a:avLst/>
          </a:prstGeom>
          <a:solidFill>
            <a:srgbClr val="00B05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>
                <a:solidFill>
                  <a:srgbClr val="FFFF00"/>
                </a:solidFill>
                <a:cs typeface="Arial" pitchFamily="34" charset="0"/>
              </a:rPr>
              <a:t>4</a:t>
            </a: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.</a:t>
            </a:r>
            <a:r>
              <a:rPr lang="id-ID" sz="1200" b="1" dirty="0">
                <a:solidFill>
                  <a:srgbClr val="FFFF00"/>
                </a:solidFill>
                <a:cs typeface="Arial" pitchFamily="34" charset="0"/>
              </a:rPr>
              <a:t>	Pasar </a:t>
            </a: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Cipinang Besar</a:t>
            </a:r>
            <a:r>
              <a:rPr lang="id-ID" sz="1200" b="1" dirty="0">
                <a:solidFill>
                  <a:srgbClr val="FFFF00"/>
                </a:solidFill>
                <a:cs typeface="Arial" pitchFamily="34" charset="0"/>
              </a:rPr>
              <a:t>	Kec </a:t>
            </a: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Jatinegara</a:t>
            </a:r>
            <a:endParaRPr lang="id-ID" sz="1200" b="1" dirty="0">
              <a:solidFill>
                <a:srgbClr val="FFFF00"/>
              </a:solidFill>
              <a:cs typeface="Arial" pitchFamily="34" charset="0"/>
            </a:endParaRPr>
          </a:p>
        </p:txBody>
      </p:sp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6954056" y="1973452"/>
            <a:ext cx="2154448" cy="396000"/>
          </a:xfrm>
          <a:prstGeom prst="rect">
            <a:avLst/>
          </a:prstGeom>
          <a:solidFill>
            <a:srgbClr val="00B05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5.	Pasar Cipinang Kebembem</a:t>
            </a:r>
            <a:b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</a:b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	Kec Pulo Gadung</a:t>
            </a:r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6954056" y="2410643"/>
            <a:ext cx="2154448" cy="396000"/>
          </a:xfrm>
          <a:prstGeom prst="rect">
            <a:avLst/>
          </a:prstGeom>
          <a:solidFill>
            <a:srgbClr val="00B05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6.	Pasar Cipinang Muara</a:t>
            </a:r>
            <a:b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</a:b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	Kec Jatinegara</a:t>
            </a:r>
          </a:p>
        </p:txBody>
      </p:sp>
      <p:sp>
        <p:nvSpPr>
          <p:cNvPr id="10" name="Text Box 37"/>
          <p:cNvSpPr txBox="1">
            <a:spLocks noChangeArrowheads="1"/>
          </p:cNvSpPr>
          <p:nvPr/>
        </p:nvSpPr>
        <p:spPr bwMode="auto">
          <a:xfrm>
            <a:off x="6954056" y="2847834"/>
            <a:ext cx="2154448" cy="396000"/>
          </a:xfrm>
          <a:prstGeom prst="rect">
            <a:avLst/>
          </a:prstGeom>
          <a:solidFill>
            <a:srgbClr val="00B05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7.	Pasar Duren Sawit</a:t>
            </a:r>
            <a:b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</a:b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	Kec Duren Sawit</a:t>
            </a:r>
          </a:p>
        </p:txBody>
      </p:sp>
      <p:sp>
        <p:nvSpPr>
          <p:cNvPr id="11" name="Text Box 37"/>
          <p:cNvSpPr txBox="1">
            <a:spLocks noChangeArrowheads="1"/>
          </p:cNvSpPr>
          <p:nvPr/>
        </p:nvSpPr>
        <p:spPr bwMode="auto">
          <a:xfrm>
            <a:off x="6954056" y="3285025"/>
            <a:ext cx="2154448" cy="396000"/>
          </a:xfrm>
          <a:prstGeom prst="rect">
            <a:avLst/>
          </a:prstGeom>
          <a:solidFill>
            <a:srgbClr val="00B05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8.	Pasar Kampung Ambon	Kec Pulogadung</a:t>
            </a:r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6954054" y="3722216"/>
            <a:ext cx="2154449" cy="396000"/>
          </a:xfrm>
          <a:prstGeom prst="rect">
            <a:avLst/>
          </a:prstGeom>
          <a:solidFill>
            <a:srgbClr val="00B05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9.	Pasar Kayu Jati	Kec Pulogadung</a:t>
            </a: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6954053" y="4159407"/>
            <a:ext cx="2154449" cy="396000"/>
          </a:xfrm>
          <a:prstGeom prst="rect">
            <a:avLst/>
          </a:prstGeom>
          <a:solidFill>
            <a:srgbClr val="00B05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10.	Pasar Klender </a:t>
            </a:r>
            <a:b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</a:b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	Kec Cakung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6948264" y="4596598"/>
            <a:ext cx="2160240" cy="396000"/>
          </a:xfrm>
          <a:prstGeom prst="rect">
            <a:avLst/>
          </a:prstGeom>
          <a:solidFill>
            <a:srgbClr val="00B05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11.	Pasar Pondok Bambu	Kec Duren Sawit</a:t>
            </a:r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6942474" y="5033789"/>
            <a:ext cx="2166028" cy="396000"/>
          </a:xfrm>
          <a:prstGeom prst="rect">
            <a:avLst/>
          </a:prstGeom>
          <a:solidFill>
            <a:srgbClr val="00B05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12.	Pasar Prumpung Tengah	Kec Jatinegara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6936684" y="5470980"/>
            <a:ext cx="2171820" cy="396000"/>
          </a:xfrm>
          <a:prstGeom prst="rect">
            <a:avLst/>
          </a:prstGeom>
          <a:solidFill>
            <a:srgbClr val="00B05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13.	Pasar Pulogadung	Kec Pulogadung</a:t>
            </a:r>
          </a:p>
        </p:txBody>
      </p:sp>
      <p:sp>
        <p:nvSpPr>
          <p:cNvPr id="60" name="Text Box 37"/>
          <p:cNvSpPr txBox="1">
            <a:spLocks noChangeArrowheads="1"/>
          </p:cNvSpPr>
          <p:nvPr/>
        </p:nvSpPr>
        <p:spPr bwMode="auto">
          <a:xfrm>
            <a:off x="6939542" y="5908171"/>
            <a:ext cx="2168962" cy="396000"/>
          </a:xfrm>
          <a:prstGeom prst="rect">
            <a:avLst/>
          </a:prstGeom>
          <a:solidFill>
            <a:srgbClr val="00B05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14.	Pasar Rawamangun	Kec Pulogadung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285852" y="500042"/>
            <a:ext cx="5446388" cy="5143536"/>
            <a:chOff x="749786" y="836712"/>
            <a:chExt cx="5982454" cy="5980814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187"/>
            <a:stretch/>
          </p:blipFill>
          <p:spPr>
            <a:xfrm>
              <a:off x="749786" y="836712"/>
              <a:ext cx="5982454" cy="5980814"/>
            </a:xfrm>
            <a:prstGeom prst="rect">
              <a:avLst/>
            </a:prstGeom>
          </p:spPr>
        </p:pic>
        <p:grpSp>
          <p:nvGrpSpPr>
            <p:cNvPr id="114" name="Group 113"/>
            <p:cNvGrpSpPr/>
            <p:nvPr/>
          </p:nvGrpSpPr>
          <p:grpSpPr>
            <a:xfrm>
              <a:off x="4058075" y="2622944"/>
              <a:ext cx="1883747" cy="4020766"/>
              <a:chOff x="4058075" y="2569322"/>
              <a:chExt cx="1883747" cy="402076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4134162" y="5203444"/>
                <a:ext cx="294089" cy="24178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hangingPunct="1"/>
                <a:r>
                  <a:rPr lang="id-ID" dirty="0" smtClean="0">
                    <a:solidFill>
                      <a:srgbClr val="FFFFFF"/>
                    </a:solidFill>
                  </a:rPr>
                  <a:t>K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4058075" y="2924944"/>
                <a:ext cx="1438871" cy="3665144"/>
                <a:chOff x="4058075" y="2924944"/>
                <a:chExt cx="1438871" cy="3665144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5214282" y="3285025"/>
                  <a:ext cx="282664" cy="280768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400" b="1" dirty="0" smtClean="0">
                      <a:solidFill>
                        <a:srgbClr val="FFFF00"/>
                      </a:solidFill>
                    </a:rPr>
                    <a:t>1</a:t>
                  </a:r>
                  <a:endParaRPr lang="en-US" sz="14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4958670" y="3140968"/>
                  <a:ext cx="282664" cy="280768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400" b="1" dirty="0" smtClean="0">
                      <a:solidFill>
                        <a:srgbClr val="FFFF00"/>
                      </a:solidFill>
                    </a:rPr>
                    <a:t>2</a:t>
                  </a:r>
                  <a:endParaRPr lang="en-US" sz="14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4449935" y="4019023"/>
                  <a:ext cx="282664" cy="280768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400" b="1" dirty="0" smtClean="0">
                      <a:solidFill>
                        <a:srgbClr val="FFFF00"/>
                      </a:solidFill>
                    </a:rPr>
                    <a:t>3</a:t>
                  </a:r>
                  <a:endParaRPr lang="en-US" sz="14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4371214" y="6006944"/>
                  <a:ext cx="282664" cy="280768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400" b="1" dirty="0" smtClean="0">
                      <a:solidFill>
                        <a:srgbClr val="FFFF00"/>
                      </a:solidFill>
                    </a:rPr>
                    <a:t>7</a:t>
                  </a:r>
                  <a:endParaRPr lang="en-US" sz="14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4058075" y="5726176"/>
                  <a:ext cx="282664" cy="280768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400" b="1" dirty="0" smtClean="0">
                      <a:solidFill>
                        <a:srgbClr val="FFFF00"/>
                      </a:solidFill>
                    </a:rPr>
                    <a:t>5</a:t>
                  </a:r>
                  <a:endParaRPr lang="en-US" sz="14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4558158" y="3849719"/>
                  <a:ext cx="282664" cy="280768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400" b="1" dirty="0" smtClean="0">
                      <a:solidFill>
                        <a:srgbClr val="FFFF00"/>
                      </a:solidFill>
                    </a:rPr>
                    <a:t>6</a:t>
                  </a:r>
                  <a:endParaRPr lang="en-US" sz="14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4995574" y="3366153"/>
                  <a:ext cx="282664" cy="280768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400" b="1" dirty="0" smtClean="0">
                      <a:solidFill>
                        <a:srgbClr val="FFFF00"/>
                      </a:solidFill>
                    </a:rPr>
                    <a:t>8</a:t>
                  </a:r>
                  <a:endParaRPr lang="en-US" sz="14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4278178" y="6309320"/>
                  <a:ext cx="282664" cy="280768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400" b="1" dirty="0" smtClean="0">
                      <a:solidFill>
                        <a:srgbClr val="FFFF00"/>
                      </a:solidFill>
                    </a:rPr>
                    <a:t>4</a:t>
                  </a:r>
                  <a:endParaRPr lang="en-US" sz="14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4427562" y="5020440"/>
                  <a:ext cx="282664" cy="280768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400" b="1" dirty="0" smtClean="0">
                      <a:solidFill>
                        <a:srgbClr val="FFFF00"/>
                      </a:solidFill>
                    </a:rPr>
                    <a:t>9</a:t>
                  </a:r>
                  <a:endParaRPr lang="en-US" sz="14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4494202" y="3436264"/>
                  <a:ext cx="282664" cy="280768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400" b="1" dirty="0" smtClean="0">
                      <a:solidFill>
                        <a:srgbClr val="FFFF00"/>
                      </a:solidFill>
                    </a:rPr>
                    <a:t>10</a:t>
                  </a:r>
                  <a:endParaRPr lang="en-US" sz="14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4134162" y="3154161"/>
                  <a:ext cx="282664" cy="280768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400" b="1" dirty="0" smtClean="0">
                      <a:solidFill>
                        <a:srgbClr val="FFFF00"/>
                      </a:solidFill>
                    </a:rPr>
                    <a:t>11</a:t>
                  </a:r>
                  <a:endParaRPr lang="en-US" sz="14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4283546" y="3356992"/>
                  <a:ext cx="282664" cy="280768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400" b="1" dirty="0" smtClean="0">
                      <a:solidFill>
                        <a:srgbClr val="FFFF00"/>
                      </a:solidFill>
                    </a:rPr>
                    <a:t>12</a:t>
                  </a:r>
                  <a:endParaRPr lang="en-US" sz="14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720962" y="3292248"/>
                  <a:ext cx="282664" cy="280768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400" b="1" dirty="0" smtClean="0">
                      <a:solidFill>
                        <a:srgbClr val="FFFF00"/>
                      </a:solidFill>
                    </a:rPr>
                    <a:t>13</a:t>
                  </a:r>
                  <a:endParaRPr lang="en-US" sz="14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199407" y="2924944"/>
                  <a:ext cx="282664" cy="280768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400" b="1" dirty="0" smtClean="0">
                      <a:solidFill>
                        <a:srgbClr val="FFFF00"/>
                      </a:solidFill>
                    </a:rPr>
                    <a:t>14</a:t>
                  </a:r>
                  <a:endParaRPr lang="en-US" sz="14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4416826" y="3652288"/>
                  <a:ext cx="282664" cy="280768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400" b="1" dirty="0" smtClean="0">
                      <a:solidFill>
                        <a:srgbClr val="FFFF00"/>
                      </a:solidFill>
                    </a:rPr>
                    <a:t>15</a:t>
                  </a:r>
                  <a:endParaRPr lang="en-US" sz="1400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4499570" y="2569322"/>
                <a:ext cx="1442252" cy="1651766"/>
                <a:chOff x="4499570" y="2569322"/>
                <a:chExt cx="1442252" cy="1651766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499570" y="3140968"/>
                  <a:ext cx="282664" cy="280768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200" b="1" dirty="0" smtClean="0">
                      <a:solidFill>
                        <a:srgbClr val="FFFF00"/>
                      </a:solidFill>
                    </a:rPr>
                    <a:t>14</a:t>
                  </a:r>
                  <a:endParaRPr lang="en-US" sz="12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4635534" y="2992534"/>
                  <a:ext cx="282664" cy="280768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200" b="1" dirty="0" smtClean="0">
                      <a:solidFill>
                        <a:srgbClr val="FFFF00"/>
                      </a:solidFill>
                    </a:rPr>
                    <a:t>16</a:t>
                  </a:r>
                  <a:endParaRPr lang="en-US" sz="12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638218" y="2780928"/>
                  <a:ext cx="282664" cy="280768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200" b="1" dirty="0" smtClean="0">
                      <a:solidFill>
                        <a:srgbClr val="FFFF00"/>
                      </a:solidFill>
                    </a:rPr>
                    <a:t>9</a:t>
                  </a:r>
                  <a:endParaRPr lang="en-US" sz="12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4638218" y="2569322"/>
                  <a:ext cx="282664" cy="280768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200" b="1" dirty="0" smtClean="0">
                      <a:solidFill>
                        <a:srgbClr val="FFFF00"/>
                      </a:solidFill>
                    </a:rPr>
                    <a:t>8</a:t>
                  </a:r>
                  <a:endParaRPr lang="en-US" sz="12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4859610" y="2852936"/>
                  <a:ext cx="282664" cy="280768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200" b="1" dirty="0" smtClean="0">
                      <a:solidFill>
                        <a:srgbClr val="FFFF00"/>
                      </a:solidFill>
                    </a:rPr>
                    <a:t>1</a:t>
                  </a:r>
                  <a:endParaRPr lang="en-US" sz="12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4859610" y="2644176"/>
                  <a:ext cx="282664" cy="280768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200" b="1" dirty="0" smtClean="0">
                      <a:solidFill>
                        <a:srgbClr val="FFFF00"/>
                      </a:solidFill>
                    </a:rPr>
                    <a:t>2</a:t>
                  </a:r>
                  <a:endParaRPr lang="en-US" sz="12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5502314" y="3645024"/>
                  <a:ext cx="282664" cy="280768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200" b="1" dirty="0">
                      <a:solidFill>
                        <a:srgbClr val="FFFF00"/>
                      </a:solidFill>
                    </a:rPr>
                    <a:t>7</a:t>
                  </a:r>
                  <a:endParaRPr lang="en-US" sz="12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5070266" y="2796576"/>
                  <a:ext cx="282664" cy="280768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200" b="1" dirty="0" smtClean="0">
                      <a:solidFill>
                        <a:srgbClr val="FFFF00"/>
                      </a:solidFill>
                    </a:rPr>
                    <a:t>13</a:t>
                  </a:r>
                  <a:endParaRPr lang="en-US" sz="12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5214282" y="3645024"/>
                  <a:ext cx="282664" cy="280768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200" b="1" dirty="0" smtClean="0">
                      <a:solidFill>
                        <a:srgbClr val="FFFF00"/>
                      </a:solidFill>
                    </a:rPr>
                    <a:t>15</a:t>
                  </a:r>
                  <a:endParaRPr lang="en-US" sz="12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5070266" y="3940320"/>
                  <a:ext cx="282664" cy="280768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200" b="1" dirty="0" smtClean="0">
                      <a:solidFill>
                        <a:srgbClr val="FFFF00"/>
                      </a:solidFill>
                    </a:rPr>
                    <a:t>11</a:t>
                  </a:r>
                  <a:endParaRPr lang="en-US" sz="12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4676006" y="3632448"/>
                  <a:ext cx="282664" cy="280768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200" b="1" dirty="0" smtClean="0">
                      <a:solidFill>
                        <a:srgbClr val="FFFF00"/>
                      </a:solidFill>
                    </a:rPr>
                    <a:t>12</a:t>
                  </a:r>
                  <a:endParaRPr lang="en-US" sz="12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4854242" y="3868312"/>
                  <a:ext cx="282664" cy="280768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200" b="1" dirty="0" smtClean="0">
                      <a:solidFill>
                        <a:srgbClr val="FFFF00"/>
                      </a:solidFill>
                    </a:rPr>
                    <a:t>4</a:t>
                  </a:r>
                  <a:endParaRPr lang="en-US" sz="12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5006642" y="3724296"/>
                  <a:ext cx="282664" cy="280768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200" b="1" dirty="0" smtClean="0">
                      <a:solidFill>
                        <a:srgbClr val="FFFF00"/>
                      </a:solidFill>
                    </a:rPr>
                    <a:t>6</a:t>
                  </a:r>
                  <a:endParaRPr lang="en-US" sz="12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864978" y="3540641"/>
                  <a:ext cx="282664" cy="280768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200" b="1" dirty="0" smtClean="0">
                      <a:solidFill>
                        <a:srgbClr val="FFFF00"/>
                      </a:solidFill>
                    </a:rPr>
                    <a:t>5</a:t>
                  </a:r>
                  <a:endParaRPr lang="en-US" sz="12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5366777" y="2808592"/>
                  <a:ext cx="282664" cy="280768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200" b="1" dirty="0" smtClean="0">
                      <a:solidFill>
                        <a:srgbClr val="FFFF00"/>
                      </a:solidFill>
                    </a:rPr>
                    <a:t>3</a:t>
                  </a:r>
                  <a:endParaRPr lang="en-US" sz="12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5659158" y="2850126"/>
                  <a:ext cx="282664" cy="280768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200" b="1" dirty="0" smtClean="0">
                      <a:solidFill>
                        <a:srgbClr val="FFFF00"/>
                      </a:solidFill>
                    </a:rPr>
                    <a:t>17</a:t>
                  </a:r>
                  <a:endParaRPr lang="en-US" sz="12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5435674" y="3436264"/>
                  <a:ext cx="282664" cy="280768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200" b="1" dirty="0" smtClean="0">
                      <a:solidFill>
                        <a:srgbClr val="FFFF00"/>
                      </a:solidFill>
                    </a:rPr>
                    <a:t>10</a:t>
                  </a:r>
                  <a:endParaRPr lang="en-US" sz="12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5358298" y="3853428"/>
                  <a:ext cx="282664" cy="280768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eaLnBrk="1" hangingPunct="1"/>
                  <a:r>
                    <a:rPr lang="id-ID" sz="1200" b="1" dirty="0" smtClean="0">
                      <a:solidFill>
                        <a:srgbClr val="FFFF00"/>
                      </a:solidFill>
                    </a:rPr>
                    <a:t>18</a:t>
                  </a:r>
                  <a:endParaRPr lang="en-US" sz="1200" b="1" dirty="0">
                    <a:solidFill>
                      <a:srgbClr val="FFFF00"/>
                    </a:solidFill>
                  </a:endParaRPr>
                </a:p>
              </p:txBody>
            </p:sp>
          </p:grpSp>
        </p:grpSp>
      </p:grpSp>
      <p:sp>
        <p:nvSpPr>
          <p:cNvPr id="100" name="Text Box 37"/>
          <p:cNvSpPr txBox="1">
            <a:spLocks noChangeArrowheads="1"/>
          </p:cNvSpPr>
          <p:nvPr/>
        </p:nvSpPr>
        <p:spPr bwMode="auto">
          <a:xfrm>
            <a:off x="41288" y="867105"/>
            <a:ext cx="2010432" cy="39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>
                <a:solidFill>
                  <a:srgbClr val="FFFFFF"/>
                </a:solidFill>
                <a:cs typeface="Arial" pitchFamily="34" charset="0"/>
              </a:rPr>
              <a:t>2</a:t>
            </a: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.	Pasar Burung</a:t>
            </a:r>
            <a:b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</a:b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	Kec Cipinang</a:t>
            </a:r>
          </a:p>
        </p:txBody>
      </p:sp>
      <p:sp>
        <p:nvSpPr>
          <p:cNvPr id="101" name="Text Box 37"/>
          <p:cNvSpPr txBox="1">
            <a:spLocks noChangeArrowheads="1"/>
          </p:cNvSpPr>
          <p:nvPr/>
        </p:nvSpPr>
        <p:spPr bwMode="auto">
          <a:xfrm>
            <a:off x="41288" y="1304296"/>
            <a:ext cx="2010432" cy="39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>
                <a:solidFill>
                  <a:srgbClr val="FFFFFF"/>
                </a:solidFill>
                <a:cs typeface="Arial" pitchFamily="34" charset="0"/>
              </a:rPr>
              <a:t>3</a:t>
            </a: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.</a:t>
            </a:r>
            <a:r>
              <a:rPr lang="id-ID" sz="1200" b="1" dirty="0">
                <a:solidFill>
                  <a:srgbClr val="FFFFFF"/>
                </a:solidFill>
                <a:cs typeface="Arial" pitchFamily="34" charset="0"/>
              </a:rPr>
              <a:t>	</a:t>
            </a: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Pasar Cawang Kavling</a:t>
            </a:r>
            <a:r>
              <a:rPr lang="id-ID" sz="1200" b="1" dirty="0">
                <a:solidFill>
                  <a:srgbClr val="FFFFFF"/>
                </a:solidFill>
                <a:cs typeface="Arial" pitchFamily="34" charset="0"/>
              </a:rPr>
              <a:t/>
            </a:r>
            <a:br>
              <a:rPr lang="id-ID" sz="1200" b="1" dirty="0">
                <a:solidFill>
                  <a:srgbClr val="FFFFFF"/>
                </a:solidFill>
                <a:cs typeface="Arial" pitchFamily="34" charset="0"/>
              </a:rPr>
            </a:br>
            <a:r>
              <a:rPr lang="id-ID" sz="1200" b="1" dirty="0">
                <a:solidFill>
                  <a:srgbClr val="FFFFFF"/>
                </a:solidFill>
                <a:cs typeface="Arial" pitchFamily="34" charset="0"/>
              </a:rPr>
              <a:t>	Kec </a:t>
            </a: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Jatinegara</a:t>
            </a:r>
            <a:endParaRPr lang="id-ID" sz="120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2" name="Text Box 37"/>
          <p:cNvSpPr txBox="1">
            <a:spLocks noChangeArrowheads="1"/>
          </p:cNvSpPr>
          <p:nvPr/>
        </p:nvSpPr>
        <p:spPr bwMode="auto">
          <a:xfrm>
            <a:off x="41288" y="1741487"/>
            <a:ext cx="2010432" cy="39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>
                <a:solidFill>
                  <a:srgbClr val="FFFFFF"/>
                </a:solidFill>
                <a:cs typeface="Arial" pitchFamily="34" charset="0"/>
              </a:rPr>
              <a:t>4</a:t>
            </a: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.</a:t>
            </a:r>
            <a:r>
              <a:rPr lang="id-ID" sz="1200" b="1" dirty="0">
                <a:solidFill>
                  <a:srgbClr val="FFFFFF"/>
                </a:solidFill>
                <a:cs typeface="Arial" pitchFamily="34" charset="0"/>
              </a:rPr>
              <a:t>	Pasar </a:t>
            </a: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Cibubur</a:t>
            </a:r>
            <a:r>
              <a:rPr lang="id-ID" sz="1200" b="1" dirty="0">
                <a:solidFill>
                  <a:srgbClr val="FFFFFF"/>
                </a:solidFill>
                <a:cs typeface="Arial" pitchFamily="34" charset="0"/>
              </a:rPr>
              <a:t>	Kec </a:t>
            </a: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Ciracas</a:t>
            </a:r>
            <a:endParaRPr lang="id-ID" sz="120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3" name="Text Box 37"/>
          <p:cNvSpPr txBox="1">
            <a:spLocks noChangeArrowheads="1"/>
          </p:cNvSpPr>
          <p:nvPr/>
        </p:nvSpPr>
        <p:spPr bwMode="auto">
          <a:xfrm>
            <a:off x="41288" y="2178678"/>
            <a:ext cx="2010432" cy="39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5.	Pasar Cijantung</a:t>
            </a:r>
            <a:b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</a:b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	Kec Pasar Rebo</a:t>
            </a:r>
          </a:p>
        </p:txBody>
      </p:sp>
      <p:sp>
        <p:nvSpPr>
          <p:cNvPr id="104" name="Text Box 37"/>
          <p:cNvSpPr txBox="1">
            <a:spLocks noChangeArrowheads="1"/>
          </p:cNvSpPr>
          <p:nvPr/>
        </p:nvSpPr>
        <p:spPr bwMode="auto">
          <a:xfrm>
            <a:off x="41288" y="2615869"/>
            <a:ext cx="2010432" cy="39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6.	Pasar Ciplak</a:t>
            </a:r>
            <a:b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</a:b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	Kec Jatinegara</a:t>
            </a:r>
          </a:p>
        </p:txBody>
      </p:sp>
      <p:sp>
        <p:nvSpPr>
          <p:cNvPr id="105" name="Text Box 37"/>
          <p:cNvSpPr txBox="1">
            <a:spLocks noChangeArrowheads="1"/>
          </p:cNvSpPr>
          <p:nvPr/>
        </p:nvSpPr>
        <p:spPr bwMode="auto">
          <a:xfrm>
            <a:off x="41288" y="3053060"/>
            <a:ext cx="2010432" cy="39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7.	Pasar Ciracas</a:t>
            </a:r>
            <a:b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</a:b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	Kec Ciracas</a:t>
            </a:r>
          </a:p>
        </p:txBody>
      </p:sp>
      <p:sp>
        <p:nvSpPr>
          <p:cNvPr id="106" name="Text Box 37"/>
          <p:cNvSpPr txBox="1">
            <a:spLocks noChangeArrowheads="1"/>
          </p:cNvSpPr>
          <p:nvPr/>
        </p:nvSpPr>
        <p:spPr bwMode="auto">
          <a:xfrm>
            <a:off x="41288" y="3490251"/>
            <a:ext cx="2010432" cy="39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8.	Pasar Enjo	Kec Pulogadung</a:t>
            </a:r>
          </a:p>
        </p:txBody>
      </p:sp>
      <p:sp>
        <p:nvSpPr>
          <p:cNvPr id="107" name="Text Box 37"/>
          <p:cNvSpPr txBox="1">
            <a:spLocks noChangeArrowheads="1"/>
          </p:cNvSpPr>
          <p:nvPr/>
        </p:nvSpPr>
        <p:spPr bwMode="auto">
          <a:xfrm>
            <a:off x="41287" y="3927442"/>
            <a:ext cx="2010432" cy="39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9.	Pasar Jambul	Kec Kramat Jati</a:t>
            </a:r>
          </a:p>
        </p:txBody>
      </p:sp>
      <p:sp>
        <p:nvSpPr>
          <p:cNvPr id="108" name="Text Box 37"/>
          <p:cNvSpPr txBox="1">
            <a:spLocks noChangeArrowheads="1"/>
          </p:cNvSpPr>
          <p:nvPr/>
        </p:nvSpPr>
        <p:spPr bwMode="auto">
          <a:xfrm>
            <a:off x="41286" y="4364633"/>
            <a:ext cx="2010432" cy="39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10.	Pasar Lokomotif</a:t>
            </a:r>
            <a:b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</a:b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	Kec Jatinegara</a:t>
            </a:r>
          </a:p>
        </p:txBody>
      </p:sp>
      <p:sp>
        <p:nvSpPr>
          <p:cNvPr id="109" name="Text Box 37"/>
          <p:cNvSpPr txBox="1">
            <a:spLocks noChangeArrowheads="1"/>
          </p:cNvSpPr>
          <p:nvPr/>
        </p:nvSpPr>
        <p:spPr bwMode="auto">
          <a:xfrm>
            <a:off x="35496" y="4801824"/>
            <a:ext cx="2010432" cy="39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11.	Pasar Matraman	Kec Matraman</a:t>
            </a:r>
          </a:p>
        </p:txBody>
      </p:sp>
      <p:sp>
        <p:nvSpPr>
          <p:cNvPr id="110" name="Text Box 37"/>
          <p:cNvSpPr txBox="1">
            <a:spLocks noChangeArrowheads="1"/>
          </p:cNvSpPr>
          <p:nvPr/>
        </p:nvSpPr>
        <p:spPr bwMode="auto">
          <a:xfrm>
            <a:off x="29706" y="5239015"/>
            <a:ext cx="2010432" cy="39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12.	Pasar Pal Meriam	Kec Matraman</a:t>
            </a:r>
          </a:p>
        </p:txBody>
      </p:sp>
      <p:sp>
        <p:nvSpPr>
          <p:cNvPr id="111" name="Text Box 37"/>
          <p:cNvSpPr txBox="1">
            <a:spLocks noChangeArrowheads="1"/>
          </p:cNvSpPr>
          <p:nvPr/>
        </p:nvSpPr>
        <p:spPr bwMode="auto">
          <a:xfrm>
            <a:off x="23916" y="5676206"/>
            <a:ext cx="2010432" cy="39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13.	Pasar Rawabening 	Kec Jatinegara</a:t>
            </a:r>
          </a:p>
        </p:txBody>
      </p:sp>
      <p:sp>
        <p:nvSpPr>
          <p:cNvPr id="112" name="Text Box 37"/>
          <p:cNvSpPr txBox="1">
            <a:spLocks noChangeArrowheads="1"/>
          </p:cNvSpPr>
          <p:nvPr/>
        </p:nvSpPr>
        <p:spPr bwMode="auto">
          <a:xfrm>
            <a:off x="2062948" y="5234828"/>
            <a:ext cx="2010432" cy="39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14.	Pasar Pramuka	Kec Jatinegara</a:t>
            </a:r>
          </a:p>
        </p:txBody>
      </p:sp>
      <p:sp>
        <p:nvSpPr>
          <p:cNvPr id="113" name="Text Box 37"/>
          <p:cNvSpPr txBox="1">
            <a:spLocks noChangeArrowheads="1"/>
          </p:cNvSpPr>
          <p:nvPr/>
        </p:nvSpPr>
        <p:spPr bwMode="auto">
          <a:xfrm>
            <a:off x="2071670" y="5672025"/>
            <a:ext cx="2010432" cy="39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15.	Pertokoan waru	Kec Jatinegara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0" y="-24"/>
            <a:ext cx="9144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1252538" eaLnBrk="1" hangingPunct="1"/>
            <a:r>
              <a:rPr lang="id-ID" sz="2400" dirty="0" smtClean="0">
                <a:solidFill>
                  <a:srgbClr val="000000"/>
                </a:solidFill>
                <a:latin typeface="Britannic Bold" pitchFamily="34" charset="0"/>
              </a:rPr>
              <a:t>LOKASI PASAR MURAH DI JAKARTA TIMUR</a:t>
            </a:r>
            <a:endParaRPr lang="id-ID" sz="2400" dirty="0">
              <a:solidFill>
                <a:srgbClr val="000000"/>
              </a:solidFill>
              <a:latin typeface="Britannic Bold" pitchFamily="34" charset="0"/>
            </a:endParaRPr>
          </a:p>
        </p:txBody>
      </p:sp>
      <p:sp>
        <p:nvSpPr>
          <p:cNvPr id="4" name="Text Box 37"/>
          <p:cNvSpPr txBox="1">
            <a:spLocks noChangeArrowheads="1"/>
          </p:cNvSpPr>
          <p:nvPr/>
        </p:nvSpPr>
        <p:spPr bwMode="auto">
          <a:xfrm>
            <a:off x="6954056" y="224688"/>
            <a:ext cx="2154448" cy="396000"/>
          </a:xfrm>
          <a:prstGeom prst="rect">
            <a:avLst/>
          </a:prstGeom>
          <a:solidFill>
            <a:srgbClr val="00B05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1.	Eks Kantor </a:t>
            </a:r>
            <a:b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</a:b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	Jl Kayuputih V</a:t>
            </a:r>
          </a:p>
        </p:txBody>
      </p:sp>
      <p:sp>
        <p:nvSpPr>
          <p:cNvPr id="99" name="Text Box 37"/>
          <p:cNvSpPr txBox="1">
            <a:spLocks noChangeArrowheads="1"/>
          </p:cNvSpPr>
          <p:nvPr/>
        </p:nvSpPr>
        <p:spPr bwMode="auto">
          <a:xfrm>
            <a:off x="41288" y="441941"/>
            <a:ext cx="2010432" cy="39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1.	Eks pool Angkutan</a:t>
            </a:r>
            <a:b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</a:br>
            <a:r>
              <a:rPr lang="id-ID" sz="1200" b="1" dirty="0" smtClean="0">
                <a:solidFill>
                  <a:srgbClr val="FFFFFF"/>
                </a:solidFill>
                <a:cs typeface="Arial" pitchFamily="34" charset="0"/>
              </a:rPr>
              <a:t>	Kec Cipinang</a:t>
            </a:r>
          </a:p>
        </p:txBody>
      </p:sp>
      <p:sp>
        <p:nvSpPr>
          <p:cNvPr id="79" name="Text Box 37"/>
          <p:cNvSpPr txBox="1">
            <a:spLocks noChangeArrowheads="1"/>
          </p:cNvSpPr>
          <p:nvPr/>
        </p:nvSpPr>
        <p:spPr bwMode="auto">
          <a:xfrm>
            <a:off x="4785411" y="5253330"/>
            <a:ext cx="2151273" cy="396000"/>
          </a:xfrm>
          <a:prstGeom prst="rect">
            <a:avLst/>
          </a:prstGeom>
          <a:solidFill>
            <a:srgbClr val="00B05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17.	Pasar Ujung Menteng	Kec Cakung</a:t>
            </a:r>
          </a:p>
        </p:txBody>
      </p:sp>
      <p:sp>
        <p:nvSpPr>
          <p:cNvPr id="80" name="Text Box 37"/>
          <p:cNvSpPr txBox="1">
            <a:spLocks noChangeArrowheads="1"/>
          </p:cNvSpPr>
          <p:nvPr/>
        </p:nvSpPr>
        <p:spPr bwMode="auto">
          <a:xfrm>
            <a:off x="4793819" y="5690527"/>
            <a:ext cx="2142865" cy="396000"/>
          </a:xfrm>
          <a:prstGeom prst="rect">
            <a:avLst/>
          </a:prstGeom>
          <a:solidFill>
            <a:srgbClr val="00B05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18.	Tnh kosong Duren Sawit	Kec Duren Sawit</a:t>
            </a:r>
          </a:p>
        </p:txBody>
      </p:sp>
      <p:sp>
        <p:nvSpPr>
          <p:cNvPr id="78" name="Text Box 37"/>
          <p:cNvSpPr txBox="1">
            <a:spLocks noChangeArrowheads="1"/>
          </p:cNvSpPr>
          <p:nvPr/>
        </p:nvSpPr>
        <p:spPr bwMode="auto">
          <a:xfrm>
            <a:off x="4786314" y="4816139"/>
            <a:ext cx="2154028" cy="396000"/>
          </a:xfrm>
          <a:prstGeom prst="rect">
            <a:avLst/>
          </a:prstGeom>
          <a:solidFill>
            <a:srgbClr val="00B05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16.	Pasar Sunan Giri	Rawamangun</a:t>
            </a:r>
          </a:p>
        </p:txBody>
      </p:sp>
      <p:sp>
        <p:nvSpPr>
          <p:cNvPr id="61" name="Text Box 37"/>
          <p:cNvSpPr txBox="1">
            <a:spLocks noChangeArrowheads="1"/>
          </p:cNvSpPr>
          <p:nvPr/>
        </p:nvSpPr>
        <p:spPr bwMode="auto">
          <a:xfrm>
            <a:off x="4786314" y="4387511"/>
            <a:ext cx="2160238" cy="396000"/>
          </a:xfrm>
          <a:prstGeom prst="rect">
            <a:avLst/>
          </a:prstGeom>
          <a:solidFill>
            <a:srgbClr val="00B05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000"/>
              </a:spcAft>
              <a:tabLst>
                <a:tab pos="261938" algn="l"/>
              </a:tabLst>
            </a:pPr>
            <a:r>
              <a:rPr lang="id-ID" sz="1200" b="1" dirty="0" smtClean="0">
                <a:solidFill>
                  <a:srgbClr val="FFFF00"/>
                </a:solidFill>
                <a:cs typeface="Arial" pitchFamily="34" charset="0"/>
              </a:rPr>
              <a:t>15.	Pasar Sawah Barat	Kec Duren Sawit</a:t>
            </a:r>
          </a:p>
        </p:txBody>
      </p:sp>
      <p:sp>
        <p:nvSpPr>
          <p:cNvPr id="1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74EDDF68-D271-4A6D-97FC-3750C4C41FC3}" type="slidenum">
              <a:rPr lang="id-ID" altLang="id-ID" b="1" smtClean="0">
                <a:solidFill>
                  <a:prstClr val="white"/>
                </a:solidFill>
              </a:rPr>
              <a:pPr/>
              <a:t>14</a:t>
            </a:fld>
            <a:endParaRPr lang="id-ID" altLang="id-ID" b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0" y="6813"/>
            <a:ext cx="9144000" cy="454084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ctr" eaLnBrk="1" hangingPunct="1"/>
            <a:r>
              <a:rPr lang="id-ID" sz="2000" dirty="0" smtClean="0">
                <a:latin typeface="Britannic Bold" pitchFamily="34" charset="0"/>
              </a:rPr>
              <a:t>SEBARAN </a:t>
            </a:r>
            <a:r>
              <a:rPr lang="en-US" sz="2000" dirty="0" smtClean="0">
                <a:latin typeface="Britannic Bold" pitchFamily="34" charset="0"/>
                <a:cs typeface="Arial" pitchFamily="34" charset="0"/>
              </a:rPr>
              <a:t>PASAR </a:t>
            </a:r>
            <a:r>
              <a:rPr lang="en-US" sz="2000" dirty="0">
                <a:latin typeface="Britannic Bold" pitchFamily="34" charset="0"/>
                <a:cs typeface="Arial" pitchFamily="34" charset="0"/>
              </a:rPr>
              <a:t>MURA</a:t>
            </a:r>
            <a:r>
              <a:rPr lang="id-ID" sz="2000" dirty="0" smtClean="0">
                <a:latin typeface="Britannic Bold" pitchFamily="34" charset="0"/>
                <a:cs typeface="Arial" pitchFamily="34" charset="0"/>
              </a:rPr>
              <a:t>H </a:t>
            </a:r>
            <a:r>
              <a:rPr lang="en-US" sz="2000" dirty="0" smtClean="0">
                <a:latin typeface="Britannic Bold" pitchFamily="34" charset="0"/>
                <a:cs typeface="Arial" pitchFamily="34" charset="0"/>
              </a:rPr>
              <a:t>TTI DAN S</a:t>
            </a:r>
            <a:r>
              <a:rPr lang="id-ID" sz="2000" dirty="0" smtClean="0">
                <a:latin typeface="Britannic Bold" pitchFamily="34" charset="0"/>
                <a:cs typeface="Arial" pitchFamily="34" charset="0"/>
              </a:rPr>
              <a:t>WASTA</a:t>
            </a:r>
            <a:br>
              <a:rPr lang="id-ID" sz="2000" dirty="0" smtClean="0">
                <a:latin typeface="Britannic Bold" pitchFamily="34" charset="0"/>
                <a:cs typeface="Arial" pitchFamily="34" charset="0"/>
              </a:rPr>
            </a:br>
            <a:r>
              <a:rPr lang="id-ID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(32 Provinsi, 170 Kab dan 3,807 Lokasi)</a:t>
            </a:r>
            <a:endParaRPr lang="en-US" altLang="id-ID" sz="1050" b="1" dirty="0" smtClean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-69850" y="704196"/>
            <a:ext cx="9213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4548" t="438" r="5400" b="10938"/>
          <a:stretch/>
        </p:blipFill>
        <p:spPr bwMode="auto">
          <a:xfrm>
            <a:off x="6349" y="595644"/>
            <a:ext cx="9153525" cy="557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1984762" y="3980662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81124" y="3595435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09759" y="1880175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711063" y="2522592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420658" y="2633392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44955" y="1912985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936589" y="3277317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472607" y="4447517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905169" y="4447517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080473" y="4228466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96767" y="4574281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859677" y="2503301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972352" y="4682969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923573" y="3890885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585689" y="3044861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687876" y="3491541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560325" y="2575309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589925" y="3101797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sp>
        <p:nvSpPr>
          <p:cNvPr id="27" name="Oval 27"/>
          <p:cNvSpPr/>
          <p:nvPr/>
        </p:nvSpPr>
        <p:spPr>
          <a:xfrm>
            <a:off x="1323173" y="3511413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sp>
        <p:nvSpPr>
          <p:cNvPr id="28" name="Oval 21"/>
          <p:cNvSpPr/>
          <p:nvPr/>
        </p:nvSpPr>
        <p:spPr>
          <a:xfrm>
            <a:off x="5139597" y="3098797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sp>
        <p:nvSpPr>
          <p:cNvPr id="29" name="Oval 154"/>
          <p:cNvSpPr/>
          <p:nvPr/>
        </p:nvSpPr>
        <p:spPr>
          <a:xfrm>
            <a:off x="2115261" y="3242813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410690" y="4332131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71760" y="5314946"/>
            <a:ext cx="952450" cy="304799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800" b="1" dirty="0">
              <a:solidFill>
                <a:srgbClr val="000000"/>
              </a:solidFill>
              <a:latin typeface="Tw Cen MT"/>
              <a:cs typeface="MS PGothic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JA</a:t>
            </a:r>
            <a:r>
              <a:rPr lang="id-ID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BAR 21kab</a:t>
            </a:r>
            <a:endParaRPr lang="id-ID" sz="800" b="1" dirty="0">
              <a:solidFill>
                <a:srgbClr val="000000"/>
              </a:solidFill>
              <a:latin typeface="Tw Cen MT"/>
              <a:cs typeface="MS PGothic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>
              <a:solidFill>
                <a:prstClr val="black"/>
              </a:solidFill>
              <a:latin typeface="Tw Cen MT"/>
              <a:cs typeface="MS PGothic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323173" y="2594741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880506" y="1035871"/>
            <a:ext cx="1000133" cy="300801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SUMUT</a:t>
            </a:r>
            <a:r>
              <a:rPr lang="id-ID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 21 kab</a:t>
            </a:r>
            <a:endParaRPr lang="id-ID" sz="800" b="1" dirty="0" smtClean="0">
              <a:solidFill>
                <a:srgbClr val="000000"/>
              </a:solidFill>
              <a:latin typeface="Tw Cen MT"/>
              <a:cs typeface="MS PGothic" charset="0"/>
            </a:endParaRPr>
          </a:p>
        </p:txBody>
      </p:sp>
      <p:sp>
        <p:nvSpPr>
          <p:cNvPr id="34" name="Oval 21"/>
          <p:cNvSpPr/>
          <p:nvPr/>
        </p:nvSpPr>
        <p:spPr>
          <a:xfrm>
            <a:off x="4063203" y="3422704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199125" y="2676522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sp>
        <p:nvSpPr>
          <p:cNvPr id="36" name="Oval 27"/>
          <p:cNvSpPr/>
          <p:nvPr/>
        </p:nvSpPr>
        <p:spPr>
          <a:xfrm>
            <a:off x="1413455" y="3093460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389858" y="3688460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936921" y="5318121"/>
            <a:ext cx="893062" cy="304799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800" b="1" dirty="0">
              <a:solidFill>
                <a:srgbClr val="000000"/>
              </a:solidFill>
              <a:latin typeface="Tw Cen MT"/>
              <a:cs typeface="MS PGothic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JA</a:t>
            </a:r>
            <a:r>
              <a:rPr lang="id-ID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TENG 8kab</a:t>
            </a:r>
            <a:endParaRPr lang="id-ID" sz="800" b="1" dirty="0">
              <a:solidFill>
                <a:srgbClr val="000000"/>
              </a:solidFill>
              <a:latin typeface="Tw Cen MT"/>
              <a:cs typeface="MS PGothic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>
              <a:solidFill>
                <a:prstClr val="black"/>
              </a:solidFill>
              <a:latin typeface="Tw Cen MT"/>
              <a:cs typeface="MS PGothic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687358" y="5311772"/>
            <a:ext cx="914400" cy="308750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800" b="1" dirty="0">
              <a:solidFill>
                <a:srgbClr val="000000"/>
              </a:solidFill>
              <a:latin typeface="Tw Cen MT"/>
              <a:cs typeface="MS PGothic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BALI</a:t>
            </a:r>
            <a:r>
              <a:rPr lang="id-ID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 6kab</a:t>
            </a:r>
            <a:endParaRPr lang="id-ID" sz="800" b="1" dirty="0">
              <a:solidFill>
                <a:srgbClr val="000000"/>
              </a:solidFill>
              <a:latin typeface="Tw Cen MT"/>
              <a:cs typeface="MS PGothic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800" b="1" dirty="0" smtClean="0">
                <a:solidFill>
                  <a:prstClr val="black"/>
                </a:solidFill>
                <a:latin typeface="Tw Cen MT"/>
                <a:cs typeface="MS PGothic" charset="0"/>
              </a:rPr>
              <a:t> </a:t>
            </a:r>
            <a:endParaRPr lang="en-US" sz="800" b="1" dirty="0">
              <a:solidFill>
                <a:prstClr val="black"/>
              </a:solidFill>
              <a:latin typeface="Tw Cen MT"/>
              <a:cs typeface="MS PGothic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479985" y="3795625"/>
            <a:ext cx="971550" cy="304799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800" b="1" dirty="0">
              <a:solidFill>
                <a:srgbClr val="000000"/>
              </a:solidFill>
              <a:latin typeface="Tw Cen MT"/>
              <a:cs typeface="MS PGothic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DKI JAKARTA</a:t>
            </a:r>
            <a:r>
              <a:rPr lang="id-ID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 5kot</a:t>
            </a:r>
            <a:endParaRPr lang="id-ID" sz="800" b="1" dirty="0">
              <a:solidFill>
                <a:srgbClr val="000000"/>
              </a:solidFill>
              <a:latin typeface="Tw Cen MT"/>
              <a:cs typeface="MS PGothic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>
              <a:solidFill>
                <a:prstClr val="black"/>
              </a:solidFill>
              <a:latin typeface="Tw Cen MT"/>
              <a:cs typeface="MS PGothic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763433" y="5308597"/>
            <a:ext cx="904875" cy="304799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800" b="1" dirty="0">
              <a:solidFill>
                <a:srgbClr val="000000"/>
              </a:solidFill>
              <a:latin typeface="Tw Cen MT"/>
              <a:cs typeface="MS PGothic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JA</a:t>
            </a:r>
            <a:r>
              <a:rPr lang="id-ID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TIM 4kab</a:t>
            </a:r>
            <a:endParaRPr lang="id-ID" sz="800" b="1" dirty="0">
              <a:solidFill>
                <a:srgbClr val="000000"/>
              </a:solidFill>
              <a:latin typeface="Tw Cen MT"/>
              <a:cs typeface="MS PGothic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5658908" y="5311772"/>
            <a:ext cx="914400" cy="308750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800" b="1" dirty="0">
              <a:solidFill>
                <a:srgbClr val="000000"/>
              </a:solidFill>
              <a:latin typeface="Tw Cen MT"/>
              <a:cs typeface="MS PGothic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NTB</a:t>
            </a:r>
            <a:r>
              <a:rPr lang="id-ID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 3 kab</a:t>
            </a:r>
            <a:endParaRPr lang="id-ID" sz="800" b="1" dirty="0">
              <a:solidFill>
                <a:srgbClr val="000000"/>
              </a:solidFill>
              <a:latin typeface="Tw Cen MT"/>
              <a:cs typeface="MS PGothic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>
              <a:solidFill>
                <a:prstClr val="black"/>
              </a:solidFill>
              <a:latin typeface="Tw Cen MT"/>
              <a:cs typeface="MS PGothic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620933" y="5311772"/>
            <a:ext cx="914400" cy="308750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800" b="1" dirty="0">
              <a:solidFill>
                <a:srgbClr val="000000"/>
              </a:solidFill>
              <a:latin typeface="Tw Cen MT"/>
              <a:cs typeface="MS PGothic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NTT</a:t>
            </a:r>
            <a:r>
              <a:rPr lang="id-ID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 3kab</a:t>
            </a:r>
            <a:endParaRPr lang="id-ID" sz="800" b="1" dirty="0">
              <a:solidFill>
                <a:srgbClr val="000000"/>
              </a:solidFill>
              <a:latin typeface="Tw Cen MT"/>
              <a:cs typeface="MS PGothic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>
              <a:solidFill>
                <a:prstClr val="black"/>
              </a:solidFill>
              <a:latin typeface="Tw Cen MT"/>
              <a:cs typeface="MS PGothic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-8092" y="2921691"/>
            <a:ext cx="904500" cy="323856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800" b="1" dirty="0">
              <a:solidFill>
                <a:srgbClr val="000000"/>
              </a:solidFill>
              <a:latin typeface="Tw Cen MT"/>
              <a:cs typeface="MS PGothic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RIAU</a:t>
            </a:r>
            <a:r>
              <a:rPr lang="id-ID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 3 kab</a:t>
            </a:r>
            <a:endParaRPr lang="en-US" sz="800" b="1" dirty="0" smtClean="0">
              <a:solidFill>
                <a:srgbClr val="000000"/>
              </a:solidFill>
              <a:latin typeface="Tw Cen MT"/>
              <a:cs typeface="MS PGothic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>
              <a:solidFill>
                <a:prstClr val="black"/>
              </a:solidFill>
              <a:latin typeface="Tw Cen MT"/>
              <a:cs typeface="MS PGothic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-8092" y="3277317"/>
            <a:ext cx="904500" cy="323856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800" b="1" dirty="0">
              <a:solidFill>
                <a:srgbClr val="000000"/>
              </a:solidFill>
              <a:latin typeface="Tw Cen MT"/>
              <a:cs typeface="MS PGothic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JAMBI 6 kab</a:t>
            </a:r>
            <a:endParaRPr lang="en-US" sz="800" b="1" dirty="0" smtClean="0">
              <a:solidFill>
                <a:srgbClr val="000000"/>
              </a:solidFill>
              <a:latin typeface="Tw Cen MT"/>
              <a:cs typeface="MS PGothic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>
              <a:solidFill>
                <a:prstClr val="black"/>
              </a:solidFill>
              <a:latin typeface="Tw Cen MT"/>
              <a:cs typeface="MS PGothic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-8467" y="3636066"/>
            <a:ext cx="904500" cy="323856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800" b="1" dirty="0">
              <a:solidFill>
                <a:srgbClr val="000000"/>
              </a:solidFill>
              <a:latin typeface="Tw Cen MT"/>
              <a:cs typeface="MS PGothic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BENGKULU</a:t>
            </a:r>
            <a:r>
              <a:rPr lang="id-ID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     2 kab</a:t>
            </a:r>
            <a:endParaRPr lang="en-US" sz="800" b="1" dirty="0" smtClean="0">
              <a:solidFill>
                <a:srgbClr val="000000"/>
              </a:solidFill>
              <a:latin typeface="Tw Cen MT"/>
              <a:cs typeface="MS PGothic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>
              <a:solidFill>
                <a:prstClr val="black"/>
              </a:solidFill>
              <a:latin typeface="Tw Cen MT"/>
              <a:cs typeface="MS PGothic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-8467" y="3994141"/>
            <a:ext cx="904500" cy="323856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800" b="1" dirty="0">
              <a:solidFill>
                <a:srgbClr val="000000"/>
              </a:solidFill>
              <a:latin typeface="Tw Cen MT"/>
              <a:cs typeface="MS PGothic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SUMSEL</a:t>
            </a:r>
            <a:r>
              <a:rPr lang="id-ID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 5 kab</a:t>
            </a:r>
            <a:endParaRPr lang="en-US" sz="800" b="1" dirty="0" smtClean="0">
              <a:solidFill>
                <a:srgbClr val="000000"/>
              </a:solidFill>
              <a:latin typeface="Tw Cen MT"/>
              <a:cs typeface="MS PGothic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>
              <a:solidFill>
                <a:prstClr val="black"/>
              </a:solidFill>
              <a:latin typeface="Tw Cen MT"/>
              <a:cs typeface="MS PGothic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-8467" y="4346566"/>
            <a:ext cx="904500" cy="323856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800" b="1" dirty="0">
              <a:solidFill>
                <a:srgbClr val="000000"/>
              </a:solidFill>
              <a:latin typeface="Tw Cen MT"/>
              <a:cs typeface="MS PGothic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LAMPUNG</a:t>
            </a:r>
            <a:r>
              <a:rPr lang="id-ID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       9 kab</a:t>
            </a:r>
            <a:endParaRPr lang="en-US" sz="800" b="1" dirty="0" smtClean="0">
              <a:solidFill>
                <a:srgbClr val="000000"/>
              </a:solidFill>
              <a:latin typeface="Tw Cen MT"/>
              <a:cs typeface="MS PGothic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>
              <a:solidFill>
                <a:prstClr val="black"/>
              </a:solidFill>
              <a:latin typeface="Tw Cen MT"/>
              <a:cs typeface="MS PGothic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-8467" y="4698997"/>
            <a:ext cx="904875" cy="304799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800" b="1" dirty="0">
              <a:solidFill>
                <a:srgbClr val="000000"/>
              </a:solidFill>
              <a:latin typeface="Tw Cen MT"/>
              <a:cs typeface="MS PGothic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BANTEN</a:t>
            </a:r>
            <a:r>
              <a:rPr lang="id-ID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 5kab</a:t>
            </a:r>
            <a:endParaRPr lang="id-ID" sz="800" b="1" dirty="0">
              <a:solidFill>
                <a:srgbClr val="000000"/>
              </a:solidFill>
              <a:latin typeface="Tw Cen MT"/>
              <a:cs typeface="MS PGothic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>
              <a:solidFill>
                <a:prstClr val="black"/>
              </a:solidFill>
              <a:latin typeface="Tw Cen MT"/>
              <a:cs typeface="MS PGothic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2851321" y="5318121"/>
            <a:ext cx="893062" cy="304799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800" b="1" dirty="0">
              <a:solidFill>
                <a:srgbClr val="000000"/>
              </a:solidFill>
              <a:latin typeface="Tw Cen MT"/>
              <a:cs typeface="MS PGothic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DIY 5kab</a:t>
            </a:r>
            <a:endParaRPr lang="id-ID" sz="800" b="1" dirty="0">
              <a:solidFill>
                <a:srgbClr val="000000"/>
              </a:solidFill>
              <a:latin typeface="Tw Cen MT"/>
              <a:cs typeface="MS PGothic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>
              <a:solidFill>
                <a:prstClr val="black"/>
              </a:solidFill>
              <a:latin typeface="Tw Cen MT"/>
              <a:cs typeface="MS PGothic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-8467" y="1031872"/>
            <a:ext cx="857224" cy="300801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ACEH</a:t>
            </a:r>
            <a:r>
              <a:rPr lang="id-ID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 1 Kab </a:t>
            </a:r>
            <a:endParaRPr lang="id-ID" sz="800" b="1" dirty="0" smtClean="0">
              <a:solidFill>
                <a:srgbClr val="000000"/>
              </a:solidFill>
              <a:latin typeface="Tw Cen MT"/>
              <a:cs typeface="MS PGothic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1920327" y="1035871"/>
            <a:ext cx="848633" cy="300801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KEPRI</a:t>
            </a:r>
            <a:r>
              <a:rPr lang="id-ID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 3 kab</a:t>
            </a:r>
            <a:endParaRPr lang="id-ID" sz="800" b="1" dirty="0" smtClean="0">
              <a:solidFill>
                <a:srgbClr val="000000"/>
              </a:solidFill>
              <a:latin typeface="Tw Cen MT"/>
              <a:cs typeface="MS PGothic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1827229" y="2666749"/>
            <a:ext cx="798984" cy="300801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BABEL</a:t>
            </a:r>
            <a:r>
              <a:rPr lang="id-ID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         6 kab</a:t>
            </a:r>
            <a:endParaRPr lang="id-ID" sz="800" b="1" dirty="0" smtClean="0">
              <a:solidFill>
                <a:srgbClr val="000000"/>
              </a:solidFill>
              <a:latin typeface="Tw Cen MT"/>
              <a:cs typeface="MS PGothic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2777583" y="1027817"/>
            <a:ext cx="928694" cy="300801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KALBAR</a:t>
            </a:r>
            <a:r>
              <a:rPr lang="id-ID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 8 kab</a:t>
            </a:r>
            <a:endParaRPr lang="id-ID" sz="800" b="1" dirty="0" smtClean="0">
              <a:solidFill>
                <a:srgbClr val="000000"/>
              </a:solidFill>
              <a:latin typeface="Tw Cen MT"/>
              <a:cs typeface="MS PGothic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4851566" y="1658637"/>
            <a:ext cx="926413" cy="300801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KALTIM</a:t>
            </a:r>
            <a:r>
              <a:rPr lang="id-ID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 4 kab</a:t>
            </a:r>
            <a:endParaRPr lang="id-ID" sz="800" b="1" dirty="0" smtClean="0">
              <a:solidFill>
                <a:srgbClr val="000000"/>
              </a:solidFill>
              <a:latin typeface="Tw Cen MT"/>
              <a:cs typeface="MS PGothic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4622481" y="1036443"/>
            <a:ext cx="864096" cy="300801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KALTARA</a:t>
            </a:r>
            <a:r>
              <a:rPr lang="id-ID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 1kab</a:t>
            </a:r>
            <a:endParaRPr lang="id-ID" sz="800" b="1" dirty="0" smtClean="0">
              <a:solidFill>
                <a:srgbClr val="000000"/>
              </a:solidFill>
              <a:latin typeface="Tw Cen MT"/>
              <a:cs typeface="MS PGothic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3722187" y="1030995"/>
            <a:ext cx="873096" cy="300801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KALSEL</a:t>
            </a:r>
            <a:r>
              <a:rPr lang="id-ID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         8 kab</a:t>
            </a:r>
            <a:endParaRPr lang="id-ID" sz="800" b="1" dirty="0" smtClean="0">
              <a:solidFill>
                <a:srgbClr val="000000"/>
              </a:solidFill>
              <a:latin typeface="Tw Cen MT"/>
              <a:cs typeface="MS PGothic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3503665" y="3789999"/>
            <a:ext cx="942975" cy="300801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KALTENG</a:t>
            </a:r>
            <a:r>
              <a:rPr lang="id-ID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        2 kab</a:t>
            </a:r>
            <a:endParaRPr lang="id-ID" sz="800" b="1" dirty="0" smtClean="0">
              <a:solidFill>
                <a:srgbClr val="000000"/>
              </a:solidFill>
              <a:latin typeface="Tw Cen MT"/>
              <a:cs typeface="MS PGothic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798628" y="1655749"/>
            <a:ext cx="942975" cy="300801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SULUT</a:t>
            </a:r>
            <a:r>
              <a:rPr lang="id-ID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 3kab</a:t>
            </a:r>
            <a:endParaRPr lang="id-ID" sz="800" b="1" dirty="0" smtClean="0">
              <a:solidFill>
                <a:srgbClr val="000000"/>
              </a:solidFill>
              <a:latin typeface="Tw Cen MT"/>
              <a:cs typeface="MS PGothic" charset="0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4707549" y="4310164"/>
            <a:ext cx="942975" cy="300801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SULSEL</a:t>
            </a:r>
            <a:r>
              <a:rPr lang="id-ID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 4kab</a:t>
            </a:r>
            <a:endParaRPr lang="id-ID" sz="800" b="1" dirty="0" smtClean="0">
              <a:solidFill>
                <a:srgbClr val="000000"/>
              </a:solidFill>
              <a:latin typeface="Tw Cen MT"/>
              <a:cs typeface="MS PGothic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5563665" y="3098797"/>
            <a:ext cx="864095" cy="300801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SULTENG</a:t>
            </a:r>
            <a:r>
              <a:rPr lang="id-ID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 3kab</a:t>
            </a:r>
            <a:endParaRPr lang="id-ID" sz="800" b="1" dirty="0" smtClean="0">
              <a:solidFill>
                <a:srgbClr val="000000"/>
              </a:solidFill>
              <a:latin typeface="Tw Cen MT"/>
              <a:cs typeface="MS PGothic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5689783" y="4307933"/>
            <a:ext cx="942975" cy="300801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SULTRA</a:t>
            </a:r>
            <a:r>
              <a:rPr lang="id-ID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 6kab</a:t>
            </a:r>
            <a:endParaRPr lang="id-ID" sz="800" b="1" dirty="0" smtClean="0">
              <a:solidFill>
                <a:srgbClr val="000000"/>
              </a:solidFill>
              <a:latin typeface="Tw Cen MT"/>
              <a:cs typeface="MS PGothic" charset="0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6765411" y="1657337"/>
            <a:ext cx="1014983" cy="300801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MAL</a:t>
            </a:r>
            <a:r>
              <a:rPr lang="id-ID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TRA 1kab</a:t>
            </a:r>
            <a:endParaRPr lang="id-ID" sz="800" b="1" dirty="0" smtClean="0">
              <a:solidFill>
                <a:srgbClr val="000000"/>
              </a:solidFill>
              <a:latin typeface="Tw Cen MT"/>
              <a:cs typeface="MS PGothic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6672018" y="4295164"/>
            <a:ext cx="891912" cy="300801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MALUKU</a:t>
            </a:r>
            <a:r>
              <a:rPr lang="id-ID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 5kab</a:t>
            </a:r>
            <a:r>
              <a:rPr lang="en-US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 </a:t>
            </a:r>
            <a:endParaRPr lang="id-ID" sz="800" b="1" dirty="0" smtClean="0">
              <a:solidFill>
                <a:srgbClr val="000000"/>
              </a:solidFill>
              <a:latin typeface="Tw Cen MT"/>
              <a:cs typeface="MS PGothic" charset="0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8131184" y="2727542"/>
            <a:ext cx="1014983" cy="300801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PAPUA</a:t>
            </a:r>
            <a:r>
              <a:rPr lang="id-ID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 4kab</a:t>
            </a:r>
            <a:r>
              <a:rPr lang="en-US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 </a:t>
            </a:r>
            <a:endParaRPr lang="id-ID" sz="800" b="1" dirty="0" smtClean="0">
              <a:solidFill>
                <a:srgbClr val="000000"/>
              </a:solidFill>
              <a:latin typeface="Tw Cen MT"/>
              <a:cs typeface="MS PGothic" charset="0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8126429" y="2381791"/>
            <a:ext cx="1014983" cy="300801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PA</a:t>
            </a:r>
            <a:r>
              <a:rPr lang="id-ID" sz="800" b="1" dirty="0" smtClean="0">
                <a:solidFill>
                  <a:srgbClr val="000000"/>
                </a:solidFill>
                <a:latin typeface="Arial" charset="0"/>
                <a:cs typeface="MS PGothic" charset="0"/>
              </a:rPr>
              <a:t>BAR 4kab</a:t>
            </a:r>
            <a:endParaRPr lang="id-ID" sz="800" b="1" dirty="0" smtClean="0">
              <a:solidFill>
                <a:srgbClr val="000000"/>
              </a:solidFill>
              <a:latin typeface="Tw Cen MT"/>
              <a:cs typeface="MS PGothic" charset="0"/>
            </a:endParaRPr>
          </a:p>
        </p:txBody>
      </p:sp>
      <p:cxnSp>
        <p:nvCxnSpPr>
          <p:cNvPr id="67" name="Shape 90"/>
          <p:cNvCxnSpPr>
            <a:stCxn id="15" idx="2"/>
            <a:endCxn id="65" idx="2"/>
          </p:cNvCxnSpPr>
          <p:nvPr/>
        </p:nvCxnSpPr>
        <p:spPr>
          <a:xfrm rot="10800000">
            <a:off x="8638677" y="3028343"/>
            <a:ext cx="297913" cy="308410"/>
          </a:xfrm>
          <a:prstGeom prst="bentConnector2">
            <a:avLst/>
          </a:prstGeom>
          <a:noFill/>
          <a:ln w="190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68" name="Shape 92"/>
          <p:cNvCxnSpPr>
            <a:stCxn id="23" idx="0"/>
            <a:endCxn id="66" idx="1"/>
          </p:cNvCxnSpPr>
          <p:nvPr/>
        </p:nvCxnSpPr>
        <p:spPr>
          <a:xfrm rot="5400000" flipH="1" flipV="1">
            <a:off x="7629443" y="2547875"/>
            <a:ext cx="512669" cy="481304"/>
          </a:xfrm>
          <a:prstGeom prst="bentConnector2">
            <a:avLst/>
          </a:prstGeom>
          <a:noFill/>
          <a:ln w="190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69" name="Elbow Connector 68"/>
          <p:cNvCxnSpPr>
            <a:stCxn id="25" idx="0"/>
            <a:endCxn id="63" idx="2"/>
          </p:cNvCxnSpPr>
          <p:nvPr/>
        </p:nvCxnSpPr>
        <p:spPr>
          <a:xfrm rot="5400000" flipH="1" flipV="1">
            <a:off x="6637747" y="1940153"/>
            <a:ext cx="617171" cy="65314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70" name="Shape 102"/>
          <p:cNvCxnSpPr>
            <a:stCxn id="37" idx="6"/>
            <a:endCxn id="62" idx="0"/>
          </p:cNvCxnSpPr>
          <p:nvPr/>
        </p:nvCxnSpPr>
        <p:spPr>
          <a:xfrm>
            <a:off x="5508730" y="3747896"/>
            <a:ext cx="652541" cy="560037"/>
          </a:xfrm>
          <a:prstGeom prst="bentConnector2">
            <a:avLst/>
          </a:prstGeom>
          <a:noFill/>
          <a:ln w="190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71" name="Elbow Connector 70"/>
          <p:cNvCxnSpPr>
            <a:stCxn id="22" idx="4"/>
            <a:endCxn id="60" idx="0"/>
          </p:cNvCxnSpPr>
          <p:nvPr/>
        </p:nvCxnSpPr>
        <p:spPr>
          <a:xfrm rot="16200000" flipH="1">
            <a:off x="4930820" y="4061946"/>
            <a:ext cx="300407" cy="19602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72" name="Elbow Connector 71"/>
          <p:cNvCxnSpPr>
            <a:stCxn id="20" idx="7"/>
            <a:endCxn id="59" idx="2"/>
          </p:cNvCxnSpPr>
          <p:nvPr/>
        </p:nvCxnSpPr>
        <p:spPr>
          <a:xfrm rot="5400000" flipH="1" flipV="1">
            <a:off x="5833549" y="2084143"/>
            <a:ext cx="564159" cy="30897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73" name="Elbow Connector 72"/>
          <p:cNvCxnSpPr>
            <a:stCxn id="28" idx="6"/>
            <a:endCxn id="61" idx="1"/>
          </p:cNvCxnSpPr>
          <p:nvPr/>
        </p:nvCxnSpPr>
        <p:spPr>
          <a:xfrm>
            <a:off x="5258469" y="3158233"/>
            <a:ext cx="305196" cy="9096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sp>
        <p:nvSpPr>
          <p:cNvPr id="74" name="Oval 73"/>
          <p:cNvSpPr/>
          <p:nvPr/>
        </p:nvSpPr>
        <p:spPr>
          <a:xfrm>
            <a:off x="5139597" y="4757735"/>
            <a:ext cx="137160" cy="137160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cxnSp>
        <p:nvCxnSpPr>
          <p:cNvPr id="75" name="Elbow Connector 74"/>
          <p:cNvCxnSpPr>
            <a:stCxn id="74" idx="6"/>
            <a:endCxn id="43" idx="0"/>
          </p:cNvCxnSpPr>
          <p:nvPr/>
        </p:nvCxnSpPr>
        <p:spPr>
          <a:xfrm>
            <a:off x="5276757" y="4826315"/>
            <a:ext cx="1801376" cy="485457"/>
          </a:xfrm>
          <a:prstGeom prst="bentConnector2">
            <a:avLst/>
          </a:prstGeom>
          <a:noFill/>
          <a:ln w="190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sp>
        <p:nvSpPr>
          <p:cNvPr id="76" name="Oval 75"/>
          <p:cNvSpPr/>
          <p:nvPr/>
        </p:nvSpPr>
        <p:spPr>
          <a:xfrm>
            <a:off x="4203493" y="4757735"/>
            <a:ext cx="137160" cy="137160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cxnSp>
        <p:nvCxnSpPr>
          <p:cNvPr id="77" name="Elbow Connector 76"/>
          <p:cNvCxnSpPr>
            <a:stCxn id="76" idx="4"/>
            <a:endCxn id="42" idx="0"/>
          </p:cNvCxnSpPr>
          <p:nvPr/>
        </p:nvCxnSpPr>
        <p:spPr>
          <a:xfrm rot="16200000" flipH="1">
            <a:off x="4985652" y="4181315"/>
            <a:ext cx="416877" cy="1844035"/>
          </a:xfrm>
          <a:prstGeom prst="bentConnector3">
            <a:avLst>
              <a:gd name="adj1" fmla="val 21514"/>
            </a:avLst>
          </a:prstGeom>
          <a:noFill/>
          <a:ln w="190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78" name="Elbow Connector 77"/>
          <p:cNvCxnSpPr>
            <a:stCxn id="21" idx="4"/>
            <a:endCxn id="39" idx="0"/>
          </p:cNvCxnSpPr>
          <p:nvPr/>
        </p:nvCxnSpPr>
        <p:spPr>
          <a:xfrm rot="16200000" flipH="1">
            <a:off x="4333208" y="4500421"/>
            <a:ext cx="509931" cy="11127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79" name="Elbow Connector 78"/>
          <p:cNvCxnSpPr>
            <a:stCxn id="16" idx="4"/>
          </p:cNvCxnSpPr>
          <p:nvPr/>
        </p:nvCxnSpPr>
        <p:spPr>
          <a:xfrm rot="16200000" flipH="1">
            <a:off x="3377428" y="4721004"/>
            <a:ext cx="764656" cy="45542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80" name="Elbow Connector 79"/>
          <p:cNvCxnSpPr>
            <a:stCxn id="19" idx="4"/>
            <a:endCxn id="50" idx="0"/>
          </p:cNvCxnSpPr>
          <p:nvPr/>
        </p:nvCxnSpPr>
        <p:spPr>
          <a:xfrm rot="16200000" flipH="1">
            <a:off x="2864543" y="4884812"/>
            <a:ext cx="624968" cy="24164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81" name="Elbow Connector 80"/>
          <p:cNvCxnSpPr>
            <a:stCxn id="17" idx="4"/>
            <a:endCxn id="38" idx="0"/>
          </p:cNvCxnSpPr>
          <p:nvPr/>
        </p:nvCxnSpPr>
        <p:spPr>
          <a:xfrm rot="5400000">
            <a:off x="2298163" y="4651679"/>
            <a:ext cx="751732" cy="58115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82" name="Elbow Connector 81"/>
          <p:cNvCxnSpPr>
            <a:stCxn id="30" idx="4"/>
            <a:endCxn id="31" idx="0"/>
          </p:cNvCxnSpPr>
          <p:nvPr/>
        </p:nvCxnSpPr>
        <p:spPr>
          <a:xfrm rot="5400000">
            <a:off x="1527085" y="4371904"/>
            <a:ext cx="863943" cy="102214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sp>
        <p:nvSpPr>
          <p:cNvPr id="83" name="Oval 82"/>
          <p:cNvSpPr/>
          <p:nvPr/>
        </p:nvSpPr>
        <p:spPr>
          <a:xfrm>
            <a:off x="2250125" y="4190543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243053" y="1658637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cxnSp>
        <p:nvCxnSpPr>
          <p:cNvPr id="85" name="Elbow Connector 84"/>
          <p:cNvCxnSpPr>
            <a:stCxn id="29" idx="0"/>
            <a:endCxn id="53" idx="2"/>
          </p:cNvCxnSpPr>
          <p:nvPr/>
        </p:nvCxnSpPr>
        <p:spPr>
          <a:xfrm rot="5400000" flipH="1" flipV="1">
            <a:off x="2063078" y="3079170"/>
            <a:ext cx="275263" cy="5202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86" name="Shape 165"/>
          <p:cNvCxnSpPr>
            <a:stCxn id="83" idx="6"/>
            <a:endCxn id="40" idx="2"/>
          </p:cNvCxnSpPr>
          <p:nvPr/>
        </p:nvCxnSpPr>
        <p:spPr>
          <a:xfrm flipV="1">
            <a:off x="2368997" y="4100424"/>
            <a:ext cx="596763" cy="149555"/>
          </a:xfrm>
          <a:prstGeom prst="bentConnector2">
            <a:avLst/>
          </a:prstGeom>
          <a:noFill/>
          <a:ln w="190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87" name="Shape 169"/>
          <p:cNvCxnSpPr>
            <a:stCxn id="18" idx="4"/>
          </p:cNvCxnSpPr>
          <p:nvPr/>
        </p:nvCxnSpPr>
        <p:spPr>
          <a:xfrm rot="5400000">
            <a:off x="1311698" y="3926769"/>
            <a:ext cx="407643" cy="1248780"/>
          </a:xfrm>
          <a:prstGeom prst="bentConnector2">
            <a:avLst/>
          </a:prstGeom>
          <a:noFill/>
          <a:ln w="190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88" name="Elbow Connector 87"/>
          <p:cNvCxnSpPr>
            <a:stCxn id="9" idx="2"/>
            <a:endCxn id="48" idx="3"/>
          </p:cNvCxnSpPr>
          <p:nvPr/>
        </p:nvCxnSpPr>
        <p:spPr>
          <a:xfrm rot="10800000" flipV="1">
            <a:off x="896034" y="4040098"/>
            <a:ext cx="1088729" cy="46839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89" name="Elbow Connector 88"/>
          <p:cNvCxnSpPr>
            <a:stCxn id="10" idx="2"/>
            <a:endCxn id="47" idx="3"/>
          </p:cNvCxnSpPr>
          <p:nvPr/>
        </p:nvCxnSpPr>
        <p:spPr>
          <a:xfrm rot="10800000" flipV="1">
            <a:off x="896034" y="3654871"/>
            <a:ext cx="885091" cy="50119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90" name="Shape 218"/>
          <p:cNvCxnSpPr>
            <a:stCxn id="36" idx="4"/>
            <a:endCxn id="45" idx="3"/>
          </p:cNvCxnSpPr>
          <p:nvPr/>
        </p:nvCxnSpPr>
        <p:spPr>
          <a:xfrm rot="5400000">
            <a:off x="1071194" y="3037547"/>
            <a:ext cx="226913" cy="576483"/>
          </a:xfrm>
          <a:prstGeom prst="bentConnector2">
            <a:avLst/>
          </a:prstGeom>
          <a:noFill/>
          <a:ln w="190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91" name="Shape 220"/>
          <p:cNvCxnSpPr>
            <a:stCxn id="32" idx="3"/>
            <a:endCxn id="44" idx="3"/>
          </p:cNvCxnSpPr>
          <p:nvPr/>
        </p:nvCxnSpPr>
        <p:spPr>
          <a:xfrm rot="5400000">
            <a:off x="924788" y="2667826"/>
            <a:ext cx="387414" cy="444173"/>
          </a:xfrm>
          <a:prstGeom prst="bentConnector2">
            <a:avLst/>
          </a:prstGeom>
          <a:noFill/>
          <a:ln w="190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92" name="Elbow Connector 91"/>
          <p:cNvCxnSpPr>
            <a:stCxn id="84" idx="0"/>
            <a:endCxn id="51" idx="2"/>
          </p:cNvCxnSpPr>
          <p:nvPr/>
        </p:nvCxnSpPr>
        <p:spPr>
          <a:xfrm rot="5400000" flipH="1" flipV="1">
            <a:off x="198335" y="1436827"/>
            <a:ext cx="325964" cy="11765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93" name="Elbow Connector 92"/>
          <p:cNvCxnSpPr>
            <a:stCxn id="11" idx="6"/>
            <a:endCxn id="33" idx="2"/>
          </p:cNvCxnSpPr>
          <p:nvPr/>
        </p:nvCxnSpPr>
        <p:spPr>
          <a:xfrm flipV="1">
            <a:off x="728631" y="1336672"/>
            <a:ext cx="651942" cy="602939"/>
          </a:xfrm>
          <a:prstGeom prst="bentConnector2">
            <a:avLst/>
          </a:prstGeom>
          <a:noFill/>
          <a:ln w="190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94" name="Elbow Connector 93"/>
          <p:cNvCxnSpPr>
            <a:stCxn id="12" idx="0"/>
            <a:endCxn id="52" idx="2"/>
          </p:cNvCxnSpPr>
          <p:nvPr/>
        </p:nvCxnSpPr>
        <p:spPr>
          <a:xfrm rot="5400000" flipH="1" flipV="1">
            <a:off x="1464611" y="1642560"/>
            <a:ext cx="1185920" cy="57414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95" name="Elbow Connector 94"/>
          <p:cNvCxnSpPr>
            <a:stCxn id="26" idx="4"/>
            <a:endCxn id="58" idx="0"/>
          </p:cNvCxnSpPr>
          <p:nvPr/>
        </p:nvCxnSpPr>
        <p:spPr>
          <a:xfrm rot="16200000" flipH="1">
            <a:off x="3527592" y="3342438"/>
            <a:ext cx="569330" cy="32579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96" name="Shape 242"/>
          <p:cNvCxnSpPr>
            <a:stCxn id="35" idx="0"/>
            <a:endCxn id="54" idx="2"/>
          </p:cNvCxnSpPr>
          <p:nvPr/>
        </p:nvCxnSpPr>
        <p:spPr>
          <a:xfrm rot="16200000" flipV="1">
            <a:off x="2576294" y="1994254"/>
            <a:ext cx="1347904" cy="1663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97" name="Elbow Connector 96"/>
          <p:cNvCxnSpPr>
            <a:stCxn id="14" idx="0"/>
            <a:endCxn id="56" idx="2"/>
          </p:cNvCxnSpPr>
          <p:nvPr/>
        </p:nvCxnSpPr>
        <p:spPr>
          <a:xfrm rot="5400000" flipH="1" flipV="1">
            <a:off x="4441590" y="1300046"/>
            <a:ext cx="575741" cy="650138"/>
          </a:xfrm>
          <a:prstGeom prst="bentConnector3">
            <a:avLst>
              <a:gd name="adj1" fmla="val 68750"/>
            </a:avLst>
          </a:prstGeom>
          <a:noFill/>
          <a:ln w="190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98" name="Elbow Connector 97"/>
          <p:cNvCxnSpPr>
            <a:stCxn id="34" idx="0"/>
            <a:endCxn id="57" idx="2"/>
          </p:cNvCxnSpPr>
          <p:nvPr/>
        </p:nvCxnSpPr>
        <p:spPr>
          <a:xfrm rot="5400000" flipH="1" flipV="1">
            <a:off x="3095233" y="2359202"/>
            <a:ext cx="2090908" cy="3609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99" name="Shape 255"/>
          <p:cNvCxnSpPr>
            <a:stCxn id="24" idx="6"/>
            <a:endCxn id="64" idx="0"/>
          </p:cNvCxnSpPr>
          <p:nvPr/>
        </p:nvCxnSpPr>
        <p:spPr>
          <a:xfrm>
            <a:off x="6806748" y="3550977"/>
            <a:ext cx="311226" cy="744187"/>
          </a:xfrm>
          <a:prstGeom prst="bentConnector2">
            <a:avLst/>
          </a:prstGeom>
          <a:noFill/>
          <a:ln w="190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100" name="Shape 276"/>
          <p:cNvCxnSpPr>
            <a:stCxn id="27" idx="2"/>
            <a:endCxn id="46" idx="3"/>
          </p:cNvCxnSpPr>
          <p:nvPr/>
        </p:nvCxnSpPr>
        <p:spPr>
          <a:xfrm rot="10800000" flipV="1">
            <a:off x="896033" y="3570848"/>
            <a:ext cx="427140" cy="22714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101" name="Elbow Connector 100"/>
          <p:cNvCxnSpPr>
            <a:stCxn id="13" idx="0"/>
            <a:endCxn id="55" idx="1"/>
          </p:cNvCxnSpPr>
          <p:nvPr/>
        </p:nvCxnSpPr>
        <p:spPr>
          <a:xfrm rot="5400000" flipH="1" flipV="1">
            <a:off x="4253653" y="2035479"/>
            <a:ext cx="824354" cy="371472"/>
          </a:xfrm>
          <a:prstGeom prst="bentConnector2">
            <a:avLst/>
          </a:prstGeom>
          <a:noFill/>
          <a:ln w="1905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sp>
        <p:nvSpPr>
          <p:cNvPr id="102" name="Oval 101"/>
          <p:cNvSpPr/>
          <p:nvPr/>
        </p:nvSpPr>
        <p:spPr>
          <a:xfrm>
            <a:off x="5139597" y="4754981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4203493" y="4754981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4849286" y="1987539"/>
            <a:ext cx="857256" cy="300801"/>
          </a:xfrm>
          <a:prstGeom prst="rect">
            <a:avLst/>
          </a:prstGeom>
          <a:solidFill>
            <a:srgbClr val="FFC000">
              <a:alpha val="81175"/>
            </a:srgbClr>
          </a:solidFill>
          <a:ln>
            <a:noFill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Tw Cen MT"/>
                <a:cs typeface="MS PGothic" charset="0"/>
              </a:rPr>
              <a:t>GORONTALO</a:t>
            </a:r>
            <a:r>
              <a:rPr lang="id-ID" sz="800" b="1" dirty="0" smtClean="0">
                <a:solidFill>
                  <a:srgbClr val="000000"/>
                </a:solidFill>
                <a:latin typeface="Tw Cen MT"/>
                <a:cs typeface="MS PGothic" charset="0"/>
              </a:rPr>
              <a:t> 1kab</a:t>
            </a:r>
          </a:p>
        </p:txBody>
      </p:sp>
      <p:sp>
        <p:nvSpPr>
          <p:cNvPr id="105" name="Oval 104"/>
          <p:cNvSpPr/>
          <p:nvPr/>
        </p:nvSpPr>
        <p:spPr>
          <a:xfrm>
            <a:off x="5373355" y="2551297"/>
            <a:ext cx="118872" cy="118872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ＭＳ Ｐゴシック" charset="0"/>
            </a:endParaRPr>
          </a:p>
        </p:txBody>
      </p:sp>
      <p:cxnSp>
        <p:nvCxnSpPr>
          <p:cNvPr id="106" name="Elbow Connector 105"/>
          <p:cNvCxnSpPr>
            <a:stCxn id="105" idx="1"/>
            <a:endCxn id="104" idx="2"/>
          </p:cNvCxnSpPr>
          <p:nvPr/>
        </p:nvCxnSpPr>
        <p:spPr>
          <a:xfrm rot="16200000" flipV="1">
            <a:off x="5194157" y="2372098"/>
            <a:ext cx="280365" cy="11284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sp>
        <p:nvSpPr>
          <p:cNvPr id="108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74EDDF68-D271-4A6D-97FC-3750C4C41FC3}" type="slidenum">
              <a:rPr lang="id-ID" altLang="id-ID" b="1" smtClean="0">
                <a:solidFill>
                  <a:prstClr val="white"/>
                </a:solidFill>
              </a:rPr>
              <a:pPr/>
              <a:t>15</a:t>
            </a:fld>
            <a:endParaRPr lang="id-ID" altLang="id-ID" b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6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74" grpId="0" animBg="1"/>
      <p:bldP spid="76" grpId="0" animBg="1"/>
      <p:bldP spid="83" grpId="0" animBg="1"/>
      <p:bldP spid="84" grpId="0" animBg="1"/>
      <p:bldP spid="102" grpId="0" animBg="1"/>
      <p:bldP spid="103" grpId="0" animBg="1"/>
      <p:bldP spid="10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>
            <a:spLocks/>
          </p:cNvSpPr>
          <p:nvPr/>
        </p:nvSpPr>
        <p:spPr bwMode="auto">
          <a:xfrm>
            <a:off x="15875" y="0"/>
            <a:ext cx="9110662" cy="436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lIns="91236" tIns="45610" rIns="91236" bIns="45610" anchor="ctr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611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222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6833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445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pPr>
              <a:defRPr/>
            </a:pPr>
            <a:r>
              <a:rPr lang="id-ID" sz="2800" dirty="0" smtClean="0">
                <a:solidFill>
                  <a:prstClr val="black"/>
                </a:solidFill>
                <a:latin typeface="Britannic Bold" pitchFamily="34" charset="0"/>
                <a:ea typeface="MS PGothic" pitchFamily="34" charset="-128"/>
              </a:rPr>
              <a:t>LOKASI PASAR MURAH DAGING WILAYAH JAKARTA</a:t>
            </a:r>
            <a:endParaRPr lang="id-ID" sz="1600" dirty="0" smtClean="0">
              <a:solidFill>
                <a:srgbClr val="FF0000"/>
              </a:solidFill>
              <a:latin typeface="Britannic Bold" pitchFamily="34" charset="0"/>
              <a:ea typeface="MS PGothic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" y="476672"/>
            <a:ext cx="9112250" cy="568863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1750" y="438825"/>
            <a:ext cx="91122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932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74EDDF68-D271-4A6D-97FC-3750C4C41FC3}" type="slidenum">
              <a:rPr lang="id-ID" altLang="id-ID" b="1" smtClean="0">
                <a:solidFill>
                  <a:prstClr val="white"/>
                </a:solidFill>
              </a:rPr>
              <a:pPr/>
              <a:t>16</a:t>
            </a:fld>
            <a:endParaRPr lang="id-ID" altLang="id-ID" b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57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>
            <a:spLocks/>
          </p:cNvSpPr>
          <p:nvPr/>
        </p:nvSpPr>
        <p:spPr bwMode="auto">
          <a:xfrm>
            <a:off x="0" y="5178"/>
            <a:ext cx="9144000" cy="5272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lIns="91236" tIns="45610" rIns="91236" bIns="45610" anchor="ctr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611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222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6833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445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pPr>
              <a:defRPr/>
            </a:pPr>
            <a:r>
              <a:rPr lang="id-ID" sz="2400" dirty="0" smtClean="0">
                <a:solidFill>
                  <a:prstClr val="black"/>
                </a:solidFill>
                <a:latin typeface="Britannic Bold" pitchFamily="34" charset="0"/>
                <a:ea typeface="MS PGothic" pitchFamily="34" charset="-128"/>
              </a:rPr>
              <a:t>SEBARAN PASAR MURAH DAGING JAWA BARAT &amp; BANTEN</a:t>
            </a:r>
            <a:endParaRPr lang="id-ID" sz="1400" dirty="0" smtClean="0">
              <a:solidFill>
                <a:srgbClr val="FF0000"/>
              </a:solidFill>
              <a:latin typeface="Britannic Bold" pitchFamily="34" charset="0"/>
              <a:ea typeface="MS PGothic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620688"/>
            <a:ext cx="9124950" cy="5346278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22225" y="548680"/>
            <a:ext cx="91122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74EDDF68-D271-4A6D-97FC-3750C4C41FC3}" type="slidenum">
              <a:rPr lang="id-ID" altLang="id-ID" b="1" smtClean="0">
                <a:solidFill>
                  <a:prstClr val="white"/>
                </a:solidFill>
              </a:rPr>
              <a:pPr/>
              <a:t>17</a:t>
            </a:fld>
            <a:endParaRPr lang="id-ID" altLang="id-ID" b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42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403310"/>
              </p:ext>
            </p:extLst>
          </p:nvPr>
        </p:nvGraphicFramePr>
        <p:xfrm>
          <a:off x="251520" y="620688"/>
          <a:ext cx="8712968" cy="54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Worksheet" r:id="rId4" imgW="3705143" imgH="3629070" progId="Excel.Sheet.12">
                  <p:embed/>
                </p:oleObj>
              </mc:Choice>
              <mc:Fallback>
                <p:oleObj name="Worksheet" r:id="rId4" imgW="3705143" imgH="36290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520" y="620688"/>
                        <a:ext cx="8712968" cy="54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0" y="5178"/>
            <a:ext cx="9144000" cy="5272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lIns="91236" tIns="45610" rIns="91236" bIns="45610" anchor="ctr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611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222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6833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445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pPr>
              <a:defRPr/>
            </a:pPr>
            <a:r>
              <a:rPr lang="id-ID" sz="2400" dirty="0" smtClean="0">
                <a:solidFill>
                  <a:prstClr val="black"/>
                </a:solidFill>
                <a:latin typeface="Britannic Bold" pitchFamily="34" charset="0"/>
                <a:ea typeface="MS PGothic" pitchFamily="34" charset="-128"/>
              </a:rPr>
              <a:t>PASAR MURAH DAGING DI DKI JAKARTA</a:t>
            </a:r>
            <a:endParaRPr lang="id-ID" sz="1400" dirty="0" smtClean="0">
              <a:solidFill>
                <a:srgbClr val="FF0000"/>
              </a:solidFill>
              <a:latin typeface="Britannic Bold" pitchFamily="34" charset="0"/>
              <a:ea typeface="MS PGothic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225" y="548680"/>
            <a:ext cx="91122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74EDDF68-D271-4A6D-97FC-3750C4C41FC3}" type="slidenum">
              <a:rPr lang="id-ID" altLang="id-ID" b="1" smtClean="0">
                <a:solidFill>
                  <a:prstClr val="white"/>
                </a:solidFill>
              </a:rPr>
              <a:pPr/>
              <a:t>18</a:t>
            </a:fld>
            <a:endParaRPr lang="id-ID" altLang="id-ID" b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73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-9525" y="2649538"/>
            <a:ext cx="914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5400" dirty="0" smtClean="0">
                <a:solidFill>
                  <a:srgbClr val="000000"/>
                </a:solidFill>
                <a:latin typeface="Britannic Bold" pitchFamily="34" charset="0"/>
                <a:cs typeface="+mn-cs"/>
              </a:rPr>
              <a:t>TERIMA KASIH</a:t>
            </a:r>
            <a:endParaRPr lang="en-US" altLang="id-ID" sz="5400" dirty="0">
              <a:solidFill>
                <a:srgbClr val="000000"/>
              </a:solidFill>
              <a:latin typeface="Britannic Bold" pitchFamily="34" charset="0"/>
              <a:cs typeface="+mn-cs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74EDDF68-D271-4A6D-97FC-3750C4C41FC3}" type="slidenum">
              <a:rPr lang="id-ID" altLang="id-ID" b="1" smtClean="0">
                <a:solidFill>
                  <a:prstClr val="white"/>
                </a:solidFill>
              </a:rPr>
              <a:pPr/>
              <a:t>19</a:t>
            </a:fld>
            <a:endParaRPr lang="id-ID" altLang="id-ID" b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0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438462"/>
              </p:ext>
            </p:extLst>
          </p:nvPr>
        </p:nvGraphicFramePr>
        <p:xfrm>
          <a:off x="392327" y="838201"/>
          <a:ext cx="8229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1380" name="Title 1"/>
          <p:cNvSpPr txBox="1">
            <a:spLocks/>
          </p:cNvSpPr>
          <p:nvPr/>
        </p:nvSpPr>
        <p:spPr bwMode="auto">
          <a:xfrm>
            <a:off x="0" y="-26988"/>
            <a:ext cx="9144000" cy="639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4400" smtClean="0">
                <a:solidFill>
                  <a:srgbClr val="000000"/>
                </a:solidFill>
                <a:latin typeface="Britannic Bold" pitchFamily="34" charset="0"/>
              </a:rPr>
              <a:t>ISI PAPARAN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74EDDF68-D271-4A6D-97FC-3750C4C41FC3}" type="slidenum">
              <a:rPr lang="id-ID" altLang="id-ID" b="1" smtClean="0">
                <a:solidFill>
                  <a:prstClr val="white"/>
                </a:solidFill>
              </a:rPr>
              <a:pPr/>
              <a:t>2</a:t>
            </a:fld>
            <a:endParaRPr lang="id-ID" altLang="id-ID" b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5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7" name="Group 4"/>
          <p:cNvGrpSpPr>
            <a:grpSpLocks/>
          </p:cNvGrpSpPr>
          <p:nvPr/>
        </p:nvGrpSpPr>
        <p:grpSpPr bwMode="auto">
          <a:xfrm>
            <a:off x="1952823" y="2563489"/>
            <a:ext cx="6651625" cy="1513583"/>
            <a:chOff x="1605402" y="105571"/>
            <a:chExt cx="6539911" cy="1512676"/>
          </a:xfrm>
        </p:grpSpPr>
        <p:sp>
          <p:nvSpPr>
            <p:cNvPr id="9" name="Round Same Side Corner Rectangle 8"/>
            <p:cNvSpPr/>
            <p:nvPr/>
          </p:nvSpPr>
          <p:spPr>
            <a:xfrm rot="5400000">
              <a:off x="4119019" y="-2408046"/>
              <a:ext cx="1512676" cy="6539911"/>
            </a:xfrm>
            <a:prstGeom prst="round2Same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ound Same Side Corner Rectangle 4"/>
            <p:cNvSpPr/>
            <p:nvPr/>
          </p:nvSpPr>
          <p:spPr>
            <a:xfrm>
              <a:off x="1605402" y="179940"/>
              <a:ext cx="6465471" cy="1363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47650" tIns="123825" rIns="247650" bIns="123825" spcCol="1270" anchor="ctr"/>
            <a:lstStyle/>
            <a:p>
              <a:pPr lvl="0"/>
              <a:r>
                <a:rPr kumimoji="0" lang="id-ID" altLang="id-ID" sz="2800" i="0" u="none" strike="noStrike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Britannic Bold" pitchFamily="34" charset="0"/>
                </a:rPr>
                <a:t>PERUBAHAN ALOKASI TA 2016 </a:t>
              </a:r>
              <a:endParaRPr lang="id-ID" sz="2800" b="0" dirty="0">
                <a:solidFill>
                  <a:schemeClr val="tx1"/>
                </a:solidFill>
                <a:latin typeface="Britannic Bold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1508" name="Group 5"/>
          <p:cNvGrpSpPr>
            <a:grpSpLocks/>
          </p:cNvGrpSpPr>
          <p:nvPr/>
        </p:nvGrpSpPr>
        <p:grpSpPr bwMode="auto">
          <a:xfrm>
            <a:off x="387106" y="2494359"/>
            <a:ext cx="1521558" cy="1608833"/>
            <a:chOff x="75226" y="98366"/>
            <a:chExt cx="1521116" cy="1608209"/>
          </a:xfrm>
        </p:grpSpPr>
        <p:sp>
          <p:nvSpPr>
            <p:cNvPr id="7" name="Rounded Rectangle 6"/>
            <p:cNvSpPr/>
            <p:nvPr/>
          </p:nvSpPr>
          <p:spPr>
            <a:xfrm>
              <a:off x="75226" y="98366"/>
              <a:ext cx="1521116" cy="160820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6"/>
            <p:cNvSpPr/>
            <p:nvPr/>
          </p:nvSpPr>
          <p:spPr>
            <a:xfrm>
              <a:off x="149694" y="172751"/>
              <a:ext cx="1372178" cy="1459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67640" tIns="83820" rIns="167640" bIns="83820" spcCol="1270" anchor="ctr"/>
            <a:lstStyle/>
            <a:p>
              <a:pPr algn="ctr" defTabSz="1955722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4400" dirty="0">
                  <a:latin typeface="Britannic Bold" pitchFamily="34" charset="0"/>
                </a:rPr>
                <a:t>I</a:t>
              </a:r>
              <a:endParaRPr lang="id-ID" sz="4400" dirty="0">
                <a:latin typeface="Britannic Bold" pitchFamily="34" charset="0"/>
              </a:endParaRPr>
            </a:p>
          </p:txBody>
        </p:sp>
      </p:grpSp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74EDDF68-D271-4A6D-97FC-3750C4C41FC3}" type="slidenum">
              <a:rPr lang="id-ID" altLang="id-ID" b="1" smtClean="0">
                <a:solidFill>
                  <a:prstClr val="white"/>
                </a:solidFill>
              </a:rPr>
              <a:pPr/>
              <a:t>3</a:t>
            </a:fld>
            <a:endParaRPr lang="id-ID" altLang="id-ID" b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26789"/>
            <a:ext cx="9144000" cy="82302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id-ID" sz="2200" dirty="0">
                <a:latin typeface="Britannic Bold" panose="020B0903060703020204" pitchFamily="34" charset="0"/>
              </a:rPr>
              <a:t>PERUBAHAN</a:t>
            </a:r>
            <a:r>
              <a:rPr lang="fi-FI" sz="2200" dirty="0">
                <a:latin typeface="Britannic Bold" panose="020B0903060703020204" pitchFamily="34" charset="0"/>
              </a:rPr>
              <a:t> VOLUME OUTPUT KEGIATAN UTAMA</a:t>
            </a:r>
            <a:r>
              <a:rPr lang="id-ID" sz="2200" dirty="0">
                <a:latin typeface="Britannic Bold" panose="020B0903060703020204" pitchFamily="34" charset="0"/>
              </a:rPr>
              <a:t> </a:t>
            </a:r>
            <a:br>
              <a:rPr lang="id-ID" sz="2200" dirty="0">
                <a:latin typeface="Britannic Bold" panose="020B0903060703020204" pitchFamily="34" charset="0"/>
              </a:rPr>
            </a:br>
            <a:r>
              <a:rPr lang="en-AU" sz="2200" dirty="0">
                <a:latin typeface="Britannic Bold" panose="020B0903060703020204" pitchFamily="34" charset="0"/>
              </a:rPr>
              <a:t>TINDAK LANJUT RAKER 13</a:t>
            </a:r>
            <a:r>
              <a:rPr lang="id-ID" sz="2200" dirty="0">
                <a:latin typeface="Britannic Bold" panose="020B0903060703020204" pitchFamily="34" charset="0"/>
              </a:rPr>
              <a:t> JUNI 2016</a:t>
            </a:r>
            <a:endParaRPr lang="id-ID" sz="1200" dirty="0">
              <a:latin typeface="Britannic Bold" panose="020B0903060703020204" pitchFamily="34" charset="0"/>
            </a:endParaRPr>
          </a:p>
        </p:txBody>
      </p:sp>
      <p:graphicFrame>
        <p:nvGraphicFramePr>
          <p:cNvPr id="225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063799"/>
              </p:ext>
            </p:extLst>
          </p:nvPr>
        </p:nvGraphicFramePr>
        <p:xfrm>
          <a:off x="179388" y="952500"/>
          <a:ext cx="8929687" cy="514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Worksheet" r:id="rId4" imgW="9972529" imgH="6248453" progId="Excel.Sheet.12">
                  <p:embed/>
                </p:oleObj>
              </mc:Choice>
              <mc:Fallback>
                <p:oleObj name="Worksheet" r:id="rId4" imgW="9972529" imgH="6248453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952500"/>
                        <a:ext cx="8929687" cy="514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Box 8"/>
          <p:cNvSpPr txBox="1">
            <a:spLocks noChangeArrowheads="1"/>
          </p:cNvSpPr>
          <p:nvPr/>
        </p:nvSpPr>
        <p:spPr bwMode="auto">
          <a:xfrm>
            <a:off x="8496626" y="764704"/>
            <a:ext cx="755894" cy="26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AU" altLang="id-ID" sz="1100" b="1"/>
              <a:t>Rp.000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74EDDF68-D271-4A6D-97FC-3750C4C41FC3}" type="slidenum">
              <a:rPr lang="id-ID" altLang="id-ID" b="1" smtClean="0">
                <a:solidFill>
                  <a:prstClr val="white"/>
                </a:solidFill>
              </a:rPr>
              <a:pPr/>
              <a:t>4</a:t>
            </a:fld>
            <a:endParaRPr lang="id-ID" altLang="id-ID" b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1294300" y="-90364"/>
            <a:ext cx="7886212" cy="567036"/>
          </a:xfrm>
        </p:spPr>
        <p:txBody>
          <a:bodyPr/>
          <a:lstStyle/>
          <a:p>
            <a:pPr algn="r"/>
            <a:r>
              <a:rPr lang="id-ID" altLang="id-ID" sz="1800" dirty="0">
                <a:latin typeface="Britannic Bold" pitchFamily="34" charset="0"/>
              </a:rPr>
              <a:t>Lanjutan</a:t>
            </a:r>
            <a:r>
              <a:rPr lang="id-ID" altLang="id-ID" sz="1800" dirty="0" smtClean="0">
                <a:latin typeface="Britannic Bold" pitchFamily="34" charset="0"/>
              </a:rPr>
              <a:t>....</a:t>
            </a:r>
            <a:endParaRPr lang="id-ID" altLang="id-ID" sz="1050" dirty="0">
              <a:latin typeface="Britannic Bold" pitchFamily="34" charset="0"/>
            </a:endParaRPr>
          </a:p>
        </p:txBody>
      </p:sp>
      <p:sp>
        <p:nvSpPr>
          <p:cNvPr id="23556" name="TextBox 8"/>
          <p:cNvSpPr txBox="1">
            <a:spLocks noChangeArrowheads="1"/>
          </p:cNvSpPr>
          <p:nvPr/>
        </p:nvSpPr>
        <p:spPr bwMode="auto">
          <a:xfrm>
            <a:off x="8449164" y="260648"/>
            <a:ext cx="755894" cy="26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AU" altLang="id-ID" sz="1100" b="1" dirty="0"/>
              <a:t>Rp.000</a:t>
            </a:r>
          </a:p>
        </p:txBody>
      </p:sp>
      <p:graphicFrame>
        <p:nvGraphicFramePr>
          <p:cNvPr id="2355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851950"/>
              </p:ext>
            </p:extLst>
          </p:nvPr>
        </p:nvGraphicFramePr>
        <p:xfrm>
          <a:off x="107504" y="548680"/>
          <a:ext cx="8922971" cy="559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Worksheet" r:id="rId4" imgW="11363412" imgH="9048780" progId="Excel.Sheet.12">
                  <p:embed/>
                </p:oleObj>
              </mc:Choice>
              <mc:Fallback>
                <p:oleObj name="Worksheet" r:id="rId4" imgW="11363412" imgH="904878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48680"/>
                        <a:ext cx="8922971" cy="559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74EDDF68-D271-4A6D-97FC-3750C4C41FC3}" type="slidenum">
              <a:rPr lang="id-ID" altLang="id-ID" b="1" smtClean="0">
                <a:solidFill>
                  <a:prstClr val="white"/>
                </a:solidFill>
              </a:rPr>
              <a:pPr/>
              <a:t>5</a:t>
            </a:fld>
            <a:endParaRPr lang="id-ID" altLang="id-ID" b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5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977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id-ID" sz="2200" dirty="0">
                <a:latin typeface="Britannic Bold" panose="020B0903060703020204" pitchFamily="34" charset="0"/>
              </a:rPr>
              <a:t>PERUBAHAN PENGHEMATAN/PEMOTONGAN ANGGARAN TA 2016</a:t>
            </a:r>
            <a:br>
              <a:rPr lang="id-ID" sz="2200" dirty="0">
                <a:latin typeface="Britannic Bold" panose="020B0903060703020204" pitchFamily="34" charset="0"/>
              </a:rPr>
            </a:br>
            <a:r>
              <a:rPr lang="id-ID" sz="2200" dirty="0">
                <a:latin typeface="Britannic Bold" panose="020B0903060703020204" pitchFamily="34" charset="0"/>
              </a:rPr>
              <a:t>TINDAK LANJUT </a:t>
            </a:r>
            <a:r>
              <a:rPr lang="en-AU" sz="2200" dirty="0">
                <a:latin typeface="Britannic Bold" panose="020B0903060703020204" pitchFamily="34" charset="0"/>
              </a:rPr>
              <a:t>RAKER 13</a:t>
            </a:r>
            <a:r>
              <a:rPr lang="id-ID" sz="2200" dirty="0">
                <a:latin typeface="Britannic Bold" panose="020B0903060703020204" pitchFamily="34" charset="0"/>
              </a:rPr>
              <a:t> JUNI 2016</a:t>
            </a:r>
            <a:endParaRPr lang="id-ID" sz="1200" dirty="0">
              <a:latin typeface="Britannic Bold" panose="020B0903060703020204" pitchFamily="34" charset="0"/>
            </a:endParaRPr>
          </a:p>
        </p:txBody>
      </p:sp>
      <p:sp>
        <p:nvSpPr>
          <p:cNvPr id="24579" name="TextBox 8"/>
          <p:cNvSpPr txBox="1">
            <a:spLocks noChangeArrowheads="1"/>
          </p:cNvSpPr>
          <p:nvPr/>
        </p:nvSpPr>
        <p:spPr bwMode="auto">
          <a:xfrm>
            <a:off x="8388106" y="647114"/>
            <a:ext cx="755894" cy="26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AU" altLang="id-ID" sz="1100" b="1" dirty="0"/>
              <a:t>Rp.000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21108"/>
              </p:ext>
            </p:extLst>
          </p:nvPr>
        </p:nvGraphicFramePr>
        <p:xfrm>
          <a:off x="179388" y="908050"/>
          <a:ext cx="8856662" cy="5257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Worksheet" r:id="rId5" imgW="10782356" imgH="5172120" progId="Excel.Sheet.12">
                  <p:embed/>
                </p:oleObj>
              </mc:Choice>
              <mc:Fallback>
                <p:oleObj name="Worksheet" r:id="rId5" imgW="10782356" imgH="517212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908050"/>
                        <a:ext cx="8856662" cy="5257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74EDDF68-D271-4A6D-97FC-3750C4C41FC3}" type="slidenum">
              <a:rPr lang="id-ID" altLang="id-ID" b="1" smtClean="0">
                <a:solidFill>
                  <a:prstClr val="white"/>
                </a:solidFill>
              </a:rPr>
              <a:pPr/>
              <a:t>6</a:t>
            </a:fld>
            <a:endParaRPr lang="id-ID" altLang="id-ID" b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5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04740" y="2253789"/>
            <a:ext cx="6595583" cy="2350424"/>
            <a:chOff x="1547539" y="2761215"/>
            <a:chExt cx="6595583" cy="2350424"/>
          </a:xfrm>
        </p:grpSpPr>
        <p:sp>
          <p:nvSpPr>
            <p:cNvPr id="9" name="Round Same Side Corner Rectangle 8"/>
            <p:cNvSpPr/>
            <p:nvPr/>
          </p:nvSpPr>
          <p:spPr>
            <a:xfrm rot="5400000">
              <a:off x="3670119" y="638635"/>
              <a:ext cx="2350424" cy="6595583"/>
            </a:xfrm>
            <a:prstGeom prst="round2SameRect">
              <a:avLst/>
            </a:prstGeom>
          </p:spPr>
          <p:style>
            <a:lnRef idx="2">
              <a:schemeClr val="accent5">
                <a:tint val="40000"/>
                <a:alpha val="90000"/>
                <a:hueOff val="-7391754"/>
                <a:satOff val="-12816"/>
                <a:lumOff val="-1289"/>
                <a:alphaOff val="0"/>
              </a:schemeClr>
            </a:lnRef>
            <a:fillRef idx="1">
              <a:schemeClr val="accent5">
                <a:tint val="40000"/>
                <a:alpha val="90000"/>
                <a:hueOff val="-7391754"/>
                <a:satOff val="-12816"/>
                <a:lumOff val="-1289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-7391754"/>
                <a:satOff val="-12816"/>
                <a:lumOff val="-128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ound Same Side Corner Rectangle 4"/>
            <p:cNvSpPr/>
            <p:nvPr/>
          </p:nvSpPr>
          <p:spPr>
            <a:xfrm>
              <a:off x="1547540" y="2875952"/>
              <a:ext cx="6480845" cy="21209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68288" lvl="1" indent="-266700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altLang="id-ID" sz="2800" dirty="0">
                  <a:solidFill>
                    <a:schemeClr val="tx1"/>
                  </a:solidFill>
                  <a:latin typeface="Britannic Bold" pitchFamily="34" charset="0"/>
                </a:rPr>
                <a:t>KETERSEDIAAN BAHAN PANGAN DAN HARGA PANGAN SELAMA RAMADHAN DAN IDUL FITRI 1437 </a:t>
              </a:r>
              <a:r>
                <a:rPr lang="id-ID" altLang="id-ID" sz="2800" dirty="0" smtClean="0">
                  <a:solidFill>
                    <a:schemeClr val="tx1"/>
                  </a:solidFill>
                  <a:latin typeface="Britannic Bold" pitchFamily="34" charset="0"/>
                </a:rPr>
                <a:t>H</a:t>
              </a:r>
              <a:endParaRPr lang="id-ID" altLang="id-ID" sz="2800" dirty="0">
                <a:solidFill>
                  <a:schemeClr val="tx1"/>
                </a:solidFill>
                <a:latin typeface="Britannic Bold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43677" y="2186095"/>
            <a:ext cx="1461063" cy="2485811"/>
            <a:chOff x="86476" y="2693521"/>
            <a:chExt cx="1461063" cy="2485811"/>
          </a:xfrm>
        </p:grpSpPr>
        <p:sp>
          <p:nvSpPr>
            <p:cNvPr id="7" name="Rounded Rectangle 6"/>
            <p:cNvSpPr/>
            <p:nvPr/>
          </p:nvSpPr>
          <p:spPr>
            <a:xfrm>
              <a:off x="86476" y="2693521"/>
              <a:ext cx="1461063" cy="248581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353345"/>
                <a:satOff val="-10228"/>
                <a:lumOff val="-3922"/>
                <a:alphaOff val="0"/>
              </a:schemeClr>
            </a:fillRef>
            <a:effectRef idx="0">
              <a:schemeClr val="accent5">
                <a:hueOff val="-7353345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6"/>
            <p:cNvSpPr/>
            <p:nvPr/>
          </p:nvSpPr>
          <p:spPr>
            <a:xfrm>
              <a:off x="157799" y="2764844"/>
              <a:ext cx="1318417" cy="23431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83820" rIns="16764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4400" b="0" kern="1200" dirty="0" smtClean="0">
                  <a:latin typeface="Britannic Bold" pitchFamily="34" charset="0"/>
                  <a:ea typeface="+mn-ea"/>
                  <a:cs typeface="+mn-cs"/>
                </a:rPr>
                <a:t>II</a:t>
              </a:r>
              <a:endParaRPr lang="id-ID" sz="4400" b="0" kern="1200" dirty="0">
                <a:latin typeface="Britannic Bold" pitchFamily="34" charset="0"/>
                <a:ea typeface="+mn-ea"/>
                <a:cs typeface="+mn-cs"/>
              </a:endParaRPr>
            </a:p>
          </p:txBody>
        </p:sp>
      </p:grp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74EDDF68-D271-4A6D-97FC-3750C4C41FC3}" type="slidenum">
              <a:rPr lang="id-ID" altLang="id-ID" b="1" smtClean="0">
                <a:solidFill>
                  <a:prstClr val="white"/>
                </a:solidFill>
              </a:rPr>
              <a:pPr/>
              <a:t>7</a:t>
            </a:fld>
            <a:endParaRPr lang="id-ID" altLang="id-ID" b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9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843180"/>
              </p:ext>
            </p:extLst>
          </p:nvPr>
        </p:nvGraphicFramePr>
        <p:xfrm>
          <a:off x="59634" y="519353"/>
          <a:ext cx="9001156" cy="5624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Worksheet" r:id="rId4" imgW="8157405" imgH="7947799" progId="Excel.Sheet.12">
                  <p:embed/>
                </p:oleObj>
              </mc:Choice>
              <mc:Fallback>
                <p:oleObj name="Worksheet" r:id="rId4" imgW="8157405" imgH="7947799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34" y="519353"/>
                        <a:ext cx="9001156" cy="56242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76" y="-27384"/>
            <a:ext cx="9133723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200" dirty="0" smtClean="0">
                <a:solidFill>
                  <a:prstClr val="black"/>
                </a:solidFill>
                <a:latin typeface="Britannic Bold" panose="020B0903060703020204" pitchFamily="34" charset="0"/>
                <a:cs typeface="+mn-cs"/>
              </a:rPr>
              <a:t>PROGNOSA KETERSEDIAAN DAN KEBUTUHAN PANGAN JAN – JULI 2016</a:t>
            </a:r>
            <a:endParaRPr lang="id-ID" sz="2200" dirty="0">
              <a:solidFill>
                <a:prstClr val="black"/>
              </a:solidFill>
              <a:latin typeface="Britannic Bold" panose="020B0903060703020204" pitchFamily="34" charset="0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00392" y="295667"/>
            <a:ext cx="81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b="1" dirty="0" smtClean="0">
                <a:solidFill>
                  <a:prstClr val="black"/>
                </a:solidFill>
                <a:latin typeface="Arial" panose="020B0604020202020204" pitchFamily="34" charset="0"/>
                <a:cs typeface="+mn-cs"/>
              </a:rPr>
              <a:t>(000Ton)</a:t>
            </a:r>
            <a:endParaRPr lang="id-ID" sz="1200" b="1" dirty="0">
              <a:solidFill>
                <a:prstClr val="black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0" y="1714488"/>
            <a:ext cx="9144000" cy="4903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817" y="4649964"/>
            <a:ext cx="9084366" cy="49354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54698" y="2204865"/>
            <a:ext cx="2857520" cy="50975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74EDDF68-D271-4A6D-97FC-3750C4C41FC3}" type="slidenum">
              <a:rPr lang="id-ID" altLang="id-ID" b="1" smtClean="0">
                <a:solidFill>
                  <a:prstClr val="white"/>
                </a:solidFill>
              </a:rPr>
              <a:pPr/>
              <a:t>8</a:t>
            </a:fld>
            <a:endParaRPr lang="id-ID" altLang="id-ID" b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1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6096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ctr" eaLnBrk="1" hangingPunct="1"/>
            <a:r>
              <a:rPr lang="id-ID" altLang="id-ID" sz="2800" dirty="0" smtClean="0">
                <a:latin typeface="Britannic Bold" pitchFamily="34" charset="0"/>
              </a:rPr>
              <a:t>PASOKAN PANGAN PADA RAMADHAN DAN IDUL FITRI</a:t>
            </a:r>
            <a:endParaRPr lang="en-US" altLang="id-ID" sz="1200" dirty="0" smtClean="0">
              <a:latin typeface="Britannic Bold" pitchFamily="34" charset="0"/>
            </a:endParaRP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604292" y="1327138"/>
            <a:ext cx="2157412" cy="4406118"/>
            <a:chOff x="642" y="1572"/>
            <a:chExt cx="1359" cy="2158"/>
          </a:xfrm>
        </p:grpSpPr>
        <p:sp>
          <p:nvSpPr>
            <p:cNvPr id="9" name="Freeform 3"/>
            <p:cNvSpPr>
              <a:spLocks/>
            </p:cNvSpPr>
            <p:nvPr/>
          </p:nvSpPr>
          <p:spPr bwMode="gray">
            <a:xfrm>
              <a:off x="642" y="1572"/>
              <a:ext cx="1359" cy="2158"/>
            </a:xfrm>
            <a:custGeom>
              <a:avLst/>
              <a:gdLst>
                <a:gd name="T0" fmla="*/ 0 w 1359"/>
                <a:gd name="T1" fmla="*/ 207 h 2158"/>
                <a:gd name="T2" fmla="*/ 1 w 1359"/>
                <a:gd name="T3" fmla="*/ 1987 h 2158"/>
                <a:gd name="T4" fmla="*/ 309 w 1359"/>
                <a:gd name="T5" fmla="*/ 2154 h 2158"/>
                <a:gd name="T6" fmla="*/ 681 w 1359"/>
                <a:gd name="T7" fmla="*/ 2040 h 2158"/>
                <a:gd name="T8" fmla="*/ 999 w 1359"/>
                <a:gd name="T9" fmla="*/ 1902 h 2158"/>
                <a:gd name="T10" fmla="*/ 1359 w 1359"/>
                <a:gd name="T11" fmla="*/ 2017 h 2158"/>
                <a:gd name="T12" fmla="*/ 1359 w 1359"/>
                <a:gd name="T13" fmla="*/ 180 h 2158"/>
                <a:gd name="T14" fmla="*/ 1025 w 1359"/>
                <a:gd name="T15" fmla="*/ 21 h 2158"/>
                <a:gd name="T16" fmla="*/ 366 w 1359"/>
                <a:gd name="T17" fmla="*/ 378 h 2158"/>
                <a:gd name="T18" fmla="*/ 0 w 1359"/>
                <a:gd name="T19" fmla="*/ 207 h 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9" h="2158">
                  <a:moveTo>
                    <a:pt x="0" y="207"/>
                  </a:moveTo>
                  <a:cubicBezTo>
                    <a:pt x="0" y="1097"/>
                    <a:pt x="1" y="1987"/>
                    <a:pt x="1" y="1987"/>
                  </a:cubicBezTo>
                  <a:cubicBezTo>
                    <a:pt x="105" y="2151"/>
                    <a:pt x="210" y="2148"/>
                    <a:pt x="309" y="2154"/>
                  </a:cubicBezTo>
                  <a:cubicBezTo>
                    <a:pt x="421" y="2158"/>
                    <a:pt x="576" y="2091"/>
                    <a:pt x="681" y="2040"/>
                  </a:cubicBezTo>
                  <a:cubicBezTo>
                    <a:pt x="786" y="1989"/>
                    <a:pt x="843" y="1908"/>
                    <a:pt x="999" y="1902"/>
                  </a:cubicBezTo>
                  <a:cubicBezTo>
                    <a:pt x="1155" y="1896"/>
                    <a:pt x="1224" y="1908"/>
                    <a:pt x="1359" y="2017"/>
                  </a:cubicBezTo>
                  <a:lnTo>
                    <a:pt x="1359" y="180"/>
                  </a:lnTo>
                  <a:cubicBezTo>
                    <a:pt x="1272" y="72"/>
                    <a:pt x="1219" y="0"/>
                    <a:pt x="1025" y="21"/>
                  </a:cubicBezTo>
                  <a:cubicBezTo>
                    <a:pt x="831" y="42"/>
                    <a:pt x="644" y="378"/>
                    <a:pt x="366" y="378"/>
                  </a:cubicBezTo>
                  <a:cubicBezTo>
                    <a:pt x="88" y="378"/>
                    <a:pt x="87" y="222"/>
                    <a:pt x="0" y="207"/>
                  </a:cubicBezTo>
                  <a:close/>
                </a:path>
              </a:pathLst>
            </a:custGeom>
            <a:gradFill rotWithShape="1">
              <a:gsLst>
                <a:gs pos="0">
                  <a:srgbClr val="A8D02A"/>
                </a:gs>
                <a:gs pos="100000">
                  <a:srgbClr val="A8D02A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Normal2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A8D02A"/>
              </a:extrusionClr>
              <a:contourClr>
                <a:srgbClr val="A8D02A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" name="Freeform 4"/>
            <p:cNvSpPr>
              <a:spLocks/>
            </p:cNvSpPr>
            <p:nvPr/>
          </p:nvSpPr>
          <p:spPr bwMode="gray">
            <a:xfrm>
              <a:off x="650" y="1576"/>
              <a:ext cx="1348" cy="377"/>
            </a:xfrm>
            <a:custGeom>
              <a:avLst/>
              <a:gdLst>
                <a:gd name="T0" fmla="*/ 0 w 1348"/>
                <a:gd name="T1" fmla="*/ 183 h 341"/>
                <a:gd name="T2" fmla="*/ 309 w 1348"/>
                <a:gd name="T3" fmla="*/ 340 h 341"/>
                <a:gd name="T4" fmla="*/ 670 w 1348"/>
                <a:gd name="T5" fmla="*/ 225 h 341"/>
                <a:gd name="T6" fmla="*/ 1042 w 1348"/>
                <a:gd name="T7" fmla="*/ 9 h 341"/>
                <a:gd name="T8" fmla="*/ 1348 w 1348"/>
                <a:gd name="T9" fmla="*/ 16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341">
                  <a:moveTo>
                    <a:pt x="0" y="183"/>
                  </a:moveTo>
                  <a:cubicBezTo>
                    <a:pt x="84" y="205"/>
                    <a:pt x="78" y="326"/>
                    <a:pt x="309" y="340"/>
                  </a:cubicBezTo>
                  <a:cubicBezTo>
                    <a:pt x="421" y="341"/>
                    <a:pt x="563" y="306"/>
                    <a:pt x="670" y="225"/>
                  </a:cubicBezTo>
                  <a:cubicBezTo>
                    <a:pt x="777" y="144"/>
                    <a:pt x="932" y="17"/>
                    <a:pt x="1042" y="9"/>
                  </a:cubicBezTo>
                  <a:cubicBezTo>
                    <a:pt x="1237" y="0"/>
                    <a:pt x="1300" y="105"/>
                    <a:pt x="1348" y="165"/>
                  </a:cubicBez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gray">
            <a:xfrm>
              <a:off x="653" y="3473"/>
              <a:ext cx="1345" cy="255"/>
            </a:xfrm>
            <a:custGeom>
              <a:avLst/>
              <a:gdLst>
                <a:gd name="T0" fmla="*/ 1345 w 1345"/>
                <a:gd name="T1" fmla="*/ 118 h 255"/>
                <a:gd name="T2" fmla="*/ 1015 w 1345"/>
                <a:gd name="T3" fmla="*/ 1 h 255"/>
                <a:gd name="T4" fmla="*/ 718 w 1345"/>
                <a:gd name="T5" fmla="*/ 112 h 255"/>
                <a:gd name="T6" fmla="*/ 295 w 1345"/>
                <a:gd name="T7" fmla="*/ 253 h 255"/>
                <a:gd name="T8" fmla="*/ 0 w 1345"/>
                <a:gd name="T9" fmla="*/ 102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5" h="255">
                  <a:moveTo>
                    <a:pt x="1345" y="118"/>
                  </a:moveTo>
                  <a:cubicBezTo>
                    <a:pt x="1288" y="64"/>
                    <a:pt x="1246" y="17"/>
                    <a:pt x="1015" y="1"/>
                  </a:cubicBezTo>
                  <a:cubicBezTo>
                    <a:pt x="903" y="0"/>
                    <a:pt x="826" y="55"/>
                    <a:pt x="718" y="112"/>
                  </a:cubicBezTo>
                  <a:cubicBezTo>
                    <a:pt x="610" y="169"/>
                    <a:pt x="479" y="255"/>
                    <a:pt x="295" y="253"/>
                  </a:cubicBezTo>
                  <a:cubicBezTo>
                    <a:pt x="111" y="251"/>
                    <a:pt x="73" y="201"/>
                    <a:pt x="0" y="102"/>
                  </a:cubicBezTo>
                </a:path>
              </a:pathLst>
            </a:custGeom>
            <a:noFill/>
            <a:ln w="9525">
              <a:solidFill>
                <a:srgbClr val="000000">
                  <a:alpha val="3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3427413" y="1318671"/>
            <a:ext cx="2157412" cy="4630609"/>
            <a:chOff x="642" y="1572"/>
            <a:chExt cx="1359" cy="2158"/>
          </a:xfrm>
        </p:grpSpPr>
        <p:sp>
          <p:nvSpPr>
            <p:cNvPr id="13" name="Freeform 7"/>
            <p:cNvSpPr>
              <a:spLocks/>
            </p:cNvSpPr>
            <p:nvPr/>
          </p:nvSpPr>
          <p:spPr bwMode="gray">
            <a:xfrm>
              <a:off x="642" y="1572"/>
              <a:ext cx="1359" cy="2158"/>
            </a:xfrm>
            <a:custGeom>
              <a:avLst/>
              <a:gdLst>
                <a:gd name="T0" fmla="*/ 0 w 1359"/>
                <a:gd name="T1" fmla="*/ 207 h 2158"/>
                <a:gd name="T2" fmla="*/ 1 w 1359"/>
                <a:gd name="T3" fmla="*/ 1987 h 2158"/>
                <a:gd name="T4" fmla="*/ 309 w 1359"/>
                <a:gd name="T5" fmla="*/ 2154 h 2158"/>
                <a:gd name="T6" fmla="*/ 681 w 1359"/>
                <a:gd name="T7" fmla="*/ 2040 h 2158"/>
                <a:gd name="T8" fmla="*/ 999 w 1359"/>
                <a:gd name="T9" fmla="*/ 1902 h 2158"/>
                <a:gd name="T10" fmla="*/ 1359 w 1359"/>
                <a:gd name="T11" fmla="*/ 2017 h 2158"/>
                <a:gd name="T12" fmla="*/ 1359 w 1359"/>
                <a:gd name="T13" fmla="*/ 180 h 2158"/>
                <a:gd name="T14" fmla="*/ 1025 w 1359"/>
                <a:gd name="T15" fmla="*/ 21 h 2158"/>
                <a:gd name="T16" fmla="*/ 366 w 1359"/>
                <a:gd name="T17" fmla="*/ 378 h 2158"/>
                <a:gd name="T18" fmla="*/ 0 w 1359"/>
                <a:gd name="T19" fmla="*/ 207 h 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9" h="2158">
                  <a:moveTo>
                    <a:pt x="0" y="207"/>
                  </a:moveTo>
                  <a:cubicBezTo>
                    <a:pt x="0" y="1097"/>
                    <a:pt x="1" y="1987"/>
                    <a:pt x="1" y="1987"/>
                  </a:cubicBezTo>
                  <a:cubicBezTo>
                    <a:pt x="105" y="2151"/>
                    <a:pt x="210" y="2148"/>
                    <a:pt x="309" y="2154"/>
                  </a:cubicBezTo>
                  <a:cubicBezTo>
                    <a:pt x="421" y="2158"/>
                    <a:pt x="576" y="2091"/>
                    <a:pt x="681" y="2040"/>
                  </a:cubicBezTo>
                  <a:cubicBezTo>
                    <a:pt x="786" y="1989"/>
                    <a:pt x="843" y="1908"/>
                    <a:pt x="999" y="1902"/>
                  </a:cubicBezTo>
                  <a:cubicBezTo>
                    <a:pt x="1155" y="1896"/>
                    <a:pt x="1224" y="1908"/>
                    <a:pt x="1359" y="2017"/>
                  </a:cubicBezTo>
                  <a:lnTo>
                    <a:pt x="1359" y="180"/>
                  </a:lnTo>
                  <a:cubicBezTo>
                    <a:pt x="1272" y="72"/>
                    <a:pt x="1219" y="0"/>
                    <a:pt x="1025" y="21"/>
                  </a:cubicBezTo>
                  <a:cubicBezTo>
                    <a:pt x="831" y="42"/>
                    <a:pt x="644" y="378"/>
                    <a:pt x="366" y="378"/>
                  </a:cubicBezTo>
                  <a:cubicBezTo>
                    <a:pt x="88" y="378"/>
                    <a:pt x="87" y="222"/>
                    <a:pt x="0" y="207"/>
                  </a:cubicBezTo>
                  <a:close/>
                </a:path>
              </a:pathLst>
            </a:custGeom>
            <a:gradFill rotWithShape="1">
              <a:gsLst>
                <a:gs pos="0">
                  <a:srgbClr val="FFC319"/>
                </a:gs>
                <a:gs pos="100000">
                  <a:srgbClr val="FFC31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Normal2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C319"/>
              </a:extrusionClr>
              <a:contourClr>
                <a:srgbClr val="FFC319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gray">
            <a:xfrm>
              <a:off x="650" y="1576"/>
              <a:ext cx="1348" cy="377"/>
            </a:xfrm>
            <a:custGeom>
              <a:avLst/>
              <a:gdLst>
                <a:gd name="T0" fmla="*/ 0 w 1348"/>
                <a:gd name="T1" fmla="*/ 183 h 341"/>
                <a:gd name="T2" fmla="*/ 309 w 1348"/>
                <a:gd name="T3" fmla="*/ 340 h 341"/>
                <a:gd name="T4" fmla="*/ 670 w 1348"/>
                <a:gd name="T5" fmla="*/ 225 h 341"/>
                <a:gd name="T6" fmla="*/ 1042 w 1348"/>
                <a:gd name="T7" fmla="*/ 9 h 341"/>
                <a:gd name="T8" fmla="*/ 1348 w 1348"/>
                <a:gd name="T9" fmla="*/ 16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341">
                  <a:moveTo>
                    <a:pt x="0" y="183"/>
                  </a:moveTo>
                  <a:cubicBezTo>
                    <a:pt x="84" y="205"/>
                    <a:pt x="78" y="326"/>
                    <a:pt x="309" y="340"/>
                  </a:cubicBezTo>
                  <a:cubicBezTo>
                    <a:pt x="421" y="341"/>
                    <a:pt x="563" y="306"/>
                    <a:pt x="670" y="225"/>
                  </a:cubicBezTo>
                  <a:cubicBezTo>
                    <a:pt x="777" y="144"/>
                    <a:pt x="932" y="17"/>
                    <a:pt x="1042" y="9"/>
                  </a:cubicBezTo>
                  <a:cubicBezTo>
                    <a:pt x="1237" y="0"/>
                    <a:pt x="1300" y="105"/>
                    <a:pt x="1348" y="165"/>
                  </a:cubicBez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gray">
            <a:xfrm>
              <a:off x="653" y="3473"/>
              <a:ext cx="1345" cy="255"/>
            </a:xfrm>
            <a:custGeom>
              <a:avLst/>
              <a:gdLst>
                <a:gd name="T0" fmla="*/ 1345 w 1345"/>
                <a:gd name="T1" fmla="*/ 118 h 255"/>
                <a:gd name="T2" fmla="*/ 1015 w 1345"/>
                <a:gd name="T3" fmla="*/ 1 h 255"/>
                <a:gd name="T4" fmla="*/ 718 w 1345"/>
                <a:gd name="T5" fmla="*/ 112 h 255"/>
                <a:gd name="T6" fmla="*/ 295 w 1345"/>
                <a:gd name="T7" fmla="*/ 253 h 255"/>
                <a:gd name="T8" fmla="*/ 0 w 1345"/>
                <a:gd name="T9" fmla="*/ 102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5" h="255">
                  <a:moveTo>
                    <a:pt x="1345" y="118"/>
                  </a:moveTo>
                  <a:cubicBezTo>
                    <a:pt x="1288" y="64"/>
                    <a:pt x="1246" y="17"/>
                    <a:pt x="1015" y="1"/>
                  </a:cubicBezTo>
                  <a:cubicBezTo>
                    <a:pt x="903" y="0"/>
                    <a:pt x="826" y="55"/>
                    <a:pt x="718" y="112"/>
                  </a:cubicBezTo>
                  <a:cubicBezTo>
                    <a:pt x="610" y="169"/>
                    <a:pt x="479" y="255"/>
                    <a:pt x="295" y="253"/>
                  </a:cubicBezTo>
                  <a:cubicBezTo>
                    <a:pt x="111" y="251"/>
                    <a:pt x="73" y="201"/>
                    <a:pt x="0" y="102"/>
                  </a:cubicBezTo>
                </a:path>
              </a:pathLst>
            </a:custGeom>
            <a:noFill/>
            <a:ln w="9525">
              <a:solidFill>
                <a:srgbClr val="000000">
                  <a:alpha val="3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pic>
        <p:nvPicPr>
          <p:cNvPr id="16" name="Picture 10" descr="shadow_1_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997067" y="4162941"/>
            <a:ext cx="2349500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5989129" y="1283215"/>
            <a:ext cx="2157413" cy="4374007"/>
            <a:chOff x="642" y="1572"/>
            <a:chExt cx="1359" cy="2158"/>
          </a:xfrm>
        </p:grpSpPr>
        <p:sp>
          <p:nvSpPr>
            <p:cNvPr id="18" name="Freeform 12"/>
            <p:cNvSpPr>
              <a:spLocks/>
            </p:cNvSpPr>
            <p:nvPr/>
          </p:nvSpPr>
          <p:spPr bwMode="ltGray">
            <a:xfrm>
              <a:off x="642" y="1572"/>
              <a:ext cx="1359" cy="2158"/>
            </a:xfrm>
            <a:custGeom>
              <a:avLst/>
              <a:gdLst>
                <a:gd name="T0" fmla="*/ 0 w 1359"/>
                <a:gd name="T1" fmla="*/ 207 h 2158"/>
                <a:gd name="T2" fmla="*/ 1 w 1359"/>
                <a:gd name="T3" fmla="*/ 1987 h 2158"/>
                <a:gd name="T4" fmla="*/ 309 w 1359"/>
                <a:gd name="T5" fmla="*/ 2154 h 2158"/>
                <a:gd name="T6" fmla="*/ 681 w 1359"/>
                <a:gd name="T7" fmla="*/ 2040 h 2158"/>
                <a:gd name="T8" fmla="*/ 999 w 1359"/>
                <a:gd name="T9" fmla="*/ 1902 h 2158"/>
                <a:gd name="T10" fmla="*/ 1359 w 1359"/>
                <a:gd name="T11" fmla="*/ 2017 h 2158"/>
                <a:gd name="T12" fmla="*/ 1359 w 1359"/>
                <a:gd name="T13" fmla="*/ 180 h 2158"/>
                <a:gd name="T14" fmla="*/ 1025 w 1359"/>
                <a:gd name="T15" fmla="*/ 21 h 2158"/>
                <a:gd name="T16" fmla="*/ 366 w 1359"/>
                <a:gd name="T17" fmla="*/ 378 h 2158"/>
                <a:gd name="T18" fmla="*/ 0 w 1359"/>
                <a:gd name="T19" fmla="*/ 207 h 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9" h="2158">
                  <a:moveTo>
                    <a:pt x="0" y="207"/>
                  </a:moveTo>
                  <a:cubicBezTo>
                    <a:pt x="0" y="1097"/>
                    <a:pt x="1" y="1987"/>
                    <a:pt x="1" y="1987"/>
                  </a:cubicBezTo>
                  <a:cubicBezTo>
                    <a:pt x="105" y="2151"/>
                    <a:pt x="210" y="2148"/>
                    <a:pt x="309" y="2154"/>
                  </a:cubicBezTo>
                  <a:cubicBezTo>
                    <a:pt x="421" y="2158"/>
                    <a:pt x="576" y="2091"/>
                    <a:pt x="681" y="2040"/>
                  </a:cubicBezTo>
                  <a:cubicBezTo>
                    <a:pt x="786" y="1989"/>
                    <a:pt x="843" y="1908"/>
                    <a:pt x="999" y="1902"/>
                  </a:cubicBezTo>
                  <a:cubicBezTo>
                    <a:pt x="1155" y="1896"/>
                    <a:pt x="1224" y="1908"/>
                    <a:pt x="1359" y="2017"/>
                  </a:cubicBezTo>
                  <a:lnTo>
                    <a:pt x="1359" y="180"/>
                  </a:lnTo>
                  <a:cubicBezTo>
                    <a:pt x="1272" y="72"/>
                    <a:pt x="1219" y="0"/>
                    <a:pt x="1025" y="21"/>
                  </a:cubicBezTo>
                  <a:cubicBezTo>
                    <a:pt x="831" y="42"/>
                    <a:pt x="644" y="378"/>
                    <a:pt x="366" y="378"/>
                  </a:cubicBezTo>
                  <a:cubicBezTo>
                    <a:pt x="88" y="378"/>
                    <a:pt x="87" y="222"/>
                    <a:pt x="0" y="207"/>
                  </a:cubicBezTo>
                  <a:close/>
                </a:path>
              </a:pathLst>
            </a:custGeom>
            <a:gradFill rotWithShape="1">
              <a:gsLst>
                <a:gs pos="0">
                  <a:srgbClr val="FF6161"/>
                </a:gs>
                <a:gs pos="100000">
                  <a:srgbClr val="FF616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Normal2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6161"/>
              </a:extrusionClr>
              <a:contourClr>
                <a:srgbClr val="FF616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ltGray">
            <a:xfrm>
              <a:off x="650" y="1576"/>
              <a:ext cx="1348" cy="377"/>
            </a:xfrm>
            <a:custGeom>
              <a:avLst/>
              <a:gdLst>
                <a:gd name="T0" fmla="*/ 0 w 1348"/>
                <a:gd name="T1" fmla="*/ 183 h 341"/>
                <a:gd name="T2" fmla="*/ 309 w 1348"/>
                <a:gd name="T3" fmla="*/ 340 h 341"/>
                <a:gd name="T4" fmla="*/ 670 w 1348"/>
                <a:gd name="T5" fmla="*/ 225 h 341"/>
                <a:gd name="T6" fmla="*/ 1042 w 1348"/>
                <a:gd name="T7" fmla="*/ 9 h 341"/>
                <a:gd name="T8" fmla="*/ 1348 w 1348"/>
                <a:gd name="T9" fmla="*/ 16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341">
                  <a:moveTo>
                    <a:pt x="0" y="183"/>
                  </a:moveTo>
                  <a:cubicBezTo>
                    <a:pt x="84" y="205"/>
                    <a:pt x="78" y="326"/>
                    <a:pt x="309" y="340"/>
                  </a:cubicBezTo>
                  <a:cubicBezTo>
                    <a:pt x="421" y="341"/>
                    <a:pt x="563" y="306"/>
                    <a:pt x="670" y="225"/>
                  </a:cubicBezTo>
                  <a:cubicBezTo>
                    <a:pt x="777" y="144"/>
                    <a:pt x="932" y="17"/>
                    <a:pt x="1042" y="9"/>
                  </a:cubicBezTo>
                  <a:cubicBezTo>
                    <a:pt x="1237" y="0"/>
                    <a:pt x="1300" y="105"/>
                    <a:pt x="1348" y="165"/>
                  </a:cubicBez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ltGray">
            <a:xfrm>
              <a:off x="653" y="3473"/>
              <a:ext cx="1345" cy="255"/>
            </a:xfrm>
            <a:custGeom>
              <a:avLst/>
              <a:gdLst>
                <a:gd name="T0" fmla="*/ 1345 w 1345"/>
                <a:gd name="T1" fmla="*/ 118 h 255"/>
                <a:gd name="T2" fmla="*/ 1015 w 1345"/>
                <a:gd name="T3" fmla="*/ 1 h 255"/>
                <a:gd name="T4" fmla="*/ 718 w 1345"/>
                <a:gd name="T5" fmla="*/ 112 h 255"/>
                <a:gd name="T6" fmla="*/ 295 w 1345"/>
                <a:gd name="T7" fmla="*/ 253 h 255"/>
                <a:gd name="T8" fmla="*/ 0 w 1345"/>
                <a:gd name="T9" fmla="*/ 102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5" h="255">
                  <a:moveTo>
                    <a:pt x="1345" y="118"/>
                  </a:moveTo>
                  <a:cubicBezTo>
                    <a:pt x="1288" y="64"/>
                    <a:pt x="1246" y="17"/>
                    <a:pt x="1015" y="1"/>
                  </a:cubicBezTo>
                  <a:cubicBezTo>
                    <a:pt x="903" y="0"/>
                    <a:pt x="826" y="55"/>
                    <a:pt x="718" y="112"/>
                  </a:cubicBezTo>
                  <a:cubicBezTo>
                    <a:pt x="610" y="169"/>
                    <a:pt x="479" y="255"/>
                    <a:pt x="295" y="253"/>
                  </a:cubicBezTo>
                  <a:cubicBezTo>
                    <a:pt x="111" y="251"/>
                    <a:pt x="73" y="201"/>
                    <a:pt x="0" y="102"/>
                  </a:cubicBezTo>
                </a:path>
              </a:pathLst>
            </a:custGeom>
            <a:noFill/>
            <a:ln w="9525">
              <a:solidFill>
                <a:srgbClr val="000000">
                  <a:alpha val="3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2" name="Text Box 16"/>
          <p:cNvSpPr txBox="1">
            <a:spLocks noChangeArrowheads="1"/>
          </p:cNvSpPr>
          <p:nvPr/>
        </p:nvSpPr>
        <p:spPr bwMode="gray">
          <a:xfrm>
            <a:off x="628104" y="2867013"/>
            <a:ext cx="2133600" cy="196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0650" marR="0" lvl="0" indent="-120650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d-ID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Peta Sebaran Produksi tiap Kab. dan Provinsi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120650" marR="0" lvl="0" indent="-120650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d-ID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Luasan &amp;Waktu Panen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120650" marR="0" lvl="0" indent="-120650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d-ID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Pantau harga di petani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120650" marR="0" lvl="0" indent="-120650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d-ID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Pantau distribusi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6184392" y="1024453"/>
            <a:ext cx="720725" cy="822325"/>
            <a:chOff x="192" y="1917"/>
            <a:chExt cx="1042" cy="1102"/>
          </a:xfrm>
        </p:grpSpPr>
        <p:grpSp>
          <p:nvGrpSpPr>
            <p:cNvPr id="26" name="Group 20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28" name="Picture 21" descr="light_shadow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-78000" contrast="-7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2" descr="circuler_1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Oval 23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FF6161">
                      <a:gamma/>
                      <a:shade val="46275"/>
                      <a:invGamma/>
                      <a:alpha val="89999"/>
                    </a:srgbClr>
                  </a:gs>
                  <a:gs pos="50000">
                    <a:srgbClr val="FF6161">
                      <a:alpha val="55000"/>
                    </a:srgbClr>
                  </a:gs>
                  <a:gs pos="100000">
                    <a:srgbClr val="FF6161">
                      <a:gamma/>
                      <a:shade val="46275"/>
                      <a:invGamma/>
                      <a:alpha val="89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27" name="Picture 24" descr="Picture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96" y="1927"/>
              <a:ext cx="823" cy="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WordArt 25"/>
          <p:cNvSpPr>
            <a:spLocks noChangeArrowheads="1" noChangeShapeType="1" noTextEdit="1"/>
          </p:cNvSpPr>
          <p:nvPr/>
        </p:nvSpPr>
        <p:spPr bwMode="gray">
          <a:xfrm>
            <a:off x="6276467" y="1211778"/>
            <a:ext cx="520700" cy="4206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/>
            <a:r>
              <a:rPr lang="id-ID" sz="3600" i="1" kern="10" dirty="0" smtClean="0">
                <a:solidFill>
                  <a:srgbClr val="FCFCFC">
                    <a:alpha val="80000"/>
                  </a:srgbClr>
                </a:solidFill>
                <a:latin typeface="Arial Black" panose="020B0A04020102020204" pitchFamily="34" charset="0"/>
              </a:rPr>
              <a:t>03</a:t>
            </a: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gray">
          <a:xfrm>
            <a:off x="6105017" y="2656403"/>
            <a:ext cx="1916112" cy="0"/>
          </a:xfrm>
          <a:prstGeom prst="line">
            <a:avLst/>
          </a:prstGeom>
          <a:noFill/>
          <a:ln w="12700" cap="rnd">
            <a:solidFill>
              <a:srgbClr val="FFFFFF">
                <a:alpha val="50000"/>
              </a:srgbClr>
            </a:solidFill>
            <a:prstDash val="sysDot"/>
            <a:round/>
            <a:headEnd/>
            <a:tailEnd/>
          </a:ln>
          <a:effectLst>
            <a:outerShdw dist="28398" dir="20006097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id-ID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gray">
          <a:xfrm>
            <a:off x="3535082" y="2106518"/>
            <a:ext cx="1887537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id-ID" sz="1200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Menggalang Komitmen Pelaku Usaha</a:t>
            </a:r>
            <a:endParaRPr lang="en-US" sz="1200" b="1" dirty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34" name="Group 28"/>
          <p:cNvGrpSpPr>
            <a:grpSpLocks/>
          </p:cNvGrpSpPr>
          <p:nvPr/>
        </p:nvGrpSpPr>
        <p:grpSpPr bwMode="auto">
          <a:xfrm>
            <a:off x="3575050" y="1053559"/>
            <a:ext cx="739775" cy="822325"/>
            <a:chOff x="2608" y="1076"/>
            <a:chExt cx="466" cy="518"/>
          </a:xfrm>
        </p:grpSpPr>
        <p:grpSp>
          <p:nvGrpSpPr>
            <p:cNvPr id="35" name="Group 29"/>
            <p:cNvGrpSpPr>
              <a:grpSpLocks/>
            </p:cNvGrpSpPr>
            <p:nvPr/>
          </p:nvGrpSpPr>
          <p:grpSpPr bwMode="auto">
            <a:xfrm>
              <a:off x="2608" y="1076"/>
              <a:ext cx="466" cy="518"/>
              <a:chOff x="2608" y="1076"/>
              <a:chExt cx="466" cy="518"/>
            </a:xfrm>
          </p:grpSpPr>
          <p:pic>
            <p:nvPicPr>
              <p:cNvPr id="37" name="Picture 30" descr="light_shadow"/>
              <p:cNvPicPr>
                <a:picLocks noChangeAspect="1" noChangeArrowheads="1"/>
              </p:cNvPicPr>
              <p:nvPr/>
            </p:nvPicPr>
            <p:blipFill>
              <a:blip r:embed="rId7" cstate="print">
                <a:lum bright="-78000" contrast="-7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652" y="1482"/>
                <a:ext cx="384" cy="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31" descr="circuler_1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608" y="1076"/>
                <a:ext cx="466" cy="4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Oval 32"/>
              <p:cNvSpPr>
                <a:spLocks noChangeArrowheads="1"/>
              </p:cNvSpPr>
              <p:nvPr/>
            </p:nvSpPr>
            <p:spPr bwMode="gray">
              <a:xfrm>
                <a:off x="2608" y="1076"/>
                <a:ext cx="463" cy="479"/>
              </a:xfrm>
              <a:prstGeom prst="ellipse">
                <a:avLst/>
              </a:prstGeom>
              <a:gradFill rotWithShape="1">
                <a:gsLst>
                  <a:gs pos="0">
                    <a:srgbClr val="FFC319">
                      <a:gamma/>
                      <a:shade val="46275"/>
                      <a:invGamma/>
                      <a:alpha val="89999"/>
                    </a:srgbClr>
                  </a:gs>
                  <a:gs pos="50000">
                    <a:srgbClr val="FFC319">
                      <a:alpha val="55000"/>
                    </a:srgbClr>
                  </a:gs>
                  <a:gs pos="100000">
                    <a:srgbClr val="FFC319">
                      <a:gamma/>
                      <a:shade val="46275"/>
                      <a:invGamma/>
                      <a:alpha val="89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36" name="Picture 33" descr="Picture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665" y="1081"/>
              <a:ext cx="359" cy="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WordArt 34"/>
          <p:cNvSpPr>
            <a:spLocks noChangeArrowheads="1" noChangeShapeType="1" noTextEdit="1"/>
          </p:cNvSpPr>
          <p:nvPr/>
        </p:nvSpPr>
        <p:spPr bwMode="gray">
          <a:xfrm>
            <a:off x="3687763" y="1228184"/>
            <a:ext cx="530225" cy="4206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/>
            <a:r>
              <a:rPr lang="id-ID" sz="3600" i="1" kern="10" smtClean="0">
                <a:solidFill>
                  <a:srgbClr val="FCFCFC">
                    <a:alpha val="80000"/>
                  </a:srgbClr>
                </a:solidFill>
                <a:latin typeface="Arial Black" panose="020B0A04020102020204" pitchFamily="34" charset="0"/>
              </a:rPr>
              <a:t>02</a:t>
            </a:r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gray">
          <a:xfrm>
            <a:off x="3514725" y="2708920"/>
            <a:ext cx="1916113" cy="0"/>
          </a:xfrm>
          <a:prstGeom prst="line">
            <a:avLst/>
          </a:prstGeom>
          <a:noFill/>
          <a:ln w="12700" cap="rnd">
            <a:solidFill>
              <a:srgbClr val="FFFFFF">
                <a:alpha val="50000"/>
              </a:srgbClr>
            </a:solidFill>
            <a:prstDash val="sysDot"/>
            <a:round/>
            <a:headEnd/>
            <a:tailEnd/>
          </a:ln>
          <a:effectLst>
            <a:outerShdw dist="28398" dir="20006097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id-ID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gray">
          <a:xfrm>
            <a:off x="674672" y="2018761"/>
            <a:ext cx="2035175" cy="584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id-ID" sz="1600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Pemetaan Lokasi Panen Mei-Juli</a:t>
            </a:r>
            <a:endParaRPr lang="en-US" sz="1600" b="1" dirty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43" name="Picture 37" descr="Picture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90041" y="1085838"/>
            <a:ext cx="569913" cy="26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Line 38"/>
          <p:cNvSpPr>
            <a:spLocks noChangeShapeType="1"/>
          </p:cNvSpPr>
          <p:nvPr/>
        </p:nvSpPr>
        <p:spPr bwMode="gray">
          <a:xfrm>
            <a:off x="759866" y="2714613"/>
            <a:ext cx="1916113" cy="0"/>
          </a:xfrm>
          <a:prstGeom prst="line">
            <a:avLst/>
          </a:prstGeom>
          <a:noFill/>
          <a:ln w="12700" cap="rnd">
            <a:solidFill>
              <a:srgbClr val="FFFFFF">
                <a:alpha val="50000"/>
              </a:srgbClr>
            </a:solidFill>
            <a:prstDash val="sysDot"/>
            <a:round/>
            <a:headEnd/>
            <a:tailEnd/>
          </a:ln>
          <a:effectLst>
            <a:outerShdw dist="28398" dir="20006097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id-ID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6" name="Group 40"/>
          <p:cNvGrpSpPr>
            <a:grpSpLocks/>
          </p:cNvGrpSpPr>
          <p:nvPr/>
        </p:nvGrpSpPr>
        <p:grpSpPr bwMode="auto">
          <a:xfrm>
            <a:off x="777329" y="1073138"/>
            <a:ext cx="739775" cy="822325"/>
            <a:chOff x="2608" y="1076"/>
            <a:chExt cx="466" cy="518"/>
          </a:xfrm>
        </p:grpSpPr>
        <p:grpSp>
          <p:nvGrpSpPr>
            <p:cNvPr id="47" name="Group 41"/>
            <p:cNvGrpSpPr>
              <a:grpSpLocks/>
            </p:cNvGrpSpPr>
            <p:nvPr/>
          </p:nvGrpSpPr>
          <p:grpSpPr bwMode="auto">
            <a:xfrm>
              <a:off x="2608" y="1076"/>
              <a:ext cx="466" cy="518"/>
              <a:chOff x="2608" y="1076"/>
              <a:chExt cx="466" cy="518"/>
            </a:xfrm>
          </p:grpSpPr>
          <p:pic>
            <p:nvPicPr>
              <p:cNvPr id="49" name="Picture 42" descr="light_shadow"/>
              <p:cNvPicPr>
                <a:picLocks noChangeAspect="1" noChangeArrowheads="1"/>
              </p:cNvPicPr>
              <p:nvPr/>
            </p:nvPicPr>
            <p:blipFill>
              <a:blip r:embed="rId7" cstate="print">
                <a:lum bright="-78000" contrast="-7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652" y="1482"/>
                <a:ext cx="384" cy="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43" descr="circuler_1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608" y="1076"/>
                <a:ext cx="466" cy="4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Oval 44"/>
              <p:cNvSpPr>
                <a:spLocks noChangeArrowheads="1"/>
              </p:cNvSpPr>
              <p:nvPr/>
            </p:nvSpPr>
            <p:spPr bwMode="gray">
              <a:xfrm>
                <a:off x="2608" y="1076"/>
                <a:ext cx="463" cy="479"/>
              </a:xfrm>
              <a:prstGeom prst="ellipse">
                <a:avLst/>
              </a:prstGeom>
              <a:gradFill rotWithShape="1">
                <a:gsLst>
                  <a:gs pos="0">
                    <a:srgbClr val="A8D02A">
                      <a:gamma/>
                      <a:shade val="46275"/>
                      <a:invGamma/>
                      <a:alpha val="89999"/>
                    </a:srgbClr>
                  </a:gs>
                  <a:gs pos="50000">
                    <a:srgbClr val="A8D02A">
                      <a:alpha val="55000"/>
                    </a:srgbClr>
                  </a:gs>
                  <a:gs pos="100000">
                    <a:srgbClr val="A8D02A">
                      <a:gamma/>
                      <a:shade val="46275"/>
                      <a:invGamma/>
                      <a:alpha val="89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48" name="Picture 45" descr="Picture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665" y="1081"/>
              <a:ext cx="359" cy="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WordArt 46"/>
          <p:cNvSpPr>
            <a:spLocks noChangeArrowheads="1" noChangeShapeType="1" noTextEdit="1"/>
          </p:cNvSpPr>
          <p:nvPr/>
        </p:nvSpPr>
        <p:spPr bwMode="gray">
          <a:xfrm>
            <a:off x="901154" y="1252526"/>
            <a:ext cx="530225" cy="4206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/>
            <a:r>
              <a:rPr lang="id-ID" sz="3600" i="1" kern="10" dirty="0" smtClean="0">
                <a:solidFill>
                  <a:srgbClr val="FCFCFC">
                    <a:alpha val="80000"/>
                  </a:srgbClr>
                </a:solidFill>
                <a:latin typeface="Arial Black" panose="020B0A04020102020204" pitchFamily="34" charset="0"/>
              </a:rPr>
              <a:t>01</a:t>
            </a: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gray">
          <a:xfrm>
            <a:off x="3422064" y="2564904"/>
            <a:ext cx="2133600" cy="267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0650" marR="0" lvl="0" indent="-120650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d-ID" sz="11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PT Artha Graha, PT.</a:t>
            </a:r>
            <a:r>
              <a:rPr lang="id-ID" sz="1150" b="1" kern="0" dirty="0">
                <a:solidFill>
                  <a:srgbClr val="FFFFFF"/>
                </a:solidFill>
              </a:rPr>
              <a:t> </a:t>
            </a:r>
            <a:r>
              <a:rPr lang="id-ID" sz="1150" b="1" kern="0" dirty="0" smtClean="0">
                <a:solidFill>
                  <a:srgbClr val="FFFFFF"/>
                </a:solidFill>
              </a:rPr>
              <a:t>Charoen Pokphand, PT JAPFA Comfeed, PT Cheil Jedang-Patriot Intan Abadi, PT Cibadak Indah Sari, PT Sierad Produce, </a:t>
            </a:r>
            <a:r>
              <a:rPr kumimoji="0" lang="id-ID" sz="11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Feedloter, Unggas</a:t>
            </a:r>
          </a:p>
          <a:p>
            <a:pPr marL="120650" marR="0" lvl="0" indent="-120650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d-ID" sz="11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Puskop Polri-TNI,</a:t>
            </a:r>
            <a:r>
              <a:rPr kumimoji="0" lang="id-ID" sz="115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Kop. pasar</a:t>
            </a:r>
            <a:endParaRPr kumimoji="0" lang="en-US" sz="115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120650" marR="0" lvl="0" indent="-120650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d-ID" sz="11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Asosiasi sapi, unggas,  jagung, bawang, cabai, dll</a:t>
            </a:r>
          </a:p>
          <a:p>
            <a:pPr marL="120650" marR="0" lvl="0" indent="-120650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id-ID" sz="1150" b="1" kern="0" dirty="0" smtClean="0">
                <a:solidFill>
                  <a:srgbClr val="FFFFFF"/>
                </a:solidFill>
              </a:rPr>
              <a:t>Bulog, TTI, PT Pos Indonesia</a:t>
            </a:r>
          </a:p>
          <a:p>
            <a:pPr marL="120650" marR="0" lvl="0" indent="-120650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d-ID" sz="11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Poktan dan gapoktan</a:t>
            </a:r>
            <a:endParaRPr kumimoji="0" lang="en-US" sz="115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4" name="Text Box 27"/>
          <p:cNvSpPr txBox="1">
            <a:spLocks noChangeArrowheads="1"/>
          </p:cNvSpPr>
          <p:nvPr/>
        </p:nvSpPr>
        <p:spPr bwMode="gray">
          <a:xfrm>
            <a:off x="6105017" y="2055798"/>
            <a:ext cx="1887537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id-ID" sz="1200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Menurunkan Harga Pangan</a:t>
            </a:r>
            <a:endParaRPr lang="en-US" sz="1200" b="1" dirty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gray">
          <a:xfrm>
            <a:off x="5984366" y="2780928"/>
            <a:ext cx="2133600" cy="169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0650" marR="0" lvl="0" indent="-120650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Memotong rantai pasok (dari petani langsung kekonsumen</a:t>
            </a:r>
          </a:p>
          <a:p>
            <a:pPr marL="120650" marR="0" lvl="0" indent="-120650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Bazar Pangan Murah Tiap Hari di Jabodetabek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120650" marR="0" lvl="0" indent="-120650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Perlancar Kapal ternak sapi NTT</a:t>
            </a:r>
          </a:p>
          <a:p>
            <a:pPr marL="120650" marR="0" lvl="0" indent="-120650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id-ID" sz="1200" b="1" kern="0" dirty="0" smtClean="0">
                <a:solidFill>
                  <a:srgbClr val="FFFFFF"/>
                </a:solidFill>
              </a:rPr>
              <a:t>Impor daging sapi</a:t>
            </a:r>
          </a:p>
        </p:txBody>
      </p:sp>
      <p:sp>
        <p:nvSpPr>
          <p:cNvPr id="5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74EDDF68-D271-4A6D-97FC-3750C4C41FC3}" type="slidenum">
              <a:rPr lang="id-ID" altLang="id-ID" b="1" smtClean="0">
                <a:solidFill>
                  <a:prstClr val="white"/>
                </a:solidFill>
              </a:rPr>
              <a:pPr/>
              <a:t>9</a:t>
            </a:fld>
            <a:endParaRPr lang="id-ID" altLang="id-ID" b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6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kementa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b="1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1" id="{27237BD6-C01D-4D3C-88FF-35EFA4EDF77E}" vid="{7260FC32-493D-47F6-858C-CAD68E7C86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785</Words>
  <Application>Microsoft Office PowerPoint</Application>
  <PresentationFormat>On-screen Show (4:3)</PresentationFormat>
  <Paragraphs>311</Paragraphs>
  <Slides>19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6_kementan</vt:lpstr>
      <vt:lpstr>Worksheet</vt:lpstr>
      <vt:lpstr>PowerPoint Presentation</vt:lpstr>
      <vt:lpstr>PowerPoint Presentation</vt:lpstr>
      <vt:lpstr>PowerPoint Presentation</vt:lpstr>
      <vt:lpstr>PERUBAHAN VOLUME OUTPUT KEGIATAN UTAMA  TINDAK LANJUT RAKER 13 JUNI 2016</vt:lpstr>
      <vt:lpstr>Lanjutan....</vt:lpstr>
      <vt:lpstr>PERUBAHAN PENGHEMATAN/PEMOTONGAN ANGGARAN TA 2016 TINDAK LANJUT RAKER 13 JUNI 2016</vt:lpstr>
      <vt:lpstr>PowerPoint Presentation</vt:lpstr>
      <vt:lpstr>PowerPoint Presentation</vt:lpstr>
      <vt:lpstr>PASOKAN PANGAN PADA RAMADHAN DAN IDUL FITRI</vt:lpstr>
      <vt:lpstr>PowerPoint Presentation</vt:lpstr>
      <vt:lpstr>PowerPoint Presentation</vt:lpstr>
      <vt:lpstr>UPAYA PENURUNAN DISPARITAS HARGA  DI WILAYAH DKI JAKARTA</vt:lpstr>
      <vt:lpstr>PowerPoint Presentation</vt:lpstr>
      <vt:lpstr>PowerPoint Presentation</vt:lpstr>
      <vt:lpstr>SEBARAN PASAR MURAH TTI DAN SWASTA (32 Provinsi, 170 Kab dan 3,807 Lokasi)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19</cp:revision>
  <cp:lastPrinted>2016-06-20T13:52:34Z</cp:lastPrinted>
  <dcterms:created xsi:type="dcterms:W3CDTF">2016-06-20T07:32:32Z</dcterms:created>
  <dcterms:modified xsi:type="dcterms:W3CDTF">2016-06-21T02:12:48Z</dcterms:modified>
</cp:coreProperties>
</file>