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6" d="100"/>
          <a:sy n="96" d="100"/>
        </p:scale>
        <p:origin x="178" y="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5/13/2020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5/13/2020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5/13/2020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mharvnek/nba-team-stats-00-to-18" TargetMode="External"/><Relationship Id="rId2" Type="http://schemas.openxmlformats.org/officeDocument/2006/relationships/hyperlink" Target="https://www.basketball-reference.com/leagues/NBA_2018_per_gam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144A3CC7-BBEE-4AFD-918B-1E5FD5E2B417}"/>
              </a:ext>
            </a:extLst>
          </p:cNvPr>
          <p:cNvSpPr>
            <a:spLocks noGrp="1"/>
          </p:cNvSpPr>
          <p:nvPr>
            <p:ph type="ctrTitle"/>
          </p:nvPr>
        </p:nvSpPr>
        <p:spPr>
          <a:xfrm>
            <a:off x="3639844" y="809199"/>
            <a:ext cx="5326603" cy="1856768"/>
          </a:xfrm>
        </p:spPr>
        <p:txBody>
          <a:bodyPr>
            <a:normAutofit/>
          </a:bodyPr>
          <a:lstStyle/>
          <a:p>
            <a:pPr algn="ctr"/>
            <a:r>
              <a:rPr lang="en-US" sz="4000" dirty="0"/>
              <a:t>Project1-team-pay-to-play</a:t>
            </a:r>
            <a:br>
              <a:rPr lang="en-US" sz="1800" dirty="0"/>
            </a:br>
            <a:br>
              <a:rPr lang="en-US" sz="1800" dirty="0"/>
            </a:br>
            <a:endParaRPr lang="en-US" sz="3400" dirty="0"/>
          </a:p>
        </p:txBody>
      </p:sp>
      <p:sp>
        <p:nvSpPr>
          <p:cNvPr id="3" name="Subtitle 2">
            <a:extLst>
              <a:ext uri="{FF2B5EF4-FFF2-40B4-BE49-F238E27FC236}">
                <a16:creationId xmlns:a16="http://schemas.microsoft.com/office/drawing/2014/main" id="{A2E0341C-ACA5-4AA7-BF28-5DA71A614AE9}"/>
              </a:ext>
            </a:extLst>
          </p:cNvPr>
          <p:cNvSpPr>
            <a:spLocks noGrp="1"/>
          </p:cNvSpPr>
          <p:nvPr>
            <p:ph type="subTitle" idx="1"/>
          </p:nvPr>
        </p:nvSpPr>
        <p:spPr>
          <a:xfrm>
            <a:off x="1452617" y="3713357"/>
            <a:ext cx="4171479" cy="1549484"/>
          </a:xfrm>
        </p:spPr>
        <p:txBody>
          <a:bodyPr>
            <a:normAutofit fontScale="85000" lnSpcReduction="20000"/>
          </a:bodyPr>
          <a:lstStyle/>
          <a:p>
            <a:r>
              <a:rPr lang="en-US" b="1" u="sng" dirty="0"/>
              <a:t>Group members:</a:t>
            </a:r>
          </a:p>
          <a:p>
            <a:r>
              <a:rPr lang="en-US" dirty="0"/>
              <a:t>Dino Molina</a:t>
            </a:r>
          </a:p>
          <a:p>
            <a:r>
              <a:rPr lang="en-US" dirty="0"/>
              <a:t>Robert Oppan</a:t>
            </a:r>
          </a:p>
          <a:p>
            <a:r>
              <a:rPr lang="en-US" dirty="0"/>
              <a:t>Kevin Williamson</a:t>
            </a:r>
          </a:p>
        </p:txBody>
      </p:sp>
      <p:cxnSp>
        <p:nvCxnSpPr>
          <p:cNvPr id="80" name="Straight Connector 79">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2" name="Picture 81">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4" name="Straight Connector 83">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2960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1F3530-567D-49E3-86FC-29B84A31C61C}"/>
              </a:ext>
            </a:extLst>
          </p:cNvPr>
          <p:cNvSpPr/>
          <p:nvPr/>
        </p:nvSpPr>
        <p:spPr>
          <a:xfrm>
            <a:off x="939282" y="507861"/>
            <a:ext cx="6096000" cy="923330"/>
          </a:xfrm>
          <a:prstGeom prst="rect">
            <a:avLst/>
          </a:prstGeom>
        </p:spPr>
        <p:txBody>
          <a:bodyPr>
            <a:spAutoFit/>
          </a:bodyPr>
          <a:lstStyle/>
          <a:p>
            <a:br>
              <a:rPr lang="de-DE" dirty="0"/>
            </a:br>
            <a:r>
              <a:rPr lang="de-DE" dirty="0"/>
              <a:t>  </a:t>
            </a:r>
            <a:br>
              <a:rPr lang="en-US" dirty="0">
                <a:solidFill>
                  <a:srgbClr val="333333"/>
                </a:solidFill>
                <a:latin typeface="Courier New" panose="02070309020205020404" pitchFamily="49" charset="0"/>
              </a:rPr>
            </a:br>
            <a:endParaRPr lang="en-US" dirty="0"/>
          </a:p>
        </p:txBody>
      </p:sp>
      <p:sp>
        <p:nvSpPr>
          <p:cNvPr id="3" name="Rectangle 1">
            <a:extLst>
              <a:ext uri="{FF2B5EF4-FFF2-40B4-BE49-F238E27FC236}">
                <a16:creationId xmlns:a16="http://schemas.microsoft.com/office/drawing/2014/main" id="{79E1C318-3C6A-405E-90D4-06C461AEFCBF}"/>
              </a:ext>
            </a:extLst>
          </p:cNvPr>
          <p:cNvSpPr>
            <a:spLocks noChangeArrowheads="1"/>
          </p:cNvSpPr>
          <p:nvPr/>
        </p:nvSpPr>
        <p:spPr bwMode="auto">
          <a:xfrm>
            <a:off x="0" y="151655"/>
            <a:ext cx="182742" cy="15388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BA2121"/>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3081" name="Picture 9">
            <a:extLst>
              <a:ext uri="{FF2B5EF4-FFF2-40B4-BE49-F238E27FC236}">
                <a16:creationId xmlns:a16="http://schemas.microsoft.com/office/drawing/2014/main" id="{655D93A2-02EA-44A7-871B-516DD6855F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3216" y="2172480"/>
            <a:ext cx="5995174" cy="372497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Snipping Tool">
            <a:extLst>
              <a:ext uri="{FF2B5EF4-FFF2-40B4-BE49-F238E27FC236}">
                <a16:creationId xmlns:a16="http://schemas.microsoft.com/office/drawing/2014/main" id="{5EE66A9D-D13D-4A51-9AD0-9B2290A3E81C}"/>
              </a:ext>
            </a:extLst>
          </p:cNvPr>
          <p:cNvPicPr>
            <a:picLocks noChangeAspect="1"/>
          </p:cNvPicPr>
          <p:nvPr/>
        </p:nvPicPr>
        <p:blipFill rotWithShape="1">
          <a:blip r:embed="rId3"/>
          <a:srcRect l="12488" t="38247" r="14118" b="23865"/>
          <a:stretch/>
        </p:blipFill>
        <p:spPr>
          <a:xfrm>
            <a:off x="4166484" y="445273"/>
            <a:ext cx="4412974" cy="1518699"/>
          </a:xfrm>
          <a:prstGeom prst="rect">
            <a:avLst/>
          </a:prstGeom>
        </p:spPr>
      </p:pic>
    </p:spTree>
    <p:extLst>
      <p:ext uri="{BB962C8B-B14F-4D97-AF65-F5344CB8AC3E}">
        <p14:creationId xmlns:p14="http://schemas.microsoft.com/office/powerpoint/2010/main" val="1744655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2E15852D-C67C-41FB-9C81-844CA1586A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7719" y="2103388"/>
            <a:ext cx="5747399" cy="372171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Snipping Tool">
            <a:extLst>
              <a:ext uri="{FF2B5EF4-FFF2-40B4-BE49-F238E27FC236}">
                <a16:creationId xmlns:a16="http://schemas.microsoft.com/office/drawing/2014/main" id="{30AA43ED-6745-43C2-911E-49BCE66E5E55}"/>
              </a:ext>
            </a:extLst>
          </p:cNvPr>
          <p:cNvPicPr>
            <a:picLocks noChangeAspect="1"/>
          </p:cNvPicPr>
          <p:nvPr/>
        </p:nvPicPr>
        <p:blipFill rotWithShape="1">
          <a:blip r:embed="rId3"/>
          <a:srcRect l="9111" t="40060" r="10424" b="23421"/>
          <a:stretch/>
        </p:blipFill>
        <p:spPr>
          <a:xfrm>
            <a:off x="2193146" y="341907"/>
            <a:ext cx="7959250" cy="1614114"/>
          </a:xfrm>
          <a:prstGeom prst="rect">
            <a:avLst/>
          </a:prstGeom>
        </p:spPr>
      </p:pic>
    </p:spTree>
    <p:extLst>
      <p:ext uri="{BB962C8B-B14F-4D97-AF65-F5344CB8AC3E}">
        <p14:creationId xmlns:p14="http://schemas.microsoft.com/office/powerpoint/2010/main" val="3801957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FFA25702-3EA1-4107-AD84-AE2F8C8CEF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130" y="2866339"/>
            <a:ext cx="8674873" cy="321677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Snipping Tool">
            <a:extLst>
              <a:ext uri="{FF2B5EF4-FFF2-40B4-BE49-F238E27FC236}">
                <a16:creationId xmlns:a16="http://schemas.microsoft.com/office/drawing/2014/main" id="{7BBE5ECA-3AF0-419C-BFB2-4D7C7013297C}"/>
              </a:ext>
            </a:extLst>
          </p:cNvPr>
          <p:cNvPicPr>
            <a:picLocks noChangeAspect="1"/>
          </p:cNvPicPr>
          <p:nvPr/>
        </p:nvPicPr>
        <p:blipFill rotWithShape="1">
          <a:blip r:embed="rId3"/>
          <a:srcRect l="9345" t="28449" r="10787" b="15331"/>
          <a:stretch/>
        </p:blipFill>
        <p:spPr>
          <a:xfrm>
            <a:off x="699715" y="287295"/>
            <a:ext cx="9032681" cy="2579044"/>
          </a:xfrm>
          <a:prstGeom prst="rect">
            <a:avLst/>
          </a:prstGeom>
        </p:spPr>
      </p:pic>
    </p:spTree>
    <p:extLst>
      <p:ext uri="{BB962C8B-B14F-4D97-AF65-F5344CB8AC3E}">
        <p14:creationId xmlns:p14="http://schemas.microsoft.com/office/powerpoint/2010/main" val="375002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E1354AB7-B86F-4DE3-8F40-B6C1BFDF16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8516" y="2957886"/>
            <a:ext cx="5855642" cy="292020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Snipping Tool">
            <a:extLst>
              <a:ext uri="{FF2B5EF4-FFF2-40B4-BE49-F238E27FC236}">
                <a16:creationId xmlns:a16="http://schemas.microsoft.com/office/drawing/2014/main" id="{C4AD86E2-DA68-4E3E-B427-C4D08CDE8603}"/>
              </a:ext>
            </a:extLst>
          </p:cNvPr>
          <p:cNvPicPr>
            <a:picLocks noChangeAspect="1"/>
          </p:cNvPicPr>
          <p:nvPr/>
        </p:nvPicPr>
        <p:blipFill rotWithShape="1">
          <a:blip r:embed="rId3"/>
          <a:srcRect l="9455" t="29073" r="10424" b="17141"/>
          <a:stretch/>
        </p:blipFill>
        <p:spPr>
          <a:xfrm>
            <a:off x="3196087" y="431358"/>
            <a:ext cx="5660499" cy="2216426"/>
          </a:xfrm>
          <a:prstGeom prst="rect">
            <a:avLst/>
          </a:prstGeom>
        </p:spPr>
      </p:pic>
    </p:spTree>
    <p:extLst>
      <p:ext uri="{BB962C8B-B14F-4D97-AF65-F5344CB8AC3E}">
        <p14:creationId xmlns:p14="http://schemas.microsoft.com/office/powerpoint/2010/main" val="1859736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a:extLst>
              <a:ext uri="{FF2B5EF4-FFF2-40B4-BE49-F238E27FC236}">
                <a16:creationId xmlns:a16="http://schemas.microsoft.com/office/drawing/2014/main" id="{DBAB9F5D-A612-4173-8F91-E880CB6D19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4225" y="450981"/>
            <a:ext cx="3760967" cy="537103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Snipping Tool">
            <a:extLst>
              <a:ext uri="{FF2B5EF4-FFF2-40B4-BE49-F238E27FC236}">
                <a16:creationId xmlns:a16="http://schemas.microsoft.com/office/drawing/2014/main" id="{3CAF86B2-D549-4BDC-B426-4D66B8194828}"/>
              </a:ext>
            </a:extLst>
          </p:cNvPr>
          <p:cNvPicPr>
            <a:picLocks noChangeAspect="1"/>
          </p:cNvPicPr>
          <p:nvPr/>
        </p:nvPicPr>
        <p:blipFill rotWithShape="1">
          <a:blip r:embed="rId3"/>
          <a:srcRect l="9102" t="36485" r="11784" b="22601"/>
          <a:stretch/>
        </p:blipFill>
        <p:spPr>
          <a:xfrm>
            <a:off x="362532" y="1277918"/>
            <a:ext cx="6070074" cy="1942360"/>
          </a:xfrm>
          <a:prstGeom prst="rect">
            <a:avLst/>
          </a:prstGeom>
        </p:spPr>
      </p:pic>
    </p:spTree>
    <p:extLst>
      <p:ext uri="{BB962C8B-B14F-4D97-AF65-F5344CB8AC3E}">
        <p14:creationId xmlns:p14="http://schemas.microsoft.com/office/powerpoint/2010/main" val="2050204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05130966-6E62-42C4-9996-F6AEF04E4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914" y="2469742"/>
            <a:ext cx="8269356" cy="332491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Snipping Tool">
            <a:extLst>
              <a:ext uri="{FF2B5EF4-FFF2-40B4-BE49-F238E27FC236}">
                <a16:creationId xmlns:a16="http://schemas.microsoft.com/office/drawing/2014/main" id="{B55B269E-156A-434E-AEF8-66ED28A69D98}"/>
              </a:ext>
            </a:extLst>
          </p:cNvPr>
          <p:cNvPicPr>
            <a:picLocks noChangeAspect="1"/>
          </p:cNvPicPr>
          <p:nvPr/>
        </p:nvPicPr>
        <p:blipFill rotWithShape="1">
          <a:blip r:embed="rId3"/>
          <a:srcRect l="9467" t="36228" r="11063" b="23272"/>
          <a:stretch/>
        </p:blipFill>
        <p:spPr>
          <a:xfrm>
            <a:off x="993914" y="198782"/>
            <a:ext cx="8836423" cy="2058635"/>
          </a:xfrm>
          <a:prstGeom prst="rect">
            <a:avLst/>
          </a:prstGeom>
        </p:spPr>
      </p:pic>
    </p:spTree>
    <p:extLst>
      <p:ext uri="{BB962C8B-B14F-4D97-AF65-F5344CB8AC3E}">
        <p14:creationId xmlns:p14="http://schemas.microsoft.com/office/powerpoint/2010/main" val="1437164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9DCF0-8CC4-4431-B2F7-119F7D2A21BC}"/>
              </a:ext>
            </a:extLst>
          </p:cNvPr>
          <p:cNvSpPr>
            <a:spLocks noGrp="1"/>
          </p:cNvSpPr>
          <p:nvPr>
            <p:ph type="title"/>
          </p:nvPr>
        </p:nvSpPr>
        <p:spPr/>
        <p:txBody>
          <a:bodyPr/>
          <a:lstStyle/>
          <a:p>
            <a:r>
              <a:rPr lang="en-US" dirty="0"/>
              <a:t>Motivation &amp; Summary</a:t>
            </a:r>
          </a:p>
        </p:txBody>
      </p:sp>
      <p:sp>
        <p:nvSpPr>
          <p:cNvPr id="3" name="Content Placeholder 2">
            <a:extLst>
              <a:ext uri="{FF2B5EF4-FFF2-40B4-BE49-F238E27FC236}">
                <a16:creationId xmlns:a16="http://schemas.microsoft.com/office/drawing/2014/main" id="{35F76F33-237E-4B66-BB8C-082C9BA28DDF}"/>
              </a:ext>
            </a:extLst>
          </p:cNvPr>
          <p:cNvSpPr>
            <a:spLocks noGrp="1"/>
          </p:cNvSpPr>
          <p:nvPr>
            <p:ph idx="1"/>
          </p:nvPr>
        </p:nvSpPr>
        <p:spPr>
          <a:xfrm>
            <a:off x="1451579" y="2015732"/>
            <a:ext cx="9603275" cy="4037749"/>
          </a:xfrm>
        </p:spPr>
        <p:txBody>
          <a:bodyPr>
            <a:normAutofit fontScale="92500" lnSpcReduction="10000"/>
          </a:bodyPr>
          <a:lstStyle/>
          <a:p>
            <a:r>
              <a:rPr lang="en-US" b="1" u="sng" dirty="0"/>
              <a:t>Core Message:</a:t>
            </a:r>
          </a:p>
          <a:p>
            <a:r>
              <a:rPr lang="en-US" dirty="0"/>
              <a:t>Based on player statistics and salary is it worth paying NBA players top dollars.</a:t>
            </a:r>
          </a:p>
          <a:p>
            <a:r>
              <a:rPr lang="en-US" b="1" u="sng" dirty="0"/>
              <a:t>Initial Questions:</a:t>
            </a:r>
          </a:p>
          <a:p>
            <a:r>
              <a:rPr lang="en-US" dirty="0"/>
              <a:t>How do we measure player efficiency rate?</a:t>
            </a:r>
          </a:p>
          <a:p>
            <a:r>
              <a:rPr lang="en-US" dirty="0"/>
              <a:t>What’s </a:t>
            </a:r>
          </a:p>
          <a:p>
            <a:r>
              <a:rPr lang="en-US" dirty="0"/>
              <a:t>Does the salaries of top players influence team wins?</a:t>
            </a:r>
          </a:p>
          <a:p>
            <a:r>
              <a:rPr lang="en-US" dirty="0"/>
              <a:t>We wanted to know the relationship between team wins vs salary and the effect on player efficiency rate.</a:t>
            </a:r>
          </a:p>
          <a:p>
            <a:r>
              <a:rPr lang="en-US" dirty="0"/>
              <a:t>  *</a:t>
            </a:r>
            <a:endParaRPr lang="en-US" dirty="0">
              <a:highlight>
                <a:srgbClr val="00FFFF"/>
              </a:highlight>
            </a:endParaRPr>
          </a:p>
        </p:txBody>
      </p:sp>
    </p:spTree>
    <p:extLst>
      <p:ext uri="{BB962C8B-B14F-4D97-AF65-F5344CB8AC3E}">
        <p14:creationId xmlns:p14="http://schemas.microsoft.com/office/powerpoint/2010/main" val="553201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EAB05-0C18-47AD-8C5E-B5F5A5546DFE}"/>
              </a:ext>
            </a:extLst>
          </p:cNvPr>
          <p:cNvSpPr>
            <a:spLocks noGrp="1"/>
          </p:cNvSpPr>
          <p:nvPr>
            <p:ph type="title"/>
          </p:nvPr>
        </p:nvSpPr>
        <p:spPr/>
        <p:txBody>
          <a:bodyPr/>
          <a:lstStyle/>
          <a:p>
            <a:r>
              <a:rPr lang="en-US" dirty="0"/>
              <a:t>Questions &amp; Data</a:t>
            </a:r>
          </a:p>
        </p:txBody>
      </p:sp>
      <p:sp>
        <p:nvSpPr>
          <p:cNvPr id="3" name="Content Placeholder 2">
            <a:extLst>
              <a:ext uri="{FF2B5EF4-FFF2-40B4-BE49-F238E27FC236}">
                <a16:creationId xmlns:a16="http://schemas.microsoft.com/office/drawing/2014/main" id="{7774F0E0-5A01-4438-9D06-D9391F9C0696}"/>
              </a:ext>
            </a:extLst>
          </p:cNvPr>
          <p:cNvSpPr>
            <a:spLocks noGrp="1"/>
          </p:cNvSpPr>
          <p:nvPr>
            <p:ph idx="1"/>
          </p:nvPr>
        </p:nvSpPr>
        <p:spPr/>
        <p:txBody>
          <a:bodyPr>
            <a:normAutofit fontScale="77500" lnSpcReduction="20000"/>
          </a:bodyPr>
          <a:lstStyle/>
          <a:p>
            <a:r>
              <a:rPr lang="en-US" dirty="0">
                <a:highlight>
                  <a:srgbClr val="00FFFF"/>
                </a:highlight>
              </a:rPr>
              <a:t>Elaborate on the questions you asked, describing what kinds of data you needed to answer them, and where you found it</a:t>
            </a:r>
          </a:p>
          <a:p>
            <a:r>
              <a:rPr lang="en-US" b="1" u="sng" dirty="0"/>
              <a:t>Data Source:</a:t>
            </a:r>
            <a:endParaRPr lang="en-US" dirty="0"/>
          </a:p>
          <a:p>
            <a:r>
              <a:rPr lang="en-US" sz="2400" dirty="0">
                <a:hlinkClick r:id="rId2"/>
              </a:rPr>
              <a:t>2017-18 NBA Player Stats: Per Game | Basketball-Reference.com</a:t>
            </a:r>
            <a:endParaRPr lang="en-US" sz="2400" dirty="0"/>
          </a:p>
          <a:p>
            <a:r>
              <a:rPr lang="en-US" sz="2600" dirty="0">
                <a:hlinkClick r:id="rId3"/>
              </a:rPr>
              <a:t>https://www.kaggle.com/mharvnek/nba-team-stats-00-to-18</a:t>
            </a:r>
            <a:endParaRPr lang="en-US" sz="2600" u="sng" dirty="0"/>
          </a:p>
          <a:p>
            <a:r>
              <a:rPr lang="en-US" dirty="0">
                <a:highlight>
                  <a:srgbClr val="00FFFF"/>
                </a:highlight>
              </a:rPr>
              <a:t>Describe whether you were able to answer these questions to your satisfaction, and briefly summarize your findings</a:t>
            </a:r>
          </a:p>
          <a:p>
            <a:endParaRPr lang="en-US" dirty="0">
              <a:highlight>
                <a:srgbClr val="00FFFF"/>
              </a:highlight>
            </a:endParaRPr>
          </a:p>
          <a:p>
            <a:r>
              <a:rPr lang="en-US" dirty="0"/>
              <a:t>Given the same amount of time played (36mins) by each player, we were able to calculate the efficiency rate of players. Using </a:t>
            </a:r>
          </a:p>
          <a:p>
            <a:endParaRPr lang="en-US" dirty="0"/>
          </a:p>
        </p:txBody>
      </p:sp>
      <p:sp>
        <p:nvSpPr>
          <p:cNvPr id="4" name="Rectangle 1">
            <a:extLst>
              <a:ext uri="{FF2B5EF4-FFF2-40B4-BE49-F238E27FC236}">
                <a16:creationId xmlns:a16="http://schemas.microsoft.com/office/drawing/2014/main" id="{077530C9-B9A9-4A40-AEC5-3F12013A9300}"/>
              </a:ext>
            </a:extLst>
          </p:cNvPr>
          <p:cNvSpPr>
            <a:spLocks noChangeArrowheads="1"/>
          </p:cNvSpPr>
          <p:nvPr/>
        </p:nvSpPr>
        <p:spPr bwMode="auto">
          <a:xfrm>
            <a:off x="0" y="151656"/>
            <a:ext cx="105798" cy="15388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408080"/>
                </a:solidFill>
                <a:effectLst/>
                <a:latin typeface="Courier New" panose="020703090202050204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284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FB518-C073-4DB7-B07D-9223FC13B2DA}"/>
              </a:ext>
            </a:extLst>
          </p:cNvPr>
          <p:cNvSpPr>
            <a:spLocks noGrp="1"/>
          </p:cNvSpPr>
          <p:nvPr>
            <p:ph type="title"/>
          </p:nvPr>
        </p:nvSpPr>
        <p:spPr/>
        <p:txBody>
          <a:bodyPr/>
          <a:lstStyle/>
          <a:p>
            <a:r>
              <a:rPr lang="en-US" dirty="0"/>
              <a:t>Data Cleanup &amp; exploration</a:t>
            </a:r>
          </a:p>
        </p:txBody>
      </p:sp>
      <p:sp>
        <p:nvSpPr>
          <p:cNvPr id="3" name="Content Placeholder 2">
            <a:extLst>
              <a:ext uri="{FF2B5EF4-FFF2-40B4-BE49-F238E27FC236}">
                <a16:creationId xmlns:a16="http://schemas.microsoft.com/office/drawing/2014/main" id="{734EA9F9-A1AB-4A87-B04A-949A03C7675B}"/>
              </a:ext>
            </a:extLst>
          </p:cNvPr>
          <p:cNvSpPr>
            <a:spLocks noGrp="1"/>
          </p:cNvSpPr>
          <p:nvPr>
            <p:ph idx="1"/>
          </p:nvPr>
        </p:nvSpPr>
        <p:spPr/>
        <p:txBody>
          <a:bodyPr>
            <a:normAutofit fontScale="85000" lnSpcReduction="20000"/>
          </a:bodyPr>
          <a:lstStyle/>
          <a:p>
            <a:r>
              <a:rPr lang="en-US" dirty="0"/>
              <a:t> </a:t>
            </a:r>
            <a:r>
              <a:rPr lang="en-US" dirty="0">
                <a:highlight>
                  <a:srgbClr val="00FFFF"/>
                </a:highlight>
              </a:rPr>
              <a:t>Describe the exploration and cleanup process</a:t>
            </a:r>
            <a:endParaRPr lang="en-US" b="1" dirty="0">
              <a:highlight>
                <a:srgbClr val="00FFFF"/>
              </a:highlight>
            </a:endParaRPr>
          </a:p>
          <a:p>
            <a:endParaRPr lang="en-US" dirty="0">
              <a:highlight>
                <a:srgbClr val="00FFFF"/>
              </a:highlight>
            </a:endParaRPr>
          </a:p>
          <a:p>
            <a:r>
              <a:rPr lang="en-US" dirty="0"/>
              <a:t>  </a:t>
            </a:r>
            <a:r>
              <a:rPr lang="en-US" dirty="0">
                <a:highlight>
                  <a:srgbClr val="00FFFF"/>
                </a:highlight>
              </a:rPr>
              <a:t>* Discuss insights you had while exploring the data that you didn't anticipate</a:t>
            </a:r>
          </a:p>
          <a:p>
            <a:endParaRPr lang="en-US" dirty="0">
              <a:highlight>
                <a:srgbClr val="00FFFF"/>
              </a:highlight>
            </a:endParaRPr>
          </a:p>
          <a:p>
            <a:r>
              <a:rPr lang="en-US" dirty="0"/>
              <a:t>  </a:t>
            </a:r>
            <a:r>
              <a:rPr lang="en-US" dirty="0">
                <a:highlight>
                  <a:srgbClr val="00FFFF"/>
                </a:highlight>
              </a:rPr>
              <a:t>* Discuss any problems that arose after exploring the data, and how you resolved them</a:t>
            </a:r>
          </a:p>
          <a:p>
            <a:r>
              <a:rPr lang="en-US" dirty="0"/>
              <a:t>We found out that ESPN had discontinued sharing their public API’s since (August 26, 2014). We found 2017-2018 NBA Player Stats: Per Game. Initially we were struggling with a loop using the dataset provided.</a:t>
            </a:r>
            <a:endParaRPr lang="en-US" dirty="0">
              <a:highlight>
                <a:srgbClr val="00FFFF"/>
              </a:highlight>
            </a:endParaRPr>
          </a:p>
          <a:p>
            <a:r>
              <a:rPr lang="en-US" dirty="0">
                <a:highlight>
                  <a:srgbClr val="00FFFF"/>
                </a:highlight>
              </a:rPr>
              <a:t>* Present and discuss interesting figures developed during exploration, ideally with the help of </a:t>
            </a:r>
            <a:r>
              <a:rPr lang="en-US" dirty="0" err="1">
                <a:highlight>
                  <a:srgbClr val="00FFFF"/>
                </a:highlight>
              </a:rPr>
              <a:t>Jupyter</a:t>
            </a:r>
            <a:r>
              <a:rPr lang="en-US" dirty="0">
                <a:highlight>
                  <a:srgbClr val="00FFFF"/>
                </a:highlight>
              </a:rPr>
              <a:t> Notebook</a:t>
            </a:r>
          </a:p>
        </p:txBody>
      </p:sp>
    </p:spTree>
    <p:extLst>
      <p:ext uri="{BB962C8B-B14F-4D97-AF65-F5344CB8AC3E}">
        <p14:creationId xmlns:p14="http://schemas.microsoft.com/office/powerpoint/2010/main" val="3326852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C1AFE-D786-4E25-873A-74F2993EA277}"/>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017529CD-513B-4018-B9DC-24476BA87201}"/>
              </a:ext>
            </a:extLst>
          </p:cNvPr>
          <p:cNvSpPr>
            <a:spLocks noGrp="1"/>
          </p:cNvSpPr>
          <p:nvPr>
            <p:ph idx="1"/>
          </p:nvPr>
        </p:nvSpPr>
        <p:spPr/>
        <p:txBody>
          <a:bodyPr/>
          <a:lstStyle/>
          <a:p>
            <a:r>
              <a:rPr lang="en-US" dirty="0">
                <a:highlight>
                  <a:srgbClr val="00FFFF"/>
                </a:highlight>
              </a:rPr>
              <a:t>Discuss the steps you took to analyze the data and answer each question you asked in your proposal</a:t>
            </a:r>
          </a:p>
          <a:p>
            <a:r>
              <a:rPr lang="en-US" dirty="0"/>
              <a:t>  </a:t>
            </a:r>
            <a:r>
              <a:rPr lang="en-US" dirty="0">
                <a:highlight>
                  <a:srgbClr val="00FFFF"/>
                </a:highlight>
              </a:rPr>
              <a:t>* Present and discuss interesting figures developed during analysis, ideally with the help of </a:t>
            </a:r>
            <a:r>
              <a:rPr lang="en-US" dirty="0" err="1">
                <a:highlight>
                  <a:srgbClr val="00FFFF"/>
                </a:highlight>
              </a:rPr>
              <a:t>Jupyter</a:t>
            </a:r>
            <a:r>
              <a:rPr lang="en-US" dirty="0">
                <a:highlight>
                  <a:srgbClr val="00FFFF"/>
                </a:highlight>
              </a:rPr>
              <a:t> Notebook</a:t>
            </a:r>
          </a:p>
          <a:p>
            <a:r>
              <a:rPr lang="en-US" dirty="0"/>
              <a:t>With the help of </a:t>
            </a:r>
            <a:r>
              <a:rPr lang="en-US" dirty="0" err="1"/>
              <a:t>Jupyter</a:t>
            </a:r>
            <a:r>
              <a:rPr lang="en-US" dirty="0"/>
              <a:t> Notebook we were able to calculate (using outliners) Average game played by top paid players, the mean of player efficiency rate, the average salary of top players. Using bins, we were able to </a:t>
            </a:r>
            <a:r>
              <a:rPr lang="en-US" dirty="0" err="1"/>
              <a:t>groupby</a:t>
            </a:r>
            <a:r>
              <a:rPr lang="en-US" dirty="0"/>
              <a:t> games which returned the number of games played by each player </a:t>
            </a:r>
          </a:p>
          <a:p>
            <a:endParaRPr lang="en-US" dirty="0"/>
          </a:p>
        </p:txBody>
      </p:sp>
    </p:spTree>
    <p:extLst>
      <p:ext uri="{BB962C8B-B14F-4D97-AF65-F5344CB8AC3E}">
        <p14:creationId xmlns:p14="http://schemas.microsoft.com/office/powerpoint/2010/main" val="201799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F47BD-4C90-436A-B1C9-FF159ABECFC5}"/>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73103ABA-1BB1-4E99-8747-9DA91B417646}"/>
              </a:ext>
            </a:extLst>
          </p:cNvPr>
          <p:cNvSpPr>
            <a:spLocks noGrp="1"/>
          </p:cNvSpPr>
          <p:nvPr>
            <p:ph idx="1"/>
          </p:nvPr>
        </p:nvSpPr>
        <p:spPr/>
        <p:txBody>
          <a:bodyPr/>
          <a:lstStyle/>
          <a:p>
            <a:r>
              <a:rPr lang="en-US" dirty="0">
                <a:highlight>
                  <a:srgbClr val="00FFFF"/>
                </a:highlight>
              </a:rPr>
              <a:t>Discuss your findings. Did you find what you expected to find? If not, why not? What inferences or general conclusions can you draw from your analysis?</a:t>
            </a:r>
          </a:p>
          <a:p>
            <a:endParaRPr lang="en-US" dirty="0"/>
          </a:p>
        </p:txBody>
      </p:sp>
    </p:spTree>
    <p:extLst>
      <p:ext uri="{BB962C8B-B14F-4D97-AF65-F5344CB8AC3E}">
        <p14:creationId xmlns:p14="http://schemas.microsoft.com/office/powerpoint/2010/main" val="2492064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EBEC9-4990-4CC3-B196-3465DDAAD694}"/>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D8CAEEC0-C46C-4FC5-9C31-83412615E8FC}"/>
              </a:ext>
            </a:extLst>
          </p:cNvPr>
          <p:cNvSpPr>
            <a:spLocks noGrp="1"/>
          </p:cNvSpPr>
          <p:nvPr>
            <p:ph idx="1"/>
          </p:nvPr>
        </p:nvSpPr>
        <p:spPr/>
        <p:txBody>
          <a:bodyPr/>
          <a:lstStyle/>
          <a:p>
            <a:r>
              <a:rPr lang="en-US" dirty="0">
                <a:highlight>
                  <a:srgbClr val="00FFFF"/>
                </a:highlight>
              </a:rPr>
              <a:t> Discuss any difficulties that arose, and how you dealt with them</a:t>
            </a:r>
          </a:p>
          <a:p>
            <a:r>
              <a:rPr lang="en-US" dirty="0">
                <a:highlight>
                  <a:srgbClr val="00FFFF"/>
                </a:highlight>
              </a:rPr>
              <a:t>  * Discuss any additional questions that came up, but which you didn't have time to answer: What would you research next, if you had two more weeks?</a:t>
            </a:r>
          </a:p>
        </p:txBody>
      </p:sp>
    </p:spTree>
    <p:extLst>
      <p:ext uri="{BB962C8B-B14F-4D97-AF65-F5344CB8AC3E}">
        <p14:creationId xmlns:p14="http://schemas.microsoft.com/office/powerpoint/2010/main" val="2374431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7E9C4-DAF2-4DF9-9338-1BF84E8FF696}"/>
              </a:ext>
            </a:extLst>
          </p:cNvPr>
          <p:cNvSpPr>
            <a:spLocks noGrp="1"/>
          </p:cNvSpPr>
          <p:nvPr>
            <p:ph type="title"/>
          </p:nvPr>
        </p:nvSpPr>
        <p:spPr/>
        <p:txBody>
          <a:bodyPr/>
          <a:lstStyle/>
          <a:p>
            <a:r>
              <a:rPr lang="en-US" dirty="0"/>
              <a:t>Questions?</a:t>
            </a:r>
          </a:p>
        </p:txBody>
      </p:sp>
      <p:sp>
        <p:nvSpPr>
          <p:cNvPr id="4" name="Rectangle 3">
            <a:extLst>
              <a:ext uri="{FF2B5EF4-FFF2-40B4-BE49-F238E27FC236}">
                <a16:creationId xmlns:a16="http://schemas.microsoft.com/office/drawing/2014/main" id="{F3E9A790-8CE6-4044-8628-A5460BA8D924}"/>
              </a:ext>
            </a:extLst>
          </p:cNvPr>
          <p:cNvSpPr/>
          <p:nvPr/>
        </p:nvSpPr>
        <p:spPr>
          <a:xfrm>
            <a:off x="4152900" y="2657474"/>
            <a:ext cx="4229100" cy="400110"/>
          </a:xfrm>
          <a:prstGeom prst="rect">
            <a:avLst/>
          </a:prstGeom>
        </p:spPr>
        <p:txBody>
          <a:bodyPr wrap="square">
            <a:spAutoFit/>
          </a:bodyPr>
          <a:lstStyle/>
          <a:p>
            <a:r>
              <a:rPr lang="en-US" sz="2000" dirty="0"/>
              <a:t>* Open-floor Q&amp;A with the audience</a:t>
            </a:r>
          </a:p>
        </p:txBody>
      </p:sp>
    </p:spTree>
    <p:extLst>
      <p:ext uri="{BB962C8B-B14F-4D97-AF65-F5344CB8AC3E}">
        <p14:creationId xmlns:p14="http://schemas.microsoft.com/office/powerpoint/2010/main" val="254404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F2DF0AF-9155-44E4-BB04-9926B0EF9C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6725" y="2232309"/>
            <a:ext cx="5394924" cy="372842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Snipping Tool">
            <a:extLst>
              <a:ext uri="{FF2B5EF4-FFF2-40B4-BE49-F238E27FC236}">
                <a16:creationId xmlns:a16="http://schemas.microsoft.com/office/drawing/2014/main" id="{918DD0E4-3E5F-4E96-9BE0-067C2C1F1020}"/>
              </a:ext>
            </a:extLst>
          </p:cNvPr>
          <p:cNvPicPr>
            <a:picLocks noChangeAspect="1"/>
          </p:cNvPicPr>
          <p:nvPr/>
        </p:nvPicPr>
        <p:blipFill rotWithShape="1">
          <a:blip r:embed="rId3"/>
          <a:srcRect l="17633" t="41109" r="26027" b="26076"/>
          <a:stretch/>
        </p:blipFill>
        <p:spPr>
          <a:xfrm>
            <a:off x="4258690" y="485029"/>
            <a:ext cx="3357929" cy="1566408"/>
          </a:xfrm>
          <a:prstGeom prst="rect">
            <a:avLst/>
          </a:prstGeom>
        </p:spPr>
      </p:pic>
    </p:spTree>
    <p:extLst>
      <p:ext uri="{BB962C8B-B14F-4D97-AF65-F5344CB8AC3E}">
        <p14:creationId xmlns:p14="http://schemas.microsoft.com/office/powerpoint/2010/main" val="156287508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811</TotalTime>
  <Words>453</Words>
  <Application>Microsoft Office PowerPoint</Application>
  <PresentationFormat>Widescreen</PresentationFormat>
  <Paragraphs>44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Courier New</vt:lpstr>
      <vt:lpstr>Gill Sans MT</vt:lpstr>
      <vt:lpstr>Gallery</vt:lpstr>
      <vt:lpstr>Project1-team-pay-to-play  </vt:lpstr>
      <vt:lpstr>Motivation &amp; Summary</vt:lpstr>
      <vt:lpstr>Questions &amp; Data</vt:lpstr>
      <vt:lpstr>Data Cleanup &amp; exploration</vt:lpstr>
      <vt:lpstr>Data analysis</vt:lpstr>
      <vt:lpstr>Discussion</vt:lpstr>
      <vt:lpstr>Post Mortem</vt:lpstr>
      <vt:lpstr>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Based on player statistics and salary, does it pay off to pay players top dollar.</dc:title>
  <dc:creator>Robert Oppan</dc:creator>
  <cp:lastModifiedBy>Robert Oppan</cp:lastModifiedBy>
  <cp:revision>42</cp:revision>
  <dcterms:created xsi:type="dcterms:W3CDTF">2020-05-11T23:26:19Z</dcterms:created>
  <dcterms:modified xsi:type="dcterms:W3CDTF">2020-05-14T01:59:51Z</dcterms:modified>
</cp:coreProperties>
</file>