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4" r:id="rId4"/>
    <p:sldId id="260" r:id="rId5"/>
    <p:sldId id="263" r:id="rId6"/>
    <p:sldId id="261" r:id="rId7"/>
    <p:sldId id="262" r:id="rId8"/>
    <p:sldId id="265" r:id="rId9"/>
    <p:sldId id="266" r:id="rId10"/>
  </p:sldIdLst>
  <p:sldSz cx="9144000" cy="6858000" type="screen4x3"/>
  <p:notesSz cx="66452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orient="horz" pos="628">
          <p15:clr>
            <a:srgbClr val="A4A3A4"/>
          </p15:clr>
        </p15:guide>
        <p15:guide id="4" pos="2880">
          <p15:clr>
            <a:srgbClr val="A4A3A4"/>
          </p15:clr>
        </p15:guide>
        <p15:guide id="5" pos="340">
          <p15:clr>
            <a:srgbClr val="A4A3A4"/>
          </p15:clr>
        </p15:guide>
        <p15:guide id="6" pos="6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4"/>
  </p:normalViewPr>
  <p:slideViewPr>
    <p:cSldViewPr>
      <p:cViewPr varScale="1">
        <p:scale>
          <a:sx n="132" d="100"/>
          <a:sy n="132" d="100"/>
        </p:scale>
        <p:origin x="1904" y="168"/>
      </p:cViewPr>
      <p:guideLst>
        <p:guide orient="horz" pos="2160"/>
        <p:guide orient="horz" pos="300"/>
        <p:guide orient="horz" pos="628"/>
        <p:guide pos="2880"/>
        <p:guide pos="340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66" y="-108"/>
      </p:cViewPr>
      <p:guideLst>
        <p:guide orient="horz" pos="3127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46F-5EA3-4DD0-A62A-4A5D93D21E2D}" type="datetimeFigureOut">
              <a:rPr lang="fi-FI" smtClean="0"/>
              <a:pPr/>
              <a:t>26.11.2019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3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1CD-3DD3-4F04-AE20-4EDE2C2AAB9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092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26.11.2019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15907"/>
            <a:ext cx="531622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8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599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My </a:t>
            </a:r>
            <a:r>
              <a:rPr lang="fi-FI" dirty="0" err="1"/>
              <a:t>name</a:t>
            </a:r>
            <a:r>
              <a:rPr lang="fi-FI" dirty="0"/>
              <a:t> is Roope Lehikoinen and</a:t>
            </a:r>
          </a:p>
          <a:p>
            <a:r>
              <a:rPr lang="fi-FI" dirty="0" err="1"/>
              <a:t>I’m</a:t>
            </a:r>
            <a:r>
              <a:rPr lang="fi-FI" dirty="0"/>
              <a:t> an engineering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majoring</a:t>
            </a:r>
            <a:r>
              <a:rPr lang="fi-FI" dirty="0"/>
              <a:t> in </a:t>
            </a:r>
            <a:r>
              <a:rPr lang="fi-FI" dirty="0" err="1"/>
              <a:t>Information</a:t>
            </a:r>
            <a:r>
              <a:rPr lang="fi-FI" dirty="0"/>
              <a:t> Technology</a:t>
            </a:r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talk</a:t>
            </a:r>
            <a:r>
              <a:rPr lang="fi-FI" dirty="0"/>
              <a:t> is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bachelors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on 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255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weaving</a:t>
            </a:r>
            <a:r>
              <a:rPr lang="fi-FI" dirty="0"/>
              <a:t>?</a:t>
            </a:r>
          </a:p>
          <a:p>
            <a:r>
              <a:rPr lang="fi-FI" dirty="0" err="1"/>
              <a:t>Interlacing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  <a:r>
              <a:rPr lang="fi-FI" dirty="0" err="1"/>
              <a:t>vertically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wefts</a:t>
            </a:r>
            <a:r>
              <a:rPr lang="fi-FI" dirty="0"/>
              <a:t> </a:t>
            </a:r>
            <a:r>
              <a:rPr lang="fi-FI" dirty="0" err="1"/>
              <a:t>horizontally</a:t>
            </a:r>
            <a:endParaRPr lang="fi-FI" dirty="0"/>
          </a:p>
          <a:p>
            <a:r>
              <a:rPr lang="fi-FI" dirty="0"/>
              <a:t>Old </a:t>
            </a:r>
            <a:r>
              <a:rPr lang="fi-FI" dirty="0" err="1"/>
              <a:t>wooden</a:t>
            </a:r>
            <a:r>
              <a:rPr lang="fi-FI" dirty="0"/>
              <a:t> </a:t>
            </a:r>
            <a:r>
              <a:rPr lang="fi-FI" dirty="0" err="1"/>
              <a:t>looms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improved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Jacquard</a:t>
            </a:r>
          </a:p>
          <a:p>
            <a:r>
              <a:rPr lang="fi-FI" dirty="0"/>
              <a:t>Aalto </a:t>
            </a:r>
            <a:r>
              <a:rPr lang="fi-FI" dirty="0" err="1"/>
              <a:t>uses</a:t>
            </a:r>
            <a:r>
              <a:rPr lang="fi-FI" dirty="0"/>
              <a:t> tc2 </a:t>
            </a:r>
            <a:r>
              <a:rPr lang="fi-FI" dirty="0" err="1"/>
              <a:t>loom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748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e- </a:t>
            </a:r>
            <a:r>
              <a:rPr lang="fi-FI" dirty="0" err="1"/>
              <a:t>textiles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conductive</a:t>
            </a:r>
            <a:r>
              <a:rPr lang="fi-FI" dirty="0"/>
              <a:t> </a:t>
            </a:r>
            <a:r>
              <a:rPr lang="fi-FI" dirty="0" err="1"/>
              <a:t>materials</a:t>
            </a:r>
            <a:r>
              <a:rPr lang="fi-FI" dirty="0"/>
              <a:t> in </a:t>
            </a:r>
            <a:r>
              <a:rPr lang="fi-FI" dirty="0" err="1"/>
              <a:t>them</a:t>
            </a:r>
            <a:endParaRPr lang="fi-FI" dirty="0"/>
          </a:p>
          <a:p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threads</a:t>
            </a:r>
            <a:r>
              <a:rPr lang="fi-FI" dirty="0"/>
              <a:t> to </a:t>
            </a:r>
            <a:r>
              <a:rPr lang="fi-FI" dirty="0" err="1"/>
              <a:t>components</a:t>
            </a:r>
            <a:endParaRPr lang="fi-FI" dirty="0"/>
          </a:p>
          <a:p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great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hide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conductors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230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multilayered</a:t>
            </a:r>
            <a:r>
              <a:rPr lang="fi-FI" dirty="0"/>
              <a:t> </a:t>
            </a:r>
            <a:r>
              <a:rPr lang="fi-FI" dirty="0" err="1"/>
              <a:t>weaving</a:t>
            </a:r>
            <a:r>
              <a:rPr lang="fi-FI" dirty="0"/>
              <a:t> to </a:t>
            </a:r>
            <a:r>
              <a:rPr lang="fi-FI" dirty="0" err="1"/>
              <a:t>hide</a:t>
            </a:r>
            <a:r>
              <a:rPr lang="fi-FI" dirty="0"/>
              <a:t> </a:t>
            </a:r>
            <a:r>
              <a:rPr lang="fi-FI" dirty="0" err="1"/>
              <a:t>conductors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convert</a:t>
            </a:r>
            <a:r>
              <a:rPr lang="fi-FI" dirty="0"/>
              <a:t> a </a:t>
            </a:r>
            <a:r>
              <a:rPr lang="fi-FI" dirty="0" err="1"/>
              <a:t>plain</a:t>
            </a:r>
            <a:r>
              <a:rPr lang="fi-FI" dirty="0"/>
              <a:t> </a:t>
            </a:r>
            <a:r>
              <a:rPr lang="fi-FI" dirty="0" err="1"/>
              <a:t>weave</a:t>
            </a:r>
            <a:r>
              <a:rPr lang="fi-FI" dirty="0"/>
              <a:t> to </a:t>
            </a:r>
            <a:r>
              <a:rPr lang="fi-FI" dirty="0" err="1"/>
              <a:t>double</a:t>
            </a:r>
            <a:r>
              <a:rPr lang="fi-FI" dirty="0"/>
              <a:t> </a:t>
            </a:r>
            <a:r>
              <a:rPr lang="fi-FI" dirty="0" err="1"/>
              <a:t>layers</a:t>
            </a:r>
            <a:endParaRPr lang="fi-FI" dirty="0"/>
          </a:p>
          <a:p>
            <a:r>
              <a:rPr lang="fi-FI" dirty="0" err="1"/>
              <a:t>Double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and </a:t>
            </a:r>
            <a:r>
              <a:rPr lang="fi-FI" dirty="0" err="1"/>
              <a:t>wefts</a:t>
            </a:r>
            <a:endParaRPr lang="fi-FI" dirty="0"/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</a:t>
            </a:r>
            <a:r>
              <a:rPr lang="fi-FI" dirty="0" err="1"/>
              <a:t>bottom</a:t>
            </a:r>
            <a:r>
              <a:rPr lang="fi-FI" dirty="0"/>
              <a:t> </a:t>
            </a:r>
            <a:r>
              <a:rPr lang="fi-FI" dirty="0" err="1"/>
              <a:t>weft</a:t>
            </a:r>
            <a:r>
              <a:rPr lang="fi-FI" dirty="0"/>
              <a:t> </a:t>
            </a:r>
            <a:r>
              <a:rPr lang="fi-FI" dirty="0" err="1"/>
              <a:t>raise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top </a:t>
            </a:r>
            <a:r>
              <a:rPr lang="fi-FI" dirty="0" err="1"/>
              <a:t>wefts</a:t>
            </a:r>
            <a:r>
              <a:rPr lang="fi-FI" dirty="0"/>
              <a:t> </a:t>
            </a:r>
            <a:r>
              <a:rPr lang="fi-FI" dirty="0" err="1"/>
              <a:t>leave</a:t>
            </a:r>
            <a:r>
              <a:rPr lang="fi-FI" dirty="0"/>
              <a:t> </a:t>
            </a:r>
            <a:r>
              <a:rPr lang="fi-FI" dirty="0" err="1"/>
              <a:t>warps</a:t>
            </a:r>
            <a:r>
              <a:rPr lang="fi-FI" dirty="0"/>
              <a:t> </a:t>
            </a:r>
            <a:r>
              <a:rPr lang="fi-FI" dirty="0" err="1"/>
              <a:t>down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4907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Complex</a:t>
            </a:r>
            <a:r>
              <a:rPr lang="fi-FI" dirty="0"/>
              <a:t> designing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pen</a:t>
            </a:r>
            <a:r>
              <a:rPr lang="fi-FI" dirty="0"/>
              <a:t> and </a:t>
            </a:r>
            <a:r>
              <a:rPr lang="fi-FI" dirty="0" err="1"/>
              <a:t>paper</a:t>
            </a:r>
            <a:endParaRPr lang="fi-FI" dirty="0"/>
          </a:p>
          <a:p>
            <a:r>
              <a:rPr lang="fi-FI" dirty="0" err="1"/>
              <a:t>Convert</a:t>
            </a:r>
            <a:r>
              <a:rPr lang="fi-FI" dirty="0"/>
              <a:t> to </a:t>
            </a:r>
            <a:r>
              <a:rPr lang="fi-FI" dirty="0" err="1"/>
              <a:t>photoshop</a:t>
            </a:r>
            <a:endParaRPr lang="fi-FI" dirty="0"/>
          </a:p>
          <a:p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 and </a:t>
            </a:r>
            <a:r>
              <a:rPr lang="fi-FI" dirty="0" err="1"/>
              <a:t>prone</a:t>
            </a:r>
            <a:r>
              <a:rPr lang="fi-FI" dirty="0"/>
              <a:t> to </a:t>
            </a:r>
            <a:r>
              <a:rPr lang="fi-FI" dirty="0" err="1"/>
              <a:t>error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820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Application for designing </a:t>
            </a:r>
            <a:r>
              <a:rPr lang="fi-FI" dirty="0" err="1"/>
              <a:t>textiles</a:t>
            </a:r>
            <a:endParaRPr lang="fi-FI" dirty="0"/>
          </a:p>
          <a:p>
            <a:r>
              <a:rPr lang="fi-FI" dirty="0" err="1"/>
              <a:t>Especially</a:t>
            </a:r>
            <a:r>
              <a:rPr lang="fi-FI" dirty="0"/>
              <a:t> 3D </a:t>
            </a:r>
            <a:r>
              <a:rPr lang="fi-FI" dirty="0" err="1"/>
              <a:t>viewing</a:t>
            </a:r>
            <a:r>
              <a:rPr lang="fi-FI" dirty="0"/>
              <a:t> is </a:t>
            </a:r>
            <a:r>
              <a:rPr lang="fi-FI" dirty="0" err="1"/>
              <a:t>useful</a:t>
            </a:r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web </a:t>
            </a:r>
            <a:r>
              <a:rPr lang="fi-FI" dirty="0" err="1"/>
              <a:t>application</a:t>
            </a:r>
            <a:r>
              <a:rPr lang="fi-FI" dirty="0"/>
              <a:t> and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standalone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  <a:p>
            <a:r>
              <a:rPr lang="fi-FI" dirty="0"/>
              <a:t>It is </a:t>
            </a:r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nearly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as </a:t>
            </a:r>
            <a:r>
              <a:rPr lang="fi-FI" dirty="0" err="1"/>
              <a:t>standalone</a:t>
            </a:r>
            <a:endParaRPr lang="fi-FI" dirty="0"/>
          </a:p>
          <a:p>
            <a:r>
              <a:rPr lang="fi-FI" dirty="0" err="1"/>
              <a:t>WebGL</a:t>
            </a:r>
            <a:r>
              <a:rPr lang="fi-FI" dirty="0"/>
              <a:t> </a:t>
            </a:r>
            <a:r>
              <a:rPr lang="fi-FI" dirty="0" err="1"/>
              <a:t>removes</a:t>
            </a:r>
            <a:r>
              <a:rPr lang="fi-FI" dirty="0"/>
              <a:t> </a:t>
            </a:r>
            <a:r>
              <a:rPr lang="fi-FI" dirty="0" err="1"/>
              <a:t>burden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r>
              <a:rPr lang="fi-FI" dirty="0"/>
              <a:t>Graphics </a:t>
            </a:r>
            <a:r>
              <a:rPr lang="fi-FI" dirty="0" err="1"/>
              <a:t>calculated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326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conclusion</a:t>
            </a:r>
            <a:endParaRPr lang="fi-FI" dirty="0"/>
          </a:p>
          <a:p>
            <a:r>
              <a:rPr lang="fi-FI" dirty="0" err="1"/>
              <a:t>Methods</a:t>
            </a:r>
            <a:r>
              <a:rPr lang="fi-FI" dirty="0"/>
              <a:t> for </a:t>
            </a:r>
            <a:r>
              <a:rPr lang="fi-FI" dirty="0" err="1"/>
              <a:t>textile</a:t>
            </a:r>
            <a:r>
              <a:rPr lang="fi-FI" dirty="0"/>
              <a:t> design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stagnated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is a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tools</a:t>
            </a:r>
            <a:endParaRPr lang="fi-FI" dirty="0"/>
          </a:p>
          <a:p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seeks</a:t>
            </a:r>
            <a:r>
              <a:rPr lang="fi-FI" dirty="0"/>
              <a:t> to </a:t>
            </a:r>
            <a:r>
              <a:rPr lang="fi-FI" dirty="0" err="1"/>
              <a:t>fill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gap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84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AAL (Aalto-opisto)\19 ...School_of_Electrical_Eng\FI\JPG (SCREEN)\RGB\Aalto_FI_Sahkotekn_21_RGB_2.png"/>
          <p:cNvPicPr>
            <a:picLocks noChangeAspect="1" noChangeArrowheads="1"/>
          </p:cNvPicPr>
          <p:nvPr userDrawn="1"/>
        </p:nvPicPr>
        <p:blipFill>
          <a:blip r:embed="rId2" cstate="print"/>
          <a:srcRect t="2340"/>
          <a:stretch>
            <a:fillRect/>
          </a:stretch>
        </p:blipFill>
        <p:spPr bwMode="auto">
          <a:xfrm>
            <a:off x="1" y="0"/>
            <a:ext cx="1920480" cy="196389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[</a:t>
            </a:r>
            <a:r>
              <a:rPr lang="en-US" noProof="0" dirty="0" err="1"/>
              <a:t>Kandityön</a:t>
            </a:r>
            <a:r>
              <a:rPr lang="en-US" noProof="0" dirty="0"/>
              <a:t> </a:t>
            </a:r>
            <a:r>
              <a:rPr lang="en-US" noProof="0" dirty="0" err="1"/>
              <a:t>otsikko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400" y="3143248"/>
            <a:ext cx="7816024" cy="23400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[</a:t>
            </a:r>
            <a:r>
              <a:rPr lang="en-US" noProof="0" dirty="0" err="1"/>
              <a:t>Etunimi</a:t>
            </a:r>
            <a:r>
              <a:rPr lang="en-US" noProof="0" dirty="0"/>
              <a:t> </a:t>
            </a:r>
            <a:r>
              <a:rPr lang="en-US" noProof="0" dirty="0" err="1"/>
              <a:t>Sukunimi</a:t>
            </a:r>
            <a:r>
              <a:rPr lang="en-US" noProof="0" dirty="0"/>
              <a:t>]</a:t>
            </a:r>
          </a:p>
          <a:p>
            <a:r>
              <a:rPr lang="en-US" noProof="0" dirty="0" err="1"/>
              <a:t>Ohjaaja</a:t>
            </a:r>
            <a:r>
              <a:rPr lang="en-US" noProof="0" dirty="0"/>
              <a:t>: [</a:t>
            </a:r>
            <a:r>
              <a:rPr lang="en-US" noProof="0" dirty="0" err="1"/>
              <a:t>Ohjaajan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</a:p>
          <a:p>
            <a:r>
              <a:rPr lang="en-US" noProof="0" dirty="0"/>
              <a:t>[</a:t>
            </a:r>
            <a:r>
              <a:rPr lang="en-US" noProof="0" dirty="0" err="1"/>
              <a:t>Ohjauksen</a:t>
            </a:r>
            <a:r>
              <a:rPr lang="en-US" noProof="0" dirty="0"/>
              <a:t> </a:t>
            </a:r>
            <a:r>
              <a:rPr lang="en-US" noProof="0" dirty="0" err="1"/>
              <a:t>tarjonneen</a:t>
            </a:r>
            <a:r>
              <a:rPr lang="en-US" noProof="0" dirty="0"/>
              <a:t> </a:t>
            </a:r>
            <a:r>
              <a:rPr lang="en-US" noProof="0" dirty="0" err="1"/>
              <a:t>laitoksen</a:t>
            </a:r>
            <a:r>
              <a:rPr lang="en-US" noProof="0" dirty="0"/>
              <a:t> </a:t>
            </a:r>
            <a:r>
              <a:rPr lang="en-US" noProof="0" dirty="0" err="1"/>
              <a:t>ja</a:t>
            </a:r>
            <a:r>
              <a:rPr lang="en-US" noProof="0" dirty="0"/>
              <a:t> </a:t>
            </a:r>
            <a:r>
              <a:rPr lang="en-US" noProof="0" dirty="0" err="1"/>
              <a:t>pääaineen</a:t>
            </a:r>
            <a:r>
              <a:rPr lang="en-US" noProof="0" dirty="0"/>
              <a:t> </a:t>
            </a:r>
            <a:r>
              <a:rPr lang="en-US" noProof="0" dirty="0" err="1"/>
              <a:t>nimi</a:t>
            </a:r>
            <a:r>
              <a:rPr lang="en-US" noProof="0" dirty="0"/>
              <a:t>]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fi-FI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Kalvoja</a:t>
            </a:r>
            <a:r>
              <a:rPr lang="en-US" noProof="0" dirty="0"/>
              <a:t> [</a:t>
            </a:r>
            <a:r>
              <a:rPr lang="en-US" noProof="0" dirty="0" err="1"/>
              <a:t>kokonaissivumäärä</a:t>
            </a:r>
            <a:r>
              <a:rPr lang="en-US" noProof="0" dirty="0"/>
              <a:t>]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[Koulutusohjelma]</a:t>
            </a:r>
          </a:p>
          <a:p>
            <a:r>
              <a:rPr lang="fi-FI" dirty="0"/>
              <a:t>26.11.2012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i-FI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3768" y="5877272"/>
            <a:ext cx="2088232" cy="7920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i-FI" dirty="0"/>
              <a:t>[Kandityön lyhyt otsikko]</a:t>
            </a:r>
          </a:p>
          <a:p>
            <a:endParaRPr lang="fi-FI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16016" y="6165304"/>
            <a:ext cx="2736304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dirty="0"/>
              <a:t>[</a:t>
            </a:r>
            <a:r>
              <a:rPr lang="en-US" noProof="0" dirty="0" err="1"/>
              <a:t>Alaotsikko</a:t>
            </a:r>
            <a:r>
              <a:rPr lang="en-US" noProof="0" dirty="0"/>
              <a:t>] [</a:t>
            </a:r>
            <a:r>
              <a:rPr lang="en-US" noProof="0" dirty="0" err="1"/>
              <a:t>kalvo</a:t>
            </a:r>
            <a:r>
              <a:rPr lang="en-US" noProof="0" dirty="0"/>
              <a:t> X / Y]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68344" y="6165304"/>
            <a:ext cx="892456" cy="5040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 baseline="0">
                <a:solidFill>
                  <a:schemeClr val="tx1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r>
              <a:rPr lang="fi-FI" dirty="0"/>
              <a:t>Kalvo </a:t>
            </a:r>
            <a:fld id="{FC78DD77-AC18-4F9C-8237-29F59FD54460}" type="slidenum">
              <a:rPr lang="fi-FI" smtClean="0"/>
              <a:t>‹#›</a:t>
            </a:fld>
            <a:r>
              <a:rPr lang="fi-FI" dirty="0"/>
              <a:t> / [Z]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Z:\AAL (Aalto-opisto)\19 ...School_of_Electrical_Eng\FI\JPG (SCREEN)\RGB\Aalto_FI_Sahkotekn_13_RGB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01" y="5817600"/>
            <a:ext cx="2275941" cy="1044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fi-FI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i-FI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9B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weaving.no/tc2-loom/" TargetMode="External"/><Relationship Id="rId2" Type="http://schemas.openxmlformats.org/officeDocument/2006/relationships/hyperlink" Target="http://www.gutenberg.org/files/24077/24077-h/24077-h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tilmidstod.is/static/files/Myndir/Facilities/TC2" TargetMode="External"/><Relationship Id="rId2" Type="http://schemas.openxmlformats.org/officeDocument/2006/relationships/hyperlink" Target="https://upload.wikimedia.org/wikipedia/en/e/ea/Warp_and_wef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a/af/Adobe_Photoshop_CC_icon.svg" TargetMode="External"/><Relationship Id="rId5" Type="http://schemas.openxmlformats.org/officeDocument/2006/relationships/hyperlink" Target="https://cmsassets.mybluprint.com/dims4/default/2684703/2147483647/strip/true/crop/576x344+12+0/resize/1440x860!/quality/90/?url=https%3A%2F%2Fcmsassets.mybluprint.com%2Fdc%2F00%2F0a7c6c08f4d6803be8188e2c4306%2Fcally-booker-double-weave-pockets.jpg" TargetMode="External"/><Relationship Id="rId4" Type="http://schemas.openxmlformats.org/officeDocument/2006/relationships/hyperlink" Target="http://www.adetexs.com/images/2nd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7455984" cy="2340000"/>
          </a:xfrm>
        </p:spPr>
        <p:txBody>
          <a:bodyPr>
            <a:normAutofit/>
          </a:bodyPr>
          <a:lstStyle/>
          <a:p>
            <a:r>
              <a:rPr lang="fi-FI" dirty="0"/>
              <a:t>Roope Lehikoinen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Ohjaaja: </a:t>
            </a:r>
            <a:r>
              <a:rPr lang="fi-FI" dirty="0" err="1"/>
              <a:t>Yu</a:t>
            </a:r>
            <a:r>
              <a:rPr lang="fi-FI" dirty="0"/>
              <a:t> </a:t>
            </a:r>
            <a:r>
              <a:rPr lang="fi-FI" dirty="0" err="1"/>
              <a:t>Xiao</a:t>
            </a:r>
            <a:endParaRPr lang="fi-FI" dirty="0"/>
          </a:p>
          <a:p>
            <a:r>
              <a:rPr lang="fi-FI" dirty="0"/>
              <a:t>Department of </a:t>
            </a:r>
            <a:r>
              <a:rPr lang="fi-FI" dirty="0" err="1"/>
              <a:t>Communications</a:t>
            </a:r>
            <a:r>
              <a:rPr lang="fi-FI" dirty="0"/>
              <a:t> and Networking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/>
              <a:t>Kalvo 1</a:t>
            </a:r>
          </a:p>
          <a:p>
            <a:r>
              <a:rPr lang="fi-FI" dirty="0"/>
              <a:t>Sivumäärä 8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 err="1"/>
              <a:t>Electrical</a:t>
            </a:r>
            <a:r>
              <a:rPr lang="fi-FI" dirty="0"/>
              <a:t> Engineering</a:t>
            </a:r>
          </a:p>
          <a:p>
            <a:r>
              <a:rPr lang="fi-FI" dirty="0"/>
              <a:t>17.11.2019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Kandidaattiseminaari 10 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Weaving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Basic </a:t>
            </a:r>
            <a:r>
              <a:rPr lang="fi-FI" dirty="0" err="1"/>
              <a:t>methods</a:t>
            </a:r>
            <a:endParaRPr lang="fi-FI" dirty="0"/>
          </a:p>
          <a:p>
            <a:pPr lvl="1"/>
            <a:r>
              <a:rPr lang="fi-FI" dirty="0" err="1"/>
              <a:t>Warps</a:t>
            </a:r>
            <a:r>
              <a:rPr lang="fi-FI" dirty="0"/>
              <a:t> and </a:t>
            </a:r>
            <a:r>
              <a:rPr lang="fi-FI" dirty="0" err="1"/>
              <a:t>wefts</a:t>
            </a:r>
            <a:endParaRPr lang="fi-FI" dirty="0"/>
          </a:p>
          <a:p>
            <a:r>
              <a:rPr lang="fi-FI" dirty="0" err="1"/>
              <a:t>Looms</a:t>
            </a:r>
            <a:endParaRPr lang="fi-FI" dirty="0"/>
          </a:p>
          <a:p>
            <a:pPr lvl="1"/>
            <a:r>
              <a:rPr lang="fi-FI" dirty="0"/>
              <a:t>Jacquard</a:t>
            </a:r>
          </a:p>
          <a:p>
            <a:pPr lvl="1"/>
            <a:r>
              <a:rPr lang="fi-FI" dirty="0"/>
              <a:t>TC2 </a:t>
            </a:r>
            <a:r>
              <a:rPr lang="fi-FI" dirty="0" err="1"/>
              <a:t>power</a:t>
            </a:r>
            <a:r>
              <a:rPr lang="fi-FI" dirty="0"/>
              <a:t> </a:t>
            </a:r>
            <a:r>
              <a:rPr lang="fi-FI" dirty="0" err="1"/>
              <a:t>loom</a:t>
            </a:r>
            <a:endParaRPr lang="fi-FI" dirty="0"/>
          </a:p>
        </p:txBody>
      </p:sp>
      <p:pic>
        <p:nvPicPr>
          <p:cNvPr id="9" name="Sisällön paikkamerkki 8">
            <a:extLst>
              <a:ext uri="{FF2B5EF4-FFF2-40B4-BE49-F238E27FC236}">
                <a16:creationId xmlns:a16="http://schemas.microsoft.com/office/drawing/2014/main" id="{F89953BB-F9FD-4B10-83C9-16D0559C5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70" y="548680"/>
            <a:ext cx="2095500" cy="23241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2 / 8</a:t>
            </a:r>
          </a:p>
        </p:txBody>
      </p:sp>
      <p:pic>
        <p:nvPicPr>
          <p:cNvPr id="11" name="Kuva 10" descr="Kuva, joka sisältää kohteen lattia, sisä, kaappi, jääkaappi&#10;&#10;Kuvaus luotu automaattisesti">
            <a:extLst>
              <a:ext uri="{FF2B5EF4-FFF2-40B4-BE49-F238E27FC236}">
                <a16:creationId xmlns:a16="http://schemas.microsoft.com/office/drawing/2014/main" id="{352F781A-52CB-4CE2-BFC2-08F148D3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0" y="3140968"/>
            <a:ext cx="3338680" cy="2225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E43B0-0FA6-7746-9F42-E43BE129B3DC}"/>
              </a:ext>
            </a:extLst>
          </p:cNvPr>
          <p:cNvSpPr txBox="1"/>
          <p:nvPr/>
        </p:nvSpPr>
        <p:spPr>
          <a:xfrm>
            <a:off x="8560800" y="512058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2534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E-</a:t>
            </a:r>
            <a:r>
              <a:rPr lang="fi-FI" dirty="0" err="1"/>
              <a:t>textiles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Conducting</a:t>
            </a:r>
            <a:r>
              <a:rPr lang="fi-FI" dirty="0"/>
              <a:t> </a:t>
            </a:r>
            <a:r>
              <a:rPr lang="fi-FI" dirty="0" err="1"/>
              <a:t>threads</a:t>
            </a:r>
            <a:endParaRPr lang="fi-FI" dirty="0"/>
          </a:p>
          <a:p>
            <a:r>
              <a:rPr lang="fi-FI" dirty="0"/>
              <a:t>Components</a:t>
            </a:r>
          </a:p>
          <a:p>
            <a:pPr lvl="1"/>
            <a:r>
              <a:rPr lang="fi-FI" dirty="0" err="1"/>
              <a:t>Sensors</a:t>
            </a:r>
            <a:endParaRPr lang="fi-FI" dirty="0"/>
          </a:p>
          <a:p>
            <a:pPr lvl="1"/>
            <a:r>
              <a:rPr lang="fi-FI" dirty="0" err="1"/>
              <a:t>Lights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3 / 8</a:t>
            </a:r>
          </a:p>
        </p:txBody>
      </p:sp>
      <p:pic>
        <p:nvPicPr>
          <p:cNvPr id="12" name="Sisällön paikkamerkki 11" descr="Kuva, joka sisältää kohteen istuminen, pieni, pöytä, asettaminen&#10;&#10;Kuvaus luotu automaattisesti">
            <a:extLst>
              <a:ext uri="{FF2B5EF4-FFF2-40B4-BE49-F238E27FC236}">
                <a16:creationId xmlns:a16="http://schemas.microsoft.com/office/drawing/2014/main" id="{19FC1B80-E712-4B4C-97E3-22E38A0FD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73" y="2852936"/>
            <a:ext cx="4164327" cy="24985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15DAE-BE8E-3E4A-B4AD-63CC51A6E128}"/>
              </a:ext>
            </a:extLst>
          </p:cNvPr>
          <p:cNvSpPr txBox="1"/>
          <p:nvPr/>
        </p:nvSpPr>
        <p:spPr>
          <a:xfrm>
            <a:off x="8560800" y="507453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56220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Multilayered</a:t>
            </a:r>
            <a:r>
              <a:rPr lang="fi-FI" dirty="0"/>
              <a:t> </a:t>
            </a:r>
            <a:r>
              <a:rPr lang="fi-FI" dirty="0" err="1"/>
              <a:t>weaving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Hiding</a:t>
            </a:r>
            <a:r>
              <a:rPr lang="fi-FI" dirty="0"/>
              <a:t> </a:t>
            </a:r>
            <a:r>
              <a:rPr lang="fi-FI" dirty="0" err="1"/>
              <a:t>conductors</a:t>
            </a:r>
            <a:r>
              <a:rPr lang="fi-FI" dirty="0"/>
              <a:t> inside</a:t>
            </a:r>
          </a:p>
          <a:p>
            <a:r>
              <a:rPr lang="fi-FI" dirty="0"/>
              <a:t>Conversion</a:t>
            </a:r>
          </a:p>
        </p:txBody>
      </p:sp>
      <p:pic>
        <p:nvPicPr>
          <p:cNvPr id="9" name="Sisällön paikkamerkki 8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76FDC3B4-3329-4C6B-B974-E461416542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49241"/>
            <a:ext cx="4994426" cy="24972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4 / 8</a:t>
            </a:r>
          </a:p>
        </p:txBody>
      </p:sp>
      <p:pic>
        <p:nvPicPr>
          <p:cNvPr id="11" name="Kuva 10" descr="Kuva, joka sisältää kohteen violetti, solmio, istuminen, päällä pitäminen&#10;&#10;Kuvaus luotu automaattisesti">
            <a:extLst>
              <a:ext uri="{FF2B5EF4-FFF2-40B4-BE49-F238E27FC236}">
                <a16:creationId xmlns:a16="http://schemas.microsoft.com/office/drawing/2014/main" id="{5BD14432-C3A2-443F-815A-84C108551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64704"/>
            <a:ext cx="2987824" cy="1784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ACBC1C-7909-7346-A9DB-06CCBD5D3482}"/>
              </a:ext>
            </a:extLst>
          </p:cNvPr>
          <p:cNvSpPr txBox="1"/>
          <p:nvPr/>
        </p:nvSpPr>
        <p:spPr>
          <a:xfrm>
            <a:off x="8423920" y="22836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41123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Designing</a:t>
            </a:r>
          </a:p>
          <a:p>
            <a:pPr lvl="1"/>
            <a:r>
              <a:rPr lang="fi-FI" dirty="0" err="1"/>
              <a:t>Pen</a:t>
            </a:r>
            <a:r>
              <a:rPr lang="fi-FI" dirty="0"/>
              <a:t> and </a:t>
            </a:r>
            <a:r>
              <a:rPr lang="fi-FI" dirty="0" err="1"/>
              <a:t>paper</a:t>
            </a:r>
            <a:endParaRPr lang="fi-FI" dirty="0"/>
          </a:p>
          <a:p>
            <a:pPr lvl="1"/>
            <a:r>
              <a:rPr lang="fi-FI" dirty="0"/>
              <a:t>Photoshop</a:t>
            </a:r>
          </a:p>
          <a:p>
            <a:r>
              <a:rPr lang="fi-FI" dirty="0" err="1"/>
              <a:t>Complexity</a:t>
            </a:r>
            <a:endParaRPr lang="fi-FI" dirty="0"/>
          </a:p>
          <a:p>
            <a:r>
              <a:rPr lang="fi-FI" dirty="0" err="1"/>
              <a:t>Prone</a:t>
            </a:r>
            <a:r>
              <a:rPr lang="fi-FI" dirty="0"/>
              <a:t> to </a:t>
            </a:r>
            <a:r>
              <a:rPr lang="fi-FI" dirty="0" err="1"/>
              <a:t>error</a:t>
            </a:r>
            <a:endParaRPr lang="fi-FI" dirty="0"/>
          </a:p>
        </p:txBody>
      </p:sp>
      <p:pic>
        <p:nvPicPr>
          <p:cNvPr id="15" name="Sisällön paikkamerkki 14" descr="Kuva, joka sisältää kohteen piirtäminen, peli&#10;&#10;Kuvaus luotu automaattisesti">
            <a:extLst>
              <a:ext uri="{FF2B5EF4-FFF2-40B4-BE49-F238E27FC236}">
                <a16:creationId xmlns:a16="http://schemas.microsoft.com/office/drawing/2014/main" id="{07F9E36F-0B8A-4A72-A232-773C33C97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22" y="1361281"/>
            <a:ext cx="3101578" cy="41354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5 / 8</a:t>
            </a:r>
          </a:p>
        </p:txBody>
      </p:sp>
      <p:pic>
        <p:nvPicPr>
          <p:cNvPr id="19" name="Kuva 18" descr="Kuva, joka sisältää kohteen näyttö, istuminen, merkki, valkokangas&#10;&#10;Kuvaus luotu automaattisesti">
            <a:extLst>
              <a:ext uri="{FF2B5EF4-FFF2-40B4-BE49-F238E27FC236}">
                <a16:creationId xmlns:a16="http://schemas.microsoft.com/office/drawing/2014/main" id="{3CC64DFC-A4A3-46CD-A548-68EC8B5B5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61" y="4311799"/>
            <a:ext cx="1220467" cy="11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7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editing</a:t>
            </a:r>
            <a:endParaRPr lang="fi-FI" dirty="0"/>
          </a:p>
          <a:p>
            <a:r>
              <a:rPr lang="fi-FI" dirty="0"/>
              <a:t>3D </a:t>
            </a:r>
            <a:r>
              <a:rPr lang="fi-FI" dirty="0" err="1"/>
              <a:t>viewing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endParaRPr lang="fi-FI" dirty="0"/>
          </a:p>
          <a:p>
            <a:r>
              <a:rPr lang="fi-FI" dirty="0"/>
              <a:t>Web </a:t>
            </a:r>
            <a:r>
              <a:rPr lang="fi-FI" dirty="0" err="1"/>
              <a:t>application</a:t>
            </a:r>
            <a:endParaRPr lang="fi-FI" dirty="0"/>
          </a:p>
          <a:p>
            <a:pPr lvl="1"/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browser</a:t>
            </a:r>
            <a:endParaRPr lang="fi-FI" dirty="0"/>
          </a:p>
          <a:p>
            <a:pPr lvl="1"/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r>
              <a:rPr lang="fi-FI" dirty="0" err="1"/>
              <a:t>WebGL</a:t>
            </a:r>
            <a:r>
              <a:rPr lang="fi-FI" dirty="0"/>
              <a:t> </a:t>
            </a:r>
            <a:r>
              <a:rPr lang="fi-FI" dirty="0" err="1"/>
              <a:t>lifts</a:t>
            </a:r>
            <a:r>
              <a:rPr lang="fi-FI" dirty="0"/>
              <a:t> </a:t>
            </a:r>
            <a:r>
              <a:rPr lang="fi-FI" dirty="0" err="1"/>
              <a:t>burden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pic>
        <p:nvPicPr>
          <p:cNvPr id="11" name="Sisällön paikkamerkki 10" descr="Kuva, joka sisältää kohteen piiri, piirtäminen&#10;&#10;Kuvaus luotu automaattisesti">
            <a:extLst>
              <a:ext uri="{FF2B5EF4-FFF2-40B4-BE49-F238E27FC236}">
                <a16:creationId xmlns:a16="http://schemas.microsoft.com/office/drawing/2014/main" id="{4BE9A8C0-B1D1-4C42-BFA7-E514E14BE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63005"/>
            <a:ext cx="4276832" cy="209168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6 / 8</a:t>
            </a:r>
          </a:p>
        </p:txBody>
      </p:sp>
    </p:spTree>
    <p:extLst>
      <p:ext uri="{BB962C8B-B14F-4D97-AF65-F5344CB8AC3E}">
        <p14:creationId xmlns:p14="http://schemas.microsoft.com/office/powerpoint/2010/main" val="1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Conclusion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Textile</a:t>
            </a:r>
            <a:r>
              <a:rPr lang="fi-FI" dirty="0"/>
              <a:t> design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stagnated</a:t>
            </a:r>
            <a:endParaRPr lang="fi-FI" dirty="0"/>
          </a:p>
          <a:p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tools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7 / 8</a:t>
            </a:r>
          </a:p>
        </p:txBody>
      </p:sp>
    </p:spTree>
    <p:extLst>
      <p:ext uri="{BB962C8B-B14F-4D97-AF65-F5344CB8AC3E}">
        <p14:creationId xmlns:p14="http://schemas.microsoft.com/office/powerpoint/2010/main" val="372339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r>
              <a:rPr lang="en-US" dirty="0"/>
              <a:t>A. M. Collier, </a:t>
            </a:r>
            <a:r>
              <a:rPr lang="en-US" i="1" dirty="0"/>
              <a:t>A Handbook of Textiles</a:t>
            </a:r>
            <a:r>
              <a:rPr lang="en-US" dirty="0"/>
              <a:t>, 3rd ed. Oxford, England: Wheaton,1980, ISBN: 9780080249742.</a:t>
            </a:r>
          </a:p>
          <a:p>
            <a:r>
              <a:rPr lang="fi-FI" dirty="0"/>
              <a:t>W. H. </a:t>
            </a:r>
            <a:r>
              <a:rPr lang="fi-FI" dirty="0" err="1"/>
              <a:t>Dooley</a:t>
            </a:r>
            <a:r>
              <a:rPr lang="fi-FI" dirty="0"/>
              <a:t>, </a:t>
            </a:r>
            <a:r>
              <a:rPr lang="fi-FI" i="1" dirty="0" err="1"/>
              <a:t>Textiles</a:t>
            </a:r>
            <a:r>
              <a:rPr lang="fi-FI" dirty="0"/>
              <a:t>. Boston, USA: D.C. Heath and </a:t>
            </a:r>
            <a:r>
              <a:rPr lang="fi-FI" dirty="0" err="1"/>
              <a:t>Co</a:t>
            </a:r>
            <a:r>
              <a:rPr lang="fi-FI" dirty="0"/>
              <a:t>, 2007. [Online]. </a:t>
            </a:r>
            <a:r>
              <a:rPr lang="fi-FI" dirty="0" err="1"/>
              <a:t>Available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www.gutenberg.org/files/24077/24077-h/24077-h.htm</a:t>
            </a:r>
            <a:endParaRPr lang="fi-FI" dirty="0"/>
          </a:p>
          <a:p>
            <a:r>
              <a:rPr lang="fi-FI" dirty="0"/>
              <a:t>“TC2 Digital Jacquard </a:t>
            </a:r>
            <a:r>
              <a:rPr lang="fi-FI" dirty="0" err="1"/>
              <a:t>Loom</a:t>
            </a:r>
            <a:r>
              <a:rPr lang="fi-FI" dirty="0"/>
              <a:t>.” [Online]. </a:t>
            </a:r>
            <a:r>
              <a:rPr lang="fi-FI" dirty="0" err="1"/>
              <a:t>Available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https://www.digitalweaving.no/tc2-loom/</a:t>
            </a:r>
            <a:endParaRPr lang="fi-FI" dirty="0"/>
          </a:p>
          <a:p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8 / 8</a:t>
            </a:r>
          </a:p>
        </p:txBody>
      </p:sp>
    </p:spTree>
    <p:extLst>
      <p:ext uri="{BB962C8B-B14F-4D97-AF65-F5344CB8AC3E}">
        <p14:creationId xmlns:p14="http://schemas.microsoft.com/office/powerpoint/2010/main" val="184545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 </a:t>
            </a:r>
            <a:r>
              <a:rPr lang="fi-FI" dirty="0" err="1"/>
              <a:t>sources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7988400" cy="413640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fi-FI" dirty="0">
                <a:hlinkClick r:id="rId2"/>
              </a:rPr>
              <a:t>https://upload.wikimedia.org/wikipedia/en/e/ea/Warp_and_weft.jpg</a:t>
            </a:r>
            <a:endParaRPr lang="fi-FI" dirty="0">
              <a:hlinkClick r:id="rId3"/>
            </a:endParaRPr>
          </a:p>
          <a:p>
            <a:pPr marL="457200" indent="-457200">
              <a:buAutoNum type="arabicParenBoth"/>
            </a:pPr>
            <a:r>
              <a:rPr lang="fi-FI" dirty="0">
                <a:hlinkClick r:id="rId3"/>
              </a:rPr>
              <a:t>https://www.textilmidstod.is/static/files/Myndir/Facilities/TC2</a:t>
            </a:r>
            <a:endParaRPr lang="fi-FI" dirty="0">
              <a:hlinkClick r:id="rId4"/>
            </a:endParaRPr>
          </a:p>
          <a:p>
            <a:pPr marL="457200" indent="-457200">
              <a:buAutoNum type="arabicParenBoth"/>
            </a:pPr>
            <a:r>
              <a:rPr lang="fi-FI" dirty="0">
                <a:hlinkClick r:id="rId4"/>
              </a:rPr>
              <a:t>http://www.adetexs.com/images/2nd.png</a:t>
            </a:r>
            <a:endParaRPr lang="fi-FI" dirty="0"/>
          </a:p>
          <a:p>
            <a:pPr marL="457200" indent="-457200">
              <a:buAutoNum type="arabicParenBoth"/>
            </a:pPr>
            <a:r>
              <a:rPr lang="fi-FI" dirty="0">
                <a:hlinkClick r:id="rId5"/>
              </a:rPr>
              <a:t>https://cmsassets.mybluprint.com/dims4/default/2684703/2147483647/strip/true/crop/576x344+12+0/resize/1440x860!/quality/90/?url=https%3A%2F%2Fcmsassets.mybluprint.com%2Fdc%2F00%2F0a7c6c08f4d6803be8188e2c4306%2Fcally-booker-double-weave-pockets.jpg</a:t>
            </a:r>
            <a:endParaRPr lang="fi-FI" dirty="0"/>
          </a:p>
          <a:p>
            <a:pPr marL="457200" indent="-457200">
              <a:buAutoNum type="arabicParenBoth"/>
            </a:pPr>
            <a:r>
              <a:rPr lang="fi-FI" dirty="0">
                <a:hlinkClick r:id="rId6"/>
              </a:rPr>
              <a:t>https://upload.wikimedia.org/wikipedia/commons/a/af/Adobe_Photoshop_CC_icon.svg</a:t>
            </a: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  <a:p>
            <a:pPr marL="457200" indent="-457200">
              <a:buAutoNum type="arabicParenBoth"/>
            </a:pP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 Web Application for E-</a:t>
            </a:r>
            <a:r>
              <a:rPr lang="fi-FI" dirty="0" err="1"/>
              <a:t>Textiles</a:t>
            </a:r>
            <a:r>
              <a:rPr lang="fi-FI" dirty="0"/>
              <a:t> Design</a:t>
            </a:r>
          </a:p>
          <a:p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8 / 8</a:t>
            </a:r>
          </a:p>
        </p:txBody>
      </p:sp>
    </p:spTree>
    <p:extLst>
      <p:ext uri="{BB962C8B-B14F-4D97-AF65-F5344CB8AC3E}">
        <p14:creationId xmlns:p14="http://schemas.microsoft.com/office/powerpoint/2010/main" val="3787109564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Sahkotek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aalto_Sahkotekn</Template>
  <TotalTime>1717</TotalTime>
  <Words>577</Words>
  <Application>Microsoft Macintosh PowerPoint</Application>
  <PresentationFormat>On-screen Show (4:3)</PresentationFormat>
  <Paragraphs>107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Symbol</vt:lpstr>
      <vt:lpstr>aalto_Sahkotekn</vt:lpstr>
      <vt:lpstr>A Web Application for E-Textiles Design</vt:lpstr>
      <vt:lpstr>Weaving</vt:lpstr>
      <vt:lpstr>E-textiles</vt:lpstr>
      <vt:lpstr>Multilayered weaving</vt:lpstr>
      <vt:lpstr>Problem</vt:lpstr>
      <vt:lpstr>The application</vt:lpstr>
      <vt:lpstr>Conclusion</vt:lpstr>
      <vt:lpstr>Sources</vt:lpstr>
      <vt:lpstr>Image sources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Turunen</dc:creator>
  <cp:lastModifiedBy>Lehikoinen Roope</cp:lastModifiedBy>
  <cp:revision>86</cp:revision>
  <cp:lastPrinted>2010-02-01T08:40:26Z</cp:lastPrinted>
  <dcterms:created xsi:type="dcterms:W3CDTF">2011-12-02T08:55:18Z</dcterms:created>
  <dcterms:modified xsi:type="dcterms:W3CDTF">2019-11-27T16:21:15Z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