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  <p:sldMasterId id="2147483660" r:id="rId6"/>
    <p:sldMasterId id="2147483671" r:id="rId7"/>
    <p:sldMasterId id="2147483673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  <p:sldId id="320" r:id="rId74"/>
    <p:sldId id="321" r:id="rId75"/>
    <p:sldId id="322" r:id="rId76"/>
    <p:sldId id="323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1" r:id="rId85"/>
    <p:sldId id="332" r:id="rId86"/>
    <p:sldId id="333" r:id="rId87"/>
    <p:sldId id="334" r:id="rId8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2">
          <p15:clr>
            <a:srgbClr val="000000"/>
          </p15:clr>
        </p15:guide>
        <p15:guide id="2" pos="288">
          <p15:clr>
            <a:srgbClr val="000000"/>
          </p15:clr>
        </p15:guide>
      </p15:sldGuideLst>
    </p:ext>
    <p:ext uri="GoogleSlidesCustomDataVersion2">
      <go:slidesCustomData xmlns:go="http://customooxmlschemas.google.com/" r:id="rId89" roundtripDataSignature="AMtx7mgvTacBJCOMM5Nl2yZAa+KrCyOk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041C86-3CB8-480B-8C73-414A54AF3285}">
  <a:tblStyle styleId="{E2041C86-3CB8-480B-8C73-414A54AF328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2" orient="horz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1.xml"/><Relationship Id="rId84" Type="http://schemas.openxmlformats.org/officeDocument/2006/relationships/slide" Target="slides/slide75.xml"/><Relationship Id="rId83" Type="http://schemas.openxmlformats.org/officeDocument/2006/relationships/slide" Target="slides/slide74.xml"/><Relationship Id="rId42" Type="http://schemas.openxmlformats.org/officeDocument/2006/relationships/slide" Target="slides/slide33.xml"/><Relationship Id="rId86" Type="http://schemas.openxmlformats.org/officeDocument/2006/relationships/slide" Target="slides/slide77.xml"/><Relationship Id="rId41" Type="http://schemas.openxmlformats.org/officeDocument/2006/relationships/slide" Target="slides/slide32.xml"/><Relationship Id="rId85" Type="http://schemas.openxmlformats.org/officeDocument/2006/relationships/slide" Target="slides/slide76.xml"/><Relationship Id="rId44" Type="http://schemas.openxmlformats.org/officeDocument/2006/relationships/slide" Target="slides/slide35.xml"/><Relationship Id="rId88" Type="http://schemas.openxmlformats.org/officeDocument/2006/relationships/slide" Target="slides/slide79.xml"/><Relationship Id="rId43" Type="http://schemas.openxmlformats.org/officeDocument/2006/relationships/slide" Target="slides/slide34.xml"/><Relationship Id="rId87" Type="http://schemas.openxmlformats.org/officeDocument/2006/relationships/slide" Target="slides/slide78.xml"/><Relationship Id="rId46" Type="http://schemas.openxmlformats.org/officeDocument/2006/relationships/slide" Target="slides/slide37.xml"/><Relationship Id="rId45" Type="http://schemas.openxmlformats.org/officeDocument/2006/relationships/slide" Target="slides/slide36.xml"/><Relationship Id="rId89" Type="http://customschemas.google.com/relationships/presentationmetadata" Target="metadata"/><Relationship Id="rId80" Type="http://schemas.openxmlformats.org/officeDocument/2006/relationships/slide" Target="slides/slide71.xml"/><Relationship Id="rId82" Type="http://schemas.openxmlformats.org/officeDocument/2006/relationships/slide" Target="slides/slide73.xml"/><Relationship Id="rId81" Type="http://schemas.openxmlformats.org/officeDocument/2006/relationships/slide" Target="slides/slide72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48" Type="http://schemas.openxmlformats.org/officeDocument/2006/relationships/slide" Target="slides/slide39.xml"/><Relationship Id="rId47" Type="http://schemas.openxmlformats.org/officeDocument/2006/relationships/slide" Target="slides/slide38.xml"/><Relationship Id="rId49" Type="http://schemas.openxmlformats.org/officeDocument/2006/relationships/slide" Target="slides/slide4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73" Type="http://schemas.openxmlformats.org/officeDocument/2006/relationships/slide" Target="slides/slide64.xml"/><Relationship Id="rId72" Type="http://schemas.openxmlformats.org/officeDocument/2006/relationships/slide" Target="slides/slide63.xml"/><Relationship Id="rId31" Type="http://schemas.openxmlformats.org/officeDocument/2006/relationships/slide" Target="slides/slide22.xml"/><Relationship Id="rId75" Type="http://schemas.openxmlformats.org/officeDocument/2006/relationships/slide" Target="slides/slide66.xml"/><Relationship Id="rId30" Type="http://schemas.openxmlformats.org/officeDocument/2006/relationships/slide" Target="slides/slide21.xml"/><Relationship Id="rId74" Type="http://schemas.openxmlformats.org/officeDocument/2006/relationships/slide" Target="slides/slide65.xml"/><Relationship Id="rId33" Type="http://schemas.openxmlformats.org/officeDocument/2006/relationships/slide" Target="slides/slide24.xml"/><Relationship Id="rId77" Type="http://schemas.openxmlformats.org/officeDocument/2006/relationships/slide" Target="slides/slide68.xml"/><Relationship Id="rId32" Type="http://schemas.openxmlformats.org/officeDocument/2006/relationships/slide" Target="slides/slide23.xml"/><Relationship Id="rId76" Type="http://schemas.openxmlformats.org/officeDocument/2006/relationships/slide" Target="slides/slide67.xml"/><Relationship Id="rId35" Type="http://schemas.openxmlformats.org/officeDocument/2006/relationships/slide" Target="slides/slide26.xml"/><Relationship Id="rId79" Type="http://schemas.openxmlformats.org/officeDocument/2006/relationships/slide" Target="slides/slide70.xml"/><Relationship Id="rId34" Type="http://schemas.openxmlformats.org/officeDocument/2006/relationships/slide" Target="slides/slide25.xml"/><Relationship Id="rId78" Type="http://schemas.openxmlformats.org/officeDocument/2006/relationships/slide" Target="slides/slide69.xml"/><Relationship Id="rId71" Type="http://schemas.openxmlformats.org/officeDocument/2006/relationships/slide" Target="slides/slide62.xml"/><Relationship Id="rId70" Type="http://schemas.openxmlformats.org/officeDocument/2006/relationships/slide" Target="slides/slide61.xml"/><Relationship Id="rId37" Type="http://schemas.openxmlformats.org/officeDocument/2006/relationships/slide" Target="slides/slide28.xml"/><Relationship Id="rId36" Type="http://schemas.openxmlformats.org/officeDocument/2006/relationships/slide" Target="slides/slide27.xml"/><Relationship Id="rId39" Type="http://schemas.openxmlformats.org/officeDocument/2006/relationships/slide" Target="slides/slide30.xml"/><Relationship Id="rId38" Type="http://schemas.openxmlformats.org/officeDocument/2006/relationships/slide" Target="slides/slide29.xml"/><Relationship Id="rId62" Type="http://schemas.openxmlformats.org/officeDocument/2006/relationships/slide" Target="slides/slide53.xml"/><Relationship Id="rId61" Type="http://schemas.openxmlformats.org/officeDocument/2006/relationships/slide" Target="slides/slide52.xml"/><Relationship Id="rId20" Type="http://schemas.openxmlformats.org/officeDocument/2006/relationships/slide" Target="slides/slide11.xml"/><Relationship Id="rId64" Type="http://schemas.openxmlformats.org/officeDocument/2006/relationships/slide" Target="slides/slide55.xml"/><Relationship Id="rId63" Type="http://schemas.openxmlformats.org/officeDocument/2006/relationships/slide" Target="slides/slide54.xml"/><Relationship Id="rId22" Type="http://schemas.openxmlformats.org/officeDocument/2006/relationships/slide" Target="slides/slide13.xml"/><Relationship Id="rId66" Type="http://schemas.openxmlformats.org/officeDocument/2006/relationships/slide" Target="slides/slide57.xml"/><Relationship Id="rId21" Type="http://schemas.openxmlformats.org/officeDocument/2006/relationships/slide" Target="slides/slide12.xml"/><Relationship Id="rId65" Type="http://schemas.openxmlformats.org/officeDocument/2006/relationships/slide" Target="slides/slide56.xml"/><Relationship Id="rId24" Type="http://schemas.openxmlformats.org/officeDocument/2006/relationships/slide" Target="slides/slide15.xml"/><Relationship Id="rId68" Type="http://schemas.openxmlformats.org/officeDocument/2006/relationships/slide" Target="slides/slide59.xml"/><Relationship Id="rId23" Type="http://schemas.openxmlformats.org/officeDocument/2006/relationships/slide" Target="slides/slide14.xml"/><Relationship Id="rId67" Type="http://schemas.openxmlformats.org/officeDocument/2006/relationships/slide" Target="slides/slide58.xml"/><Relationship Id="rId60" Type="http://schemas.openxmlformats.org/officeDocument/2006/relationships/slide" Target="slides/slide5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69" Type="http://schemas.openxmlformats.org/officeDocument/2006/relationships/slide" Target="slides/slide60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29" Type="http://schemas.openxmlformats.org/officeDocument/2006/relationships/slide" Target="slides/slide20.xml"/><Relationship Id="rId51" Type="http://schemas.openxmlformats.org/officeDocument/2006/relationships/slide" Target="slides/slide42.xml"/><Relationship Id="rId50" Type="http://schemas.openxmlformats.org/officeDocument/2006/relationships/slide" Target="slides/slide41.xml"/><Relationship Id="rId53" Type="http://schemas.openxmlformats.org/officeDocument/2006/relationships/slide" Target="slides/slide44.xml"/><Relationship Id="rId52" Type="http://schemas.openxmlformats.org/officeDocument/2006/relationships/slide" Target="slides/slide43.xml"/><Relationship Id="rId11" Type="http://schemas.openxmlformats.org/officeDocument/2006/relationships/slide" Target="slides/slide2.xml"/><Relationship Id="rId55" Type="http://schemas.openxmlformats.org/officeDocument/2006/relationships/slide" Target="slides/slide46.xml"/><Relationship Id="rId10" Type="http://schemas.openxmlformats.org/officeDocument/2006/relationships/slide" Target="slides/slide1.xml"/><Relationship Id="rId54" Type="http://schemas.openxmlformats.org/officeDocument/2006/relationships/slide" Target="slides/slide45.xml"/><Relationship Id="rId13" Type="http://schemas.openxmlformats.org/officeDocument/2006/relationships/slide" Target="slides/slide4.xml"/><Relationship Id="rId57" Type="http://schemas.openxmlformats.org/officeDocument/2006/relationships/slide" Target="slides/slide48.xml"/><Relationship Id="rId12" Type="http://schemas.openxmlformats.org/officeDocument/2006/relationships/slide" Target="slides/slide3.xml"/><Relationship Id="rId56" Type="http://schemas.openxmlformats.org/officeDocument/2006/relationships/slide" Target="slides/slide47.xml"/><Relationship Id="rId15" Type="http://schemas.openxmlformats.org/officeDocument/2006/relationships/slide" Target="slides/slide6.xml"/><Relationship Id="rId59" Type="http://schemas.openxmlformats.org/officeDocument/2006/relationships/slide" Target="slides/slide50.xml"/><Relationship Id="rId14" Type="http://schemas.openxmlformats.org/officeDocument/2006/relationships/slide" Target="slides/slide5.xml"/><Relationship Id="rId58" Type="http://schemas.openxmlformats.org/officeDocument/2006/relationships/slide" Target="slides/slide4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7" name="Google Shape;109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5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9" name="Google Shape;1279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6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2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8" name="Google Shape;1458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8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75" name="Google Shape;75;p9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0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5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5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68605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63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91" name="Google Shape;91;p85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1"/>
          <p:cNvSpPr txBox="1"/>
          <p:nvPr>
            <p:ph type="title"/>
          </p:nvPr>
        </p:nvSpPr>
        <p:spPr>
          <a:xfrm rot="5400000">
            <a:off x="4914900" y="2095500"/>
            <a:ext cx="6172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21"/>
          <p:cNvSpPr txBox="1"/>
          <p:nvPr>
            <p:ph idx="1" type="body"/>
          </p:nvPr>
        </p:nvSpPr>
        <p:spPr>
          <a:xfrm rot="5400000">
            <a:off x="266700" y="-114300"/>
            <a:ext cx="6172200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68605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63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95" name="Google Shape;95;p121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2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2"/>
          <p:cNvSpPr txBox="1"/>
          <p:nvPr>
            <p:ph idx="1" type="body"/>
          </p:nvPr>
        </p:nvSpPr>
        <p:spPr>
          <a:xfrm rot="5400000">
            <a:off x="1828800" y="-304800"/>
            <a:ext cx="5410200" cy="7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68605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63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99" name="Google Shape;99;p122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4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104" name="Google Shape;104;p123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290830" lvl="1" marL="9144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980"/>
              <a:buChar char="●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Font typeface="Comic Sans MS"/>
              <a:buChar char="–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🖉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Font typeface="Comic Sans MS"/>
              <a:buChar char="–"/>
              <a:defRPr sz="2000"/>
            </a:lvl9pPr>
          </a:lstStyle>
          <a:p/>
        </p:txBody>
      </p:sp>
      <p:sp>
        <p:nvSpPr>
          <p:cNvPr id="108" name="Google Shape;108;p1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1pPr>
            <a:lvl2pPr indent="-228600" lvl="1" marL="914400" algn="l">
              <a:lnSpc>
                <a:spcPct val="110000"/>
              </a:lnSpc>
              <a:spcBef>
                <a:spcPts val="240"/>
              </a:spcBef>
              <a:spcAft>
                <a:spcPts val="0"/>
              </a:spcAft>
              <a:buSzPts val="4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Font typeface="Comic Sans MS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Font typeface="Comic Sans MS"/>
              <a:buNone/>
              <a:defRPr sz="900"/>
            </a:lvl9pPr>
          </a:lstStyle>
          <a:p/>
        </p:txBody>
      </p:sp>
      <p:sp>
        <p:nvSpPr>
          <p:cNvPr id="109" name="Google Shape;109;p124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5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6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6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118" name="Google Shape;118;p1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730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🖉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119" name="Google Shape;119;p1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200"/>
              <a:buNone/>
              <a:defRPr b="1" sz="2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Font typeface="Comic Sans MS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None/>
              <a:defRPr b="1" sz="1600"/>
            </a:lvl9pPr>
          </a:lstStyle>
          <a:p/>
        </p:txBody>
      </p:sp>
      <p:sp>
        <p:nvSpPr>
          <p:cNvPr id="120" name="Google Shape;120;p1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730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700"/>
              <a:buChar char="●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Font typeface="Comic Sans MS"/>
              <a:buChar char="–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🖉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Font typeface="Comic Sans MS"/>
              <a:buChar char="–"/>
              <a:defRPr sz="1600"/>
            </a:lvl9pPr>
          </a:lstStyle>
          <a:p/>
        </p:txBody>
      </p:sp>
      <p:sp>
        <p:nvSpPr>
          <p:cNvPr id="121" name="Google Shape;121;p127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8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8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8"/>
          <p:cNvSpPr txBox="1"/>
          <p:nvPr>
            <p:ph idx="1" type="body"/>
          </p:nvPr>
        </p:nvSpPr>
        <p:spPr>
          <a:xfrm>
            <a:off x="6096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81940" lvl="1" marL="9144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84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🖉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125" name="Google Shape;125;p128"/>
          <p:cNvSpPr txBox="1"/>
          <p:nvPr>
            <p:ph idx="2" type="body"/>
          </p:nvPr>
        </p:nvSpPr>
        <p:spPr>
          <a:xfrm>
            <a:off x="4610100" y="914400"/>
            <a:ext cx="38481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81940" lvl="1" marL="9144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840"/>
              <a:buChar char="●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Font typeface="Comic Sans MS"/>
              <a:buChar char="–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🖉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Font typeface="Comic Sans MS"/>
              <a:buChar char="–"/>
              <a:defRPr sz="1800"/>
            </a:lvl9pPr>
          </a:lstStyle>
          <a:p/>
        </p:txBody>
      </p:sp>
      <p:sp>
        <p:nvSpPr>
          <p:cNvPr id="126" name="Google Shape;126;p128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lv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000"/>
              <a:buNone/>
              <a:defRPr sz="2000"/>
            </a:lvl1pPr>
            <a:lvl2pPr indent="-228600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63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Font typeface="Comic Sans MS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Font typeface="Comic Sans MS"/>
              <a:buNone/>
              <a:defRPr sz="1400"/>
            </a:lvl9pPr>
          </a:lstStyle>
          <a:p/>
        </p:txBody>
      </p:sp>
      <p:sp>
        <p:nvSpPr>
          <p:cNvPr id="130" name="Google Shape;130;p129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9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89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68605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630"/>
              <a:buChar char="●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🖉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/>
        </p:txBody>
      </p:sp>
      <p:sp>
        <p:nvSpPr>
          <p:cNvPr id="138" name="Google Shape;138;p89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9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9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9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1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3" name="Google Shape;153;p11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1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1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12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59" name="Google Shape;159;p11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1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66" name="Google Shape;166;p11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1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1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172" name="Google Shape;172;p11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173" name="Google Shape;173;p11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1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1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83" name="Google Shape;183;p1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84" name="Google Shape;184;p1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185" name="Google Shape;185;p1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186" name="Google Shape;186;p11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9" name="Google Shape;29;p9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92" name="Google Shape;192;p1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193" name="Google Shape;193;p1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199" name="Google Shape;199;p1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11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5" name="Google Shape;205;p11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1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11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11" name="Google Shape;211;p12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2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3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9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9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2" name="Google Shape;42;p9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8" name="Google Shape;48;p9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49" name="Google Shape;49;p9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9" name="Google Shape;59;p9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0" name="Google Shape;60;p9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1" name="Google Shape;61;p9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2" name="Google Shape;62;p9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8" name="Google Shape;68;p9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9" name="Google Shape;69;p9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4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CEE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FFE6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4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6" name="Google Shape;86;p84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68605" lvl="1" marL="9144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3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440"/>
              <a:buFont typeface="Comic Sans MS"/>
              <a:buChar char="–"/>
              <a:defRPr b="0" i="0" sz="1800" u="none" cap="none" strike="noStrike">
                <a:solidFill>
                  <a:srgbClr val="004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🖉"/>
              <a:defRPr b="0" i="0" sz="18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7" name="Google Shape;87;p84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8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lv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3" name="Google Shape;133;p88"/>
          <p:cNvSpPr txBox="1"/>
          <p:nvPr>
            <p:ph idx="1" type="body"/>
          </p:nvPr>
        </p:nvSpPr>
        <p:spPr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268605" lvl="1" marL="9144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63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20039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006600"/>
              </a:buClr>
              <a:buSzPts val="1440"/>
              <a:buFont typeface="Comic Sans MS"/>
              <a:buChar char="–"/>
              <a:defRPr b="0" i="0" sz="1800" u="none" cap="none" strike="noStrike">
                <a:solidFill>
                  <a:srgbClr val="004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🖉"/>
              <a:defRPr b="0" i="0" sz="1800" u="none" cap="none" strike="noStrik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Comic Sans MS"/>
              <a:buChar char="–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34" name="Google Shape;134;p88"/>
          <p:cNvSpPr txBox="1"/>
          <p:nvPr>
            <p:ph idx="12" type="sldNum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ECEEF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9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2" name="Google Shape;142;p9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9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9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Droid Sans Mono"/>
              <a:buNone/>
            </a:pPr>
            <a:r>
              <a:rPr b="0" i="0" lang="en-US" sz="4400" u="none">
                <a:solidFill>
                  <a:schemeClr val="dk2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CHAPTER 6</a:t>
            </a:r>
            <a:endParaRPr/>
          </a:p>
        </p:txBody>
      </p:sp>
      <p:sp>
        <p:nvSpPr>
          <p:cNvPr id="219" name="Google Shape;219;p1"/>
          <p:cNvSpPr txBox="1"/>
          <p:nvPr>
            <p:ph idx="1" type="subTitle"/>
          </p:nvPr>
        </p:nvSpPr>
        <p:spPr>
          <a:xfrm>
            <a:off x="914400" y="38862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Sorting and Selection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93" name="Google Shape;393;p10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394" name="Google Shape;394;p10"/>
          <p:cNvSpPr/>
          <p:nvPr/>
        </p:nvSpPr>
        <p:spPr>
          <a:xfrm>
            <a:off x="1219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0"/>
          <p:cNvSpPr/>
          <p:nvPr/>
        </p:nvSpPr>
        <p:spPr>
          <a:xfrm>
            <a:off x="4876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0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397" name="Google Shape;397;p10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398" name="Google Shape;398;p10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399" name="Google Shape;399;p10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400" name="Google Shape;400;p10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grpSp>
        <p:nvGrpSpPr>
          <p:cNvPr id="401" name="Google Shape;401;p10"/>
          <p:cNvGrpSpPr/>
          <p:nvPr/>
        </p:nvGrpSpPr>
        <p:grpSpPr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402" name="Google Shape;402;p10"/>
            <p:cNvSpPr txBox="1"/>
            <p:nvPr/>
          </p:nvSpPr>
          <p:spPr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sp>
          <p:nvSpPr>
            <p:cNvPr id="403" name="Google Shape;403;p10"/>
            <p:cNvSpPr txBox="1"/>
            <p:nvPr/>
          </p:nvSpPr>
          <p:spPr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sp>
          <p:nvSpPr>
            <p:cNvPr id="404" name="Google Shape;404;p10"/>
            <p:cNvSpPr txBox="1"/>
            <p:nvPr/>
          </p:nvSpPr>
          <p:spPr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</a:t>
              </a:r>
              <a:endParaRPr/>
            </a:p>
          </p:txBody>
        </p:sp>
        <p:sp>
          <p:nvSpPr>
            <p:cNvPr id="405" name="Google Shape;405;p10"/>
            <p:cNvSpPr txBox="1"/>
            <p:nvPr/>
          </p:nvSpPr>
          <p:spPr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/>
            </a:p>
          </p:txBody>
        </p:sp>
        <p:sp>
          <p:nvSpPr>
            <p:cNvPr id="406" name="Google Shape;406;p10"/>
            <p:cNvSpPr txBox="1"/>
            <p:nvPr/>
          </p:nvSpPr>
          <p:spPr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/>
            </a:p>
          </p:txBody>
        </p:sp>
      </p:grpSp>
      <p:sp>
        <p:nvSpPr>
          <p:cNvPr id="407" name="Google Shape;407;p10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0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09" name="Google Shape;409;p10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10" name="Google Shape;410;p10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11" name="Google Shape;411;p10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12" name="Google Shape;412;p10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13" name="Google Shape;413;p10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14" name="Google Shape;414;p10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15" name="Google Shape;415;p10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16" name="Google Shape;416;p10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17" name="Google Shape;417;p10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418" name="Google Shape;418;p10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19" name="Google Shape;419;p10"/>
          <p:cNvSpPr txBox="1"/>
          <p:nvPr/>
        </p:nvSpPr>
        <p:spPr>
          <a:xfrm>
            <a:off x="4572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420" name="Google Shape;420;p10"/>
          <p:cNvSpPr txBox="1"/>
          <p:nvPr/>
        </p:nvSpPr>
        <p:spPr>
          <a:xfrm>
            <a:off x="41148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421" name="Google Shape;421;p10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1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427" name="Google Shape;427;p11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428" name="Google Shape;428;p11"/>
          <p:cNvSpPr/>
          <p:nvPr/>
        </p:nvSpPr>
        <p:spPr>
          <a:xfrm>
            <a:off x="4876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11"/>
          <p:cNvGrpSpPr/>
          <p:nvPr/>
        </p:nvGrpSpPr>
        <p:grpSpPr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430" name="Google Shape;430;p11"/>
            <p:cNvSpPr txBox="1"/>
            <p:nvPr/>
          </p:nvSpPr>
          <p:spPr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sp>
          <p:nvSpPr>
            <p:cNvPr id="431" name="Google Shape;431;p11"/>
            <p:cNvSpPr txBox="1"/>
            <p:nvPr/>
          </p:nvSpPr>
          <p:spPr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sp>
          <p:nvSpPr>
            <p:cNvPr id="432" name="Google Shape;432;p11"/>
            <p:cNvSpPr txBox="1"/>
            <p:nvPr/>
          </p:nvSpPr>
          <p:spPr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sp>
          <p:nvSpPr>
            <p:cNvPr id="433" name="Google Shape;433;p11"/>
            <p:cNvSpPr txBox="1"/>
            <p:nvPr/>
          </p:nvSpPr>
          <p:spPr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</a:t>
              </a:r>
              <a:endParaRPr/>
            </a:p>
          </p:txBody>
        </p:sp>
        <p:sp>
          <p:nvSpPr>
            <p:cNvPr id="434" name="Google Shape;434;p11"/>
            <p:cNvSpPr txBox="1"/>
            <p:nvPr/>
          </p:nvSpPr>
          <p:spPr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28</a:t>
              </a:r>
              <a:endParaRPr/>
            </a:p>
          </p:txBody>
        </p:sp>
      </p:grpSp>
      <p:grpSp>
        <p:nvGrpSpPr>
          <p:cNvPr id="435" name="Google Shape;435;p11"/>
          <p:cNvGrpSpPr/>
          <p:nvPr/>
        </p:nvGrpSpPr>
        <p:grpSpPr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436" name="Google Shape;436;p11"/>
            <p:cNvSpPr txBox="1"/>
            <p:nvPr/>
          </p:nvSpPr>
          <p:spPr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sp>
          <p:nvSpPr>
            <p:cNvPr id="437" name="Google Shape;437;p11"/>
            <p:cNvSpPr txBox="1"/>
            <p:nvPr/>
          </p:nvSpPr>
          <p:spPr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sp>
          <p:nvSpPr>
            <p:cNvPr id="438" name="Google Shape;438;p11"/>
            <p:cNvSpPr txBox="1"/>
            <p:nvPr/>
          </p:nvSpPr>
          <p:spPr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</a:t>
              </a:r>
              <a:endParaRPr/>
            </a:p>
          </p:txBody>
        </p:sp>
        <p:sp>
          <p:nvSpPr>
            <p:cNvPr id="439" name="Google Shape;439;p11"/>
            <p:cNvSpPr txBox="1"/>
            <p:nvPr/>
          </p:nvSpPr>
          <p:spPr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/>
            </a:p>
          </p:txBody>
        </p:sp>
        <p:sp>
          <p:nvSpPr>
            <p:cNvPr id="440" name="Google Shape;440;p11"/>
            <p:cNvSpPr txBox="1"/>
            <p:nvPr/>
          </p:nvSpPr>
          <p:spPr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/>
            </a:p>
          </p:txBody>
        </p:sp>
      </p:grpSp>
      <p:sp>
        <p:nvSpPr>
          <p:cNvPr id="441" name="Google Shape;441;p11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42" name="Google Shape;442;p11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43" name="Google Shape;443;p11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44" name="Google Shape;444;p11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45" name="Google Shape;445;p11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46" name="Google Shape;446;p11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47" name="Google Shape;447;p11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48" name="Google Shape;448;p11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49" name="Google Shape;449;p11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50" name="Google Shape;450;p11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51" name="Google Shape;451;p11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452" name="Google Shape;452;p11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53" name="Google Shape;453;p11"/>
          <p:cNvSpPr/>
          <p:nvPr/>
        </p:nvSpPr>
        <p:spPr>
          <a:xfrm>
            <a:off x="16764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11"/>
          <p:cNvSpPr txBox="1"/>
          <p:nvPr/>
        </p:nvSpPr>
        <p:spPr>
          <a:xfrm>
            <a:off x="9144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455" name="Google Shape;455;p11"/>
          <p:cNvSpPr txBox="1"/>
          <p:nvPr/>
        </p:nvSpPr>
        <p:spPr>
          <a:xfrm>
            <a:off x="41148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456" name="Google Shape;456;p11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2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462" name="Google Shape;462;p12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463" name="Google Shape;463;p12"/>
          <p:cNvSpPr/>
          <p:nvPr/>
        </p:nvSpPr>
        <p:spPr>
          <a:xfrm>
            <a:off x="4876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2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65" name="Google Shape;465;p12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466" name="Google Shape;466;p12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467" name="Google Shape;467;p12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468" name="Google Shape;468;p12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grpSp>
        <p:nvGrpSpPr>
          <p:cNvPr id="469" name="Google Shape;469;p12"/>
          <p:cNvGrpSpPr/>
          <p:nvPr/>
        </p:nvGrpSpPr>
        <p:grpSpPr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470" name="Google Shape;470;p12"/>
            <p:cNvSpPr txBox="1"/>
            <p:nvPr/>
          </p:nvSpPr>
          <p:spPr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sp>
          <p:nvSpPr>
            <p:cNvPr id="471" name="Google Shape;471;p12"/>
            <p:cNvSpPr txBox="1"/>
            <p:nvPr/>
          </p:nvSpPr>
          <p:spPr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sp>
          <p:nvSpPr>
            <p:cNvPr id="472" name="Google Shape;472;p12"/>
            <p:cNvSpPr txBox="1"/>
            <p:nvPr/>
          </p:nvSpPr>
          <p:spPr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</a:t>
              </a:r>
              <a:endParaRPr/>
            </a:p>
          </p:txBody>
        </p:sp>
        <p:sp>
          <p:nvSpPr>
            <p:cNvPr id="473" name="Google Shape;473;p12"/>
            <p:cNvSpPr txBox="1"/>
            <p:nvPr/>
          </p:nvSpPr>
          <p:spPr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/>
            </a:p>
          </p:txBody>
        </p:sp>
        <p:sp>
          <p:nvSpPr>
            <p:cNvPr id="474" name="Google Shape;474;p12"/>
            <p:cNvSpPr txBox="1"/>
            <p:nvPr/>
          </p:nvSpPr>
          <p:spPr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/>
            </a:p>
          </p:txBody>
        </p:sp>
      </p:grpSp>
      <p:sp>
        <p:nvSpPr>
          <p:cNvPr id="475" name="Google Shape;475;p12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476" name="Google Shape;476;p12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77" name="Google Shape;477;p12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78" name="Google Shape;478;p12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79" name="Google Shape;479;p12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80" name="Google Shape;480;p12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81" name="Google Shape;481;p12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82" name="Google Shape;482;p12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83" name="Google Shape;483;p12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84" name="Google Shape;484;p12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485" name="Google Shape;485;p12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486" name="Google Shape;486;p12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87" name="Google Shape;487;p12"/>
          <p:cNvSpPr/>
          <p:nvPr/>
        </p:nvSpPr>
        <p:spPr>
          <a:xfrm>
            <a:off x="16764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2"/>
          <p:cNvSpPr txBox="1"/>
          <p:nvPr/>
        </p:nvSpPr>
        <p:spPr>
          <a:xfrm>
            <a:off x="9144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489" name="Google Shape;489;p12"/>
          <p:cNvSpPr txBox="1"/>
          <p:nvPr/>
        </p:nvSpPr>
        <p:spPr>
          <a:xfrm>
            <a:off x="41148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490" name="Google Shape;490;p12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496" name="Google Shape;496;p13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497" name="Google Shape;497;p13"/>
          <p:cNvSpPr/>
          <p:nvPr/>
        </p:nvSpPr>
        <p:spPr>
          <a:xfrm>
            <a:off x="2209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3"/>
          <p:cNvSpPr/>
          <p:nvPr/>
        </p:nvSpPr>
        <p:spPr>
          <a:xfrm>
            <a:off x="4876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13"/>
          <p:cNvGrpSpPr/>
          <p:nvPr/>
        </p:nvGrpSpPr>
        <p:grpSpPr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500" name="Google Shape;500;p13"/>
            <p:cNvSpPr txBox="1"/>
            <p:nvPr/>
          </p:nvSpPr>
          <p:spPr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sp>
          <p:nvSpPr>
            <p:cNvPr id="501" name="Google Shape;501;p13"/>
            <p:cNvSpPr txBox="1"/>
            <p:nvPr/>
          </p:nvSpPr>
          <p:spPr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sp>
          <p:nvSpPr>
            <p:cNvPr id="502" name="Google Shape;502;p13"/>
            <p:cNvSpPr txBox="1"/>
            <p:nvPr/>
          </p:nvSpPr>
          <p:spPr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sp>
          <p:nvSpPr>
            <p:cNvPr id="503" name="Google Shape;503;p13"/>
            <p:cNvSpPr txBox="1"/>
            <p:nvPr/>
          </p:nvSpPr>
          <p:spPr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</a:t>
              </a:r>
              <a:endParaRPr/>
            </a:p>
          </p:txBody>
        </p:sp>
        <p:sp>
          <p:nvSpPr>
            <p:cNvPr id="504" name="Google Shape;504;p13"/>
            <p:cNvSpPr txBox="1"/>
            <p:nvPr/>
          </p:nvSpPr>
          <p:spPr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28</a:t>
              </a:r>
              <a:endParaRPr/>
            </a:p>
          </p:txBody>
        </p:sp>
      </p:grpSp>
      <p:grpSp>
        <p:nvGrpSpPr>
          <p:cNvPr id="505" name="Google Shape;505;p13"/>
          <p:cNvGrpSpPr/>
          <p:nvPr/>
        </p:nvGrpSpPr>
        <p:grpSpPr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506" name="Google Shape;506;p13"/>
            <p:cNvSpPr txBox="1"/>
            <p:nvPr/>
          </p:nvSpPr>
          <p:spPr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sp>
          <p:nvSpPr>
            <p:cNvPr id="507" name="Google Shape;507;p13"/>
            <p:cNvSpPr txBox="1"/>
            <p:nvPr/>
          </p:nvSpPr>
          <p:spPr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sp>
          <p:nvSpPr>
            <p:cNvPr id="508" name="Google Shape;508;p13"/>
            <p:cNvSpPr txBox="1"/>
            <p:nvPr/>
          </p:nvSpPr>
          <p:spPr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</a:t>
              </a:r>
              <a:endParaRPr/>
            </a:p>
          </p:txBody>
        </p:sp>
        <p:sp>
          <p:nvSpPr>
            <p:cNvPr id="509" name="Google Shape;509;p13"/>
            <p:cNvSpPr txBox="1"/>
            <p:nvPr/>
          </p:nvSpPr>
          <p:spPr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/>
            </a:p>
          </p:txBody>
        </p:sp>
        <p:sp>
          <p:nvSpPr>
            <p:cNvPr id="510" name="Google Shape;510;p13"/>
            <p:cNvSpPr txBox="1"/>
            <p:nvPr/>
          </p:nvSpPr>
          <p:spPr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/>
            </a:p>
          </p:txBody>
        </p:sp>
      </p:grpSp>
      <p:sp>
        <p:nvSpPr>
          <p:cNvPr id="511" name="Google Shape;511;p13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512" name="Google Shape;512;p13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513" name="Google Shape;513;p13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14" name="Google Shape;514;p13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15" name="Google Shape;515;p13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16" name="Google Shape;516;p13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17" name="Google Shape;517;p13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18" name="Google Shape;518;p13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19" name="Google Shape;519;p13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20" name="Google Shape;520;p13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21" name="Google Shape;521;p13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522" name="Google Shape;522;p13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523" name="Google Shape;523;p13"/>
          <p:cNvSpPr txBox="1"/>
          <p:nvPr/>
        </p:nvSpPr>
        <p:spPr>
          <a:xfrm>
            <a:off x="15240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524" name="Google Shape;524;p13"/>
          <p:cNvSpPr txBox="1"/>
          <p:nvPr/>
        </p:nvSpPr>
        <p:spPr>
          <a:xfrm>
            <a:off x="41148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525" name="Google Shape;525;p13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4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531" name="Google Shape;531;p14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532" name="Google Shape;532;p14"/>
          <p:cNvSpPr/>
          <p:nvPr/>
        </p:nvSpPr>
        <p:spPr>
          <a:xfrm>
            <a:off x="2209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14"/>
          <p:cNvSpPr/>
          <p:nvPr/>
        </p:nvSpPr>
        <p:spPr>
          <a:xfrm>
            <a:off x="4876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4" name="Google Shape;534;p14"/>
          <p:cNvGrpSpPr/>
          <p:nvPr/>
        </p:nvGrpSpPr>
        <p:grpSpPr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535" name="Google Shape;535;p14"/>
            <p:cNvSpPr txBox="1"/>
            <p:nvPr/>
          </p:nvSpPr>
          <p:spPr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sp>
          <p:nvSpPr>
            <p:cNvPr id="536" name="Google Shape;536;p14"/>
            <p:cNvSpPr txBox="1"/>
            <p:nvPr/>
          </p:nvSpPr>
          <p:spPr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sp>
          <p:nvSpPr>
            <p:cNvPr id="537" name="Google Shape;537;p14"/>
            <p:cNvSpPr txBox="1"/>
            <p:nvPr/>
          </p:nvSpPr>
          <p:spPr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sp>
          <p:nvSpPr>
            <p:cNvPr id="538" name="Google Shape;538;p14"/>
            <p:cNvSpPr txBox="1"/>
            <p:nvPr/>
          </p:nvSpPr>
          <p:spPr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</a:t>
              </a:r>
              <a:endParaRPr/>
            </a:p>
          </p:txBody>
        </p:sp>
        <p:sp>
          <p:nvSpPr>
            <p:cNvPr id="539" name="Google Shape;539;p14"/>
            <p:cNvSpPr txBox="1"/>
            <p:nvPr/>
          </p:nvSpPr>
          <p:spPr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28</a:t>
              </a:r>
              <a:endParaRPr/>
            </a:p>
          </p:txBody>
        </p:sp>
      </p:grpSp>
      <p:sp>
        <p:nvSpPr>
          <p:cNvPr id="540" name="Google Shape;540;p14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541" name="Google Shape;541;p14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542" name="Google Shape;542;p14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543" name="Google Shape;543;p14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544" name="Google Shape;544;p14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545" name="Google Shape;545;p14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546" name="Google Shape;546;p14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547" name="Google Shape;547;p14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48" name="Google Shape;548;p14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49" name="Google Shape;549;p14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50" name="Google Shape;550;p14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51" name="Google Shape;551;p14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52" name="Google Shape;552;p14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53" name="Google Shape;553;p14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54" name="Google Shape;554;p14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55" name="Google Shape;555;p14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556" name="Google Shape;556;p14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557" name="Google Shape;557;p14"/>
          <p:cNvSpPr txBox="1"/>
          <p:nvPr/>
        </p:nvSpPr>
        <p:spPr>
          <a:xfrm>
            <a:off x="15240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558" name="Google Shape;558;p14"/>
          <p:cNvSpPr txBox="1"/>
          <p:nvPr/>
        </p:nvSpPr>
        <p:spPr>
          <a:xfrm>
            <a:off x="41148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559" name="Google Shape;559;p14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15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565" name="Google Shape;565;p15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566" name="Google Shape;566;p15"/>
          <p:cNvSpPr/>
          <p:nvPr/>
        </p:nvSpPr>
        <p:spPr>
          <a:xfrm>
            <a:off x="2209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15"/>
          <p:cNvSpPr/>
          <p:nvPr/>
        </p:nvSpPr>
        <p:spPr>
          <a:xfrm>
            <a:off x="5410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8" name="Google Shape;568;p15"/>
          <p:cNvGrpSpPr/>
          <p:nvPr/>
        </p:nvGrpSpPr>
        <p:grpSpPr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569" name="Google Shape;569;p15"/>
            <p:cNvSpPr txBox="1"/>
            <p:nvPr/>
          </p:nvSpPr>
          <p:spPr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sp>
          <p:nvSpPr>
            <p:cNvPr id="570" name="Google Shape;570;p15"/>
            <p:cNvSpPr txBox="1"/>
            <p:nvPr/>
          </p:nvSpPr>
          <p:spPr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sp>
          <p:nvSpPr>
            <p:cNvPr id="571" name="Google Shape;571;p15"/>
            <p:cNvSpPr txBox="1"/>
            <p:nvPr/>
          </p:nvSpPr>
          <p:spPr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sp>
          <p:nvSpPr>
            <p:cNvPr id="572" name="Google Shape;572;p15"/>
            <p:cNvSpPr txBox="1"/>
            <p:nvPr/>
          </p:nvSpPr>
          <p:spPr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</a:t>
              </a:r>
              <a:endParaRPr/>
            </a:p>
          </p:txBody>
        </p:sp>
        <p:sp>
          <p:nvSpPr>
            <p:cNvPr id="573" name="Google Shape;573;p15"/>
            <p:cNvSpPr txBox="1"/>
            <p:nvPr/>
          </p:nvSpPr>
          <p:spPr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28</a:t>
              </a:r>
              <a:endParaRPr/>
            </a:p>
          </p:txBody>
        </p:sp>
      </p:grpSp>
      <p:sp>
        <p:nvSpPr>
          <p:cNvPr id="574" name="Google Shape;574;p15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575" name="Google Shape;575;p15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576" name="Google Shape;576;p15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577" name="Google Shape;577;p15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578" name="Google Shape;578;p15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579" name="Google Shape;579;p15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580" name="Google Shape;580;p15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581" name="Google Shape;581;p15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82" name="Google Shape;582;p15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583" name="Google Shape;583;p15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84" name="Google Shape;584;p15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85" name="Google Shape;585;p15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86" name="Google Shape;586;p15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87" name="Google Shape;587;p15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88" name="Google Shape;588;p15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589" name="Google Shape;589;p15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590" name="Google Shape;590;p15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591" name="Google Shape;591;p15"/>
          <p:cNvSpPr txBox="1"/>
          <p:nvPr/>
        </p:nvSpPr>
        <p:spPr>
          <a:xfrm>
            <a:off x="15240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592" name="Google Shape;592;p15"/>
          <p:cNvSpPr txBox="1"/>
          <p:nvPr/>
        </p:nvSpPr>
        <p:spPr>
          <a:xfrm>
            <a:off x="46482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593" name="Google Shape;593;p15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6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599" name="Google Shape;599;p16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600" name="Google Shape;600;p16"/>
          <p:cNvSpPr/>
          <p:nvPr/>
        </p:nvSpPr>
        <p:spPr>
          <a:xfrm>
            <a:off x="2209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6"/>
          <p:cNvSpPr/>
          <p:nvPr/>
        </p:nvSpPr>
        <p:spPr>
          <a:xfrm>
            <a:off x="5410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6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603" name="Google Shape;603;p16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604" name="Google Shape;604;p16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605" name="Google Shape;605;p16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606" name="Google Shape;606;p16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607" name="Google Shape;607;p16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608" name="Google Shape;608;p16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609" name="Google Shape;609;p16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610" name="Google Shape;610;p16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611" name="Google Shape;611;p16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612" name="Google Shape;612;p16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613" name="Google Shape;613;p16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614" name="Google Shape;614;p16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15" name="Google Shape;615;p16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616" name="Google Shape;616;p16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17" name="Google Shape;617;p16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18" name="Google Shape;618;p16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19" name="Google Shape;619;p16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20" name="Google Shape;620;p16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21" name="Google Shape;621;p16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22" name="Google Shape;622;p16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623" name="Google Shape;623;p16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624" name="Google Shape;624;p16"/>
          <p:cNvSpPr txBox="1"/>
          <p:nvPr/>
        </p:nvSpPr>
        <p:spPr>
          <a:xfrm>
            <a:off x="15240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625" name="Google Shape;625;p16"/>
          <p:cNvSpPr txBox="1"/>
          <p:nvPr/>
        </p:nvSpPr>
        <p:spPr>
          <a:xfrm>
            <a:off x="46482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626" name="Google Shape;626;p16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7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632" name="Google Shape;632;p17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633" name="Google Shape;633;p17"/>
          <p:cNvSpPr/>
          <p:nvPr/>
        </p:nvSpPr>
        <p:spPr>
          <a:xfrm>
            <a:off x="2743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17"/>
          <p:cNvSpPr/>
          <p:nvPr/>
        </p:nvSpPr>
        <p:spPr>
          <a:xfrm>
            <a:off x="5410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7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636" name="Google Shape;636;p17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637" name="Google Shape;637;p17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638" name="Google Shape;638;p17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639" name="Google Shape;639;p17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640" name="Google Shape;640;p17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641" name="Google Shape;641;p17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642" name="Google Shape;642;p17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643" name="Google Shape;643;p17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644" name="Google Shape;644;p17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645" name="Google Shape;645;p17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646" name="Google Shape;646;p17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647" name="Google Shape;647;p17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48" name="Google Shape;648;p17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649" name="Google Shape;649;p17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650" name="Google Shape;650;p17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51" name="Google Shape;651;p17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52" name="Google Shape;652;p17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53" name="Google Shape;653;p17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54" name="Google Shape;654;p17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55" name="Google Shape;655;p17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656" name="Google Shape;656;p17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657" name="Google Shape;657;p17"/>
          <p:cNvSpPr txBox="1"/>
          <p:nvPr/>
        </p:nvSpPr>
        <p:spPr>
          <a:xfrm>
            <a:off x="20574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658" name="Google Shape;658;p17"/>
          <p:cNvSpPr txBox="1"/>
          <p:nvPr/>
        </p:nvSpPr>
        <p:spPr>
          <a:xfrm>
            <a:off x="46482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659" name="Google Shape;659;p17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8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665" name="Google Shape;665;p18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666" name="Google Shape;666;p18"/>
          <p:cNvSpPr/>
          <p:nvPr/>
        </p:nvSpPr>
        <p:spPr>
          <a:xfrm>
            <a:off x="2743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8"/>
          <p:cNvSpPr/>
          <p:nvPr/>
        </p:nvSpPr>
        <p:spPr>
          <a:xfrm>
            <a:off x="5410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8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669" name="Google Shape;669;p18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670" name="Google Shape;670;p18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671" name="Google Shape;671;p18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672" name="Google Shape;672;p18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673" name="Google Shape;673;p18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674" name="Google Shape;674;p18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675" name="Google Shape;675;p18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676" name="Google Shape;676;p18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677" name="Google Shape;677;p18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678" name="Google Shape;678;p18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679" name="Google Shape;679;p18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680" name="Google Shape;680;p18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81" name="Google Shape;681;p18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682" name="Google Shape;682;p18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683" name="Google Shape;683;p18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84" name="Google Shape;684;p18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85" name="Google Shape;685;p18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86" name="Google Shape;686;p18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87" name="Google Shape;687;p18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688" name="Google Shape;688;p18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689" name="Google Shape;689;p18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690" name="Google Shape;690;p18"/>
          <p:cNvSpPr txBox="1"/>
          <p:nvPr/>
        </p:nvSpPr>
        <p:spPr>
          <a:xfrm>
            <a:off x="20574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691" name="Google Shape;691;p18"/>
          <p:cNvSpPr txBox="1"/>
          <p:nvPr/>
        </p:nvSpPr>
        <p:spPr>
          <a:xfrm>
            <a:off x="46482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692" name="Google Shape;692;p18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19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698" name="Google Shape;698;p19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699" name="Google Shape;699;p19"/>
          <p:cNvSpPr/>
          <p:nvPr/>
        </p:nvSpPr>
        <p:spPr>
          <a:xfrm>
            <a:off x="2743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9"/>
          <p:cNvSpPr/>
          <p:nvPr/>
        </p:nvSpPr>
        <p:spPr>
          <a:xfrm>
            <a:off x="59436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9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702" name="Google Shape;702;p19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03" name="Google Shape;703;p19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704" name="Google Shape;704;p19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705" name="Google Shape;705;p19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706" name="Google Shape;706;p19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707" name="Google Shape;707;p19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708" name="Google Shape;708;p19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709" name="Google Shape;709;p19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710" name="Google Shape;710;p19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711" name="Google Shape;711;p19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712" name="Google Shape;712;p19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713" name="Google Shape;713;p19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14" name="Google Shape;714;p19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715" name="Google Shape;715;p19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716" name="Google Shape;716;p19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717" name="Google Shape;717;p19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18" name="Google Shape;718;p19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19" name="Google Shape;719;p19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20" name="Google Shape;720;p19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21" name="Google Shape;721;p19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722" name="Google Shape;722;p19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23" name="Google Shape;723;p19"/>
          <p:cNvSpPr txBox="1"/>
          <p:nvPr/>
        </p:nvSpPr>
        <p:spPr>
          <a:xfrm>
            <a:off x="20574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724" name="Google Shape;724;p19"/>
          <p:cNvSpPr txBox="1"/>
          <p:nvPr/>
        </p:nvSpPr>
        <p:spPr>
          <a:xfrm>
            <a:off x="51816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725" name="Google Shape;725;p19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Bubble Sort</a:t>
            </a:r>
            <a:endParaRPr/>
          </a:p>
        </p:txBody>
      </p:sp>
      <p:sp>
        <p:nvSpPr>
          <p:cNvPr id="225" name="Google Shape;225;p2"/>
          <p:cNvSpPr txBox="1"/>
          <p:nvPr/>
        </p:nvSpPr>
        <p:spPr>
          <a:xfrm>
            <a:off x="304800" y="1066800"/>
            <a:ext cx="8686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algorithm compares consecutive elements, bubbling the largest elements to the end of the array.</a:t>
            </a:r>
            <a:endParaRPr/>
          </a:p>
        </p:txBody>
      </p:sp>
      <p:sp>
        <p:nvSpPr>
          <p:cNvPr id="226" name="Google Shape;226;p2"/>
          <p:cNvSpPr txBox="1"/>
          <p:nvPr/>
        </p:nvSpPr>
        <p:spPr>
          <a:xfrm>
            <a:off x="381000" y="1752600"/>
            <a:ext cx="8686800" cy="4246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bubbleSort(a)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n = a.last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i = n downto 1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j = 1 to i-1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	if a[j] &gt; a[j+1]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  temp = a[j]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a[j] = a[j+1]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a[j+1] = temp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2"/>
          <p:cNvSpPr txBox="1"/>
          <p:nvPr/>
        </p:nvSpPr>
        <p:spPr>
          <a:xfrm>
            <a:off x="304800" y="5791200"/>
            <a:ext cx="80772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 This is a “traditional” version of BubbleSort.  A revised version uses a boolean variable to track whether or not at least one swap has occurred in a pass through the array, thereby eliminating unnecessary passes through the array.</a:t>
            </a:r>
            <a:endParaRPr/>
          </a:p>
        </p:txBody>
      </p:sp>
      <p:sp>
        <p:nvSpPr>
          <p:cNvPr id="228" name="Google Shape;228;p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20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731" name="Google Shape;731;p20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732" name="Google Shape;732;p20"/>
          <p:cNvSpPr/>
          <p:nvPr/>
        </p:nvSpPr>
        <p:spPr>
          <a:xfrm>
            <a:off x="2743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20"/>
          <p:cNvSpPr/>
          <p:nvPr/>
        </p:nvSpPr>
        <p:spPr>
          <a:xfrm>
            <a:off x="59436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20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735" name="Google Shape;735;p20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36" name="Google Shape;736;p20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737" name="Google Shape;737;p20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738" name="Google Shape;738;p20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739" name="Google Shape;739;p20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740" name="Google Shape;740;p20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741" name="Google Shape;741;p20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742" name="Google Shape;742;p20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743" name="Google Shape;743;p20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744" name="Google Shape;744;p20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745" name="Google Shape;745;p20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746" name="Google Shape;746;p20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47" name="Google Shape;747;p20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748" name="Google Shape;748;p20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749" name="Google Shape;749;p20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750" name="Google Shape;750;p20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51" name="Google Shape;751;p20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52" name="Google Shape;752;p20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53" name="Google Shape;753;p20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54" name="Google Shape;754;p20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755" name="Google Shape;755;p20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56" name="Google Shape;756;p20"/>
          <p:cNvSpPr txBox="1"/>
          <p:nvPr/>
        </p:nvSpPr>
        <p:spPr>
          <a:xfrm>
            <a:off x="20574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757" name="Google Shape;757;p20"/>
          <p:cNvSpPr txBox="1"/>
          <p:nvPr/>
        </p:nvSpPr>
        <p:spPr>
          <a:xfrm>
            <a:off x="51816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758" name="Google Shape;758;p20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21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764" name="Google Shape;764;p21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765" name="Google Shape;765;p21"/>
          <p:cNvSpPr/>
          <p:nvPr/>
        </p:nvSpPr>
        <p:spPr>
          <a:xfrm>
            <a:off x="32766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1"/>
          <p:cNvSpPr/>
          <p:nvPr/>
        </p:nvSpPr>
        <p:spPr>
          <a:xfrm>
            <a:off x="59436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1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768" name="Google Shape;768;p21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69" name="Google Shape;769;p21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770" name="Google Shape;770;p21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771" name="Google Shape;771;p21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772" name="Google Shape;772;p21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773" name="Google Shape;773;p21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774" name="Google Shape;774;p21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775" name="Google Shape;775;p21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776" name="Google Shape;776;p21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777" name="Google Shape;777;p21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778" name="Google Shape;778;p21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779" name="Google Shape;779;p21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80" name="Google Shape;780;p21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781" name="Google Shape;781;p21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782" name="Google Shape;782;p21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783" name="Google Shape;783;p21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784" name="Google Shape;784;p21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85" name="Google Shape;785;p21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86" name="Google Shape;786;p21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787" name="Google Shape;787;p21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788" name="Google Shape;788;p21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789" name="Google Shape;789;p21"/>
          <p:cNvSpPr txBox="1"/>
          <p:nvPr/>
        </p:nvSpPr>
        <p:spPr>
          <a:xfrm>
            <a:off x="25908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790" name="Google Shape;790;p21"/>
          <p:cNvSpPr txBox="1"/>
          <p:nvPr/>
        </p:nvSpPr>
        <p:spPr>
          <a:xfrm>
            <a:off x="51816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791" name="Google Shape;791;p21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22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797" name="Google Shape;797;p22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798" name="Google Shape;798;p22"/>
          <p:cNvSpPr/>
          <p:nvPr/>
        </p:nvSpPr>
        <p:spPr>
          <a:xfrm>
            <a:off x="32766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22"/>
          <p:cNvSpPr/>
          <p:nvPr/>
        </p:nvSpPr>
        <p:spPr>
          <a:xfrm>
            <a:off x="59436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22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801" name="Google Shape;801;p22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802" name="Google Shape;802;p22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803" name="Google Shape;803;p22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804" name="Google Shape;804;p22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805" name="Google Shape;805;p22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806" name="Google Shape;806;p22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807" name="Google Shape;807;p22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808" name="Google Shape;808;p22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809" name="Google Shape;809;p22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810" name="Google Shape;810;p22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811" name="Google Shape;811;p22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812" name="Google Shape;812;p22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813" name="Google Shape;813;p22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814" name="Google Shape;814;p22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815" name="Google Shape;815;p22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816" name="Google Shape;816;p22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817" name="Google Shape;817;p22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818" name="Google Shape;818;p22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819" name="Google Shape;819;p22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820" name="Google Shape;820;p22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821" name="Google Shape;821;p22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822" name="Google Shape;822;p22"/>
          <p:cNvSpPr txBox="1"/>
          <p:nvPr/>
        </p:nvSpPr>
        <p:spPr>
          <a:xfrm>
            <a:off x="25908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823" name="Google Shape;823;p22"/>
          <p:cNvSpPr txBox="1"/>
          <p:nvPr/>
        </p:nvSpPr>
        <p:spPr>
          <a:xfrm>
            <a:off x="51816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824" name="Google Shape;824;p22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3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830" name="Google Shape;830;p23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831" name="Google Shape;831;p23"/>
          <p:cNvSpPr/>
          <p:nvPr/>
        </p:nvSpPr>
        <p:spPr>
          <a:xfrm>
            <a:off x="59436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3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833" name="Google Shape;833;p23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834" name="Google Shape;834;p23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835" name="Google Shape;835;p23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836" name="Google Shape;836;p23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837" name="Google Shape;837;p23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838" name="Google Shape;838;p23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839" name="Google Shape;839;p23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840" name="Google Shape;840;p23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841" name="Google Shape;841;p23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842" name="Google Shape;842;p23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843" name="Google Shape;843;p23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844" name="Google Shape;844;p23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845" name="Google Shape;845;p23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846" name="Google Shape;846;p23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847" name="Google Shape;847;p23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848" name="Google Shape;848;p23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849" name="Google Shape;849;p23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850" name="Google Shape;850;p23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851" name="Google Shape;851;p23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852" name="Google Shape;852;p23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853" name="Google Shape;853;p23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854" name="Google Shape;854;p23"/>
          <p:cNvSpPr txBox="1"/>
          <p:nvPr/>
        </p:nvSpPr>
        <p:spPr>
          <a:xfrm>
            <a:off x="51816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855" name="Google Shape;855;p23"/>
          <p:cNvSpPr txBox="1"/>
          <p:nvPr/>
        </p:nvSpPr>
        <p:spPr>
          <a:xfrm>
            <a:off x="2971800" y="31242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half</a:t>
            </a:r>
            <a:b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exhausted</a:t>
            </a:r>
            <a:endParaRPr/>
          </a:p>
        </p:txBody>
      </p:sp>
      <p:sp>
        <p:nvSpPr>
          <p:cNvPr id="856" name="Google Shape;856;p23"/>
          <p:cNvSpPr/>
          <p:nvPr/>
        </p:nvSpPr>
        <p:spPr>
          <a:xfrm>
            <a:off x="3733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23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24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863" name="Google Shape;863;p24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864" name="Google Shape;864;p24"/>
          <p:cNvSpPr/>
          <p:nvPr/>
        </p:nvSpPr>
        <p:spPr>
          <a:xfrm>
            <a:off x="59436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24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866" name="Google Shape;866;p24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867" name="Google Shape;867;p24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868" name="Google Shape;868;p24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869" name="Google Shape;869;p24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870" name="Google Shape;870;p24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871" name="Google Shape;871;p24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872" name="Google Shape;872;p24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873" name="Google Shape;873;p24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874" name="Google Shape;874;p24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875" name="Google Shape;875;p24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876" name="Google Shape;876;p24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877" name="Google Shape;877;p24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878" name="Google Shape;878;p24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879" name="Google Shape;879;p24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880" name="Google Shape;880;p24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881" name="Google Shape;881;p24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882" name="Google Shape;882;p24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883" name="Google Shape;883;p24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884" name="Google Shape;884;p24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885" name="Google Shape;885;p24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886" name="Google Shape;886;p24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887" name="Google Shape;887;p24"/>
          <p:cNvSpPr txBox="1"/>
          <p:nvPr/>
        </p:nvSpPr>
        <p:spPr>
          <a:xfrm>
            <a:off x="51816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888" name="Google Shape;888;p24"/>
          <p:cNvSpPr txBox="1"/>
          <p:nvPr/>
        </p:nvSpPr>
        <p:spPr>
          <a:xfrm>
            <a:off x="2971800" y="31242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half</a:t>
            </a:r>
            <a:b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exhausted</a:t>
            </a:r>
            <a:endParaRPr/>
          </a:p>
        </p:txBody>
      </p:sp>
      <p:sp>
        <p:nvSpPr>
          <p:cNvPr id="889" name="Google Shape;889;p24"/>
          <p:cNvSpPr/>
          <p:nvPr/>
        </p:nvSpPr>
        <p:spPr>
          <a:xfrm>
            <a:off x="3733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4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5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896" name="Google Shape;896;p25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897" name="Google Shape;897;p25"/>
          <p:cNvSpPr/>
          <p:nvPr/>
        </p:nvSpPr>
        <p:spPr>
          <a:xfrm>
            <a:off x="64770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5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899" name="Google Shape;899;p25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900" name="Google Shape;900;p25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901" name="Google Shape;901;p25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902" name="Google Shape;902;p25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903" name="Google Shape;903;p25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904" name="Google Shape;904;p25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905" name="Google Shape;905;p25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906" name="Google Shape;906;p25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907" name="Google Shape;907;p25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908" name="Google Shape;908;p25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909" name="Google Shape;909;p25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910" name="Google Shape;910;p25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911" name="Google Shape;911;p25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912" name="Google Shape;912;p25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913" name="Google Shape;913;p25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914" name="Google Shape;914;p25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915" name="Google Shape;915;p25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916" name="Google Shape;916;p25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917" name="Google Shape;917;p25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918" name="Google Shape;918;p25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919" name="Google Shape;919;p25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920" name="Google Shape;920;p25"/>
          <p:cNvSpPr txBox="1"/>
          <p:nvPr/>
        </p:nvSpPr>
        <p:spPr>
          <a:xfrm>
            <a:off x="57150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921" name="Google Shape;921;p25"/>
          <p:cNvSpPr txBox="1"/>
          <p:nvPr/>
        </p:nvSpPr>
        <p:spPr>
          <a:xfrm>
            <a:off x="2971800" y="31242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half</a:t>
            </a:r>
            <a:b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exhausted</a:t>
            </a:r>
            <a:endParaRPr/>
          </a:p>
        </p:txBody>
      </p:sp>
      <p:sp>
        <p:nvSpPr>
          <p:cNvPr id="922" name="Google Shape;922;p25"/>
          <p:cNvSpPr/>
          <p:nvPr/>
        </p:nvSpPr>
        <p:spPr>
          <a:xfrm>
            <a:off x="3733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25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26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929" name="Google Shape;929;p26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930" name="Google Shape;930;p26"/>
          <p:cNvSpPr/>
          <p:nvPr/>
        </p:nvSpPr>
        <p:spPr>
          <a:xfrm>
            <a:off x="64770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6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932" name="Google Shape;932;p26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933" name="Google Shape;933;p26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934" name="Google Shape;934;p26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935" name="Google Shape;935;p26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936" name="Google Shape;936;p26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937" name="Google Shape;937;p26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938" name="Google Shape;938;p26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939" name="Google Shape;939;p26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940" name="Google Shape;940;p26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941" name="Google Shape;941;p26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942" name="Google Shape;942;p26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943" name="Google Shape;943;p26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944" name="Google Shape;944;p26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945" name="Google Shape;945;p26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946" name="Google Shape;946;p26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947" name="Google Shape;947;p26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948" name="Google Shape;948;p26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949" name="Google Shape;949;p26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950" name="Google Shape;950;p26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951" name="Google Shape;951;p26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952" name="Google Shape;952;p26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953" name="Google Shape;953;p26"/>
          <p:cNvSpPr txBox="1"/>
          <p:nvPr/>
        </p:nvSpPr>
        <p:spPr>
          <a:xfrm>
            <a:off x="57150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954" name="Google Shape;954;p26"/>
          <p:cNvSpPr txBox="1"/>
          <p:nvPr/>
        </p:nvSpPr>
        <p:spPr>
          <a:xfrm>
            <a:off x="2971800" y="31242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half</a:t>
            </a:r>
            <a:b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exhausted</a:t>
            </a:r>
            <a:endParaRPr/>
          </a:p>
        </p:txBody>
      </p:sp>
      <p:sp>
        <p:nvSpPr>
          <p:cNvPr id="955" name="Google Shape;955;p26"/>
          <p:cNvSpPr/>
          <p:nvPr/>
        </p:nvSpPr>
        <p:spPr>
          <a:xfrm>
            <a:off x="3733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26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27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962" name="Google Shape;962;p27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963" name="Google Shape;963;p27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964" name="Google Shape;964;p27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965" name="Google Shape;965;p27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966" name="Google Shape;966;p27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967" name="Google Shape;967;p27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968" name="Google Shape;968;p27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969" name="Google Shape;969;p27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970" name="Google Shape;970;p27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971" name="Google Shape;971;p27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972" name="Google Shape;972;p27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973" name="Google Shape;973;p27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974" name="Google Shape;974;p27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975" name="Google Shape;975;p27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976" name="Google Shape;976;p27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977" name="Google Shape;977;p27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978" name="Google Shape;978;p27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979" name="Google Shape;979;p27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980" name="Google Shape;980;p27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981" name="Google Shape;981;p27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982" name="Google Shape;982;p27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983" name="Google Shape;983;p27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984" name="Google Shape;984;p27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985" name="Google Shape;985;p27"/>
          <p:cNvSpPr txBox="1"/>
          <p:nvPr/>
        </p:nvSpPr>
        <p:spPr>
          <a:xfrm>
            <a:off x="2971800" y="31242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half</a:t>
            </a:r>
            <a:b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exhausted</a:t>
            </a:r>
            <a:endParaRPr/>
          </a:p>
        </p:txBody>
      </p:sp>
      <p:sp>
        <p:nvSpPr>
          <p:cNvPr id="986" name="Google Shape;986;p27"/>
          <p:cNvSpPr/>
          <p:nvPr/>
        </p:nvSpPr>
        <p:spPr>
          <a:xfrm>
            <a:off x="3733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27"/>
          <p:cNvSpPr txBox="1"/>
          <p:nvPr/>
        </p:nvSpPr>
        <p:spPr>
          <a:xfrm>
            <a:off x="6172200" y="31242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second half</a:t>
            </a:r>
            <a:b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exhausted</a:t>
            </a:r>
            <a:endParaRPr/>
          </a:p>
        </p:txBody>
      </p:sp>
      <p:sp>
        <p:nvSpPr>
          <p:cNvPr id="988" name="Google Shape;988;p27"/>
          <p:cNvSpPr/>
          <p:nvPr/>
        </p:nvSpPr>
        <p:spPr>
          <a:xfrm>
            <a:off x="6934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27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28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995" name="Google Shape;995;p28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996" name="Google Shape;996;p28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997" name="Google Shape;997;p28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998" name="Google Shape;998;p28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999" name="Google Shape;999;p28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1000" name="Google Shape;1000;p28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1001" name="Google Shape;1001;p28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002" name="Google Shape;1002;p28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1003" name="Google Shape;1003;p28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004" name="Google Shape;1004;p28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1005" name="Google Shape;1005;p28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1006" name="Google Shape;1006;p28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007" name="Google Shape;1007;p28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008" name="Google Shape;1008;p28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1009" name="Google Shape;1009;p28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1010" name="Google Shape;1010;p28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1011" name="Google Shape;1011;p28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012" name="Google Shape;1012;p28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1013" name="Google Shape;1013;p28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1014" name="Google Shape;1014;p28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1015" name="Google Shape;1015;p28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1016" name="Google Shape;1016;p28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1017" name="Google Shape;1017;p28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018" name="Google Shape;1018;p28"/>
          <p:cNvSpPr txBox="1"/>
          <p:nvPr/>
        </p:nvSpPr>
        <p:spPr>
          <a:xfrm>
            <a:off x="2971800" y="31242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first half</a:t>
            </a:r>
            <a:b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exhausted</a:t>
            </a:r>
            <a:endParaRPr/>
          </a:p>
        </p:txBody>
      </p:sp>
      <p:sp>
        <p:nvSpPr>
          <p:cNvPr id="1019" name="Google Shape;1019;p28"/>
          <p:cNvSpPr/>
          <p:nvPr/>
        </p:nvSpPr>
        <p:spPr>
          <a:xfrm>
            <a:off x="3733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28"/>
          <p:cNvSpPr txBox="1"/>
          <p:nvPr/>
        </p:nvSpPr>
        <p:spPr>
          <a:xfrm>
            <a:off x="6172200" y="3124200"/>
            <a:ext cx="1905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second half</a:t>
            </a:r>
            <a:b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b="0" i="0" lang="en-US" sz="1800" u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exhausted</a:t>
            </a:r>
            <a:endParaRPr/>
          </a:p>
        </p:txBody>
      </p:sp>
      <p:sp>
        <p:nvSpPr>
          <p:cNvPr id="1021" name="Google Shape;1021;p28"/>
          <p:cNvSpPr/>
          <p:nvPr/>
        </p:nvSpPr>
        <p:spPr>
          <a:xfrm>
            <a:off x="6934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28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29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1028" name="Google Shape;1028;p29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1029" name="Google Shape;1029;p29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030" name="Google Shape;1030;p29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031" name="Google Shape;1031;p29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1032" name="Google Shape;1032;p29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1033" name="Google Shape;1033;p29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1034" name="Google Shape;1034;p29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035" name="Google Shape;1035;p29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1036" name="Google Shape;1036;p29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037" name="Google Shape;1037;p29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1038" name="Google Shape;1038;p29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1039" name="Google Shape;1039;p29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1040" name="Google Shape;1040;p29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041" name="Google Shape;1041;p29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1042" name="Google Shape;1042;p29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1043" name="Google Shape;1043;p29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1044" name="Google Shape;1044;p29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045" name="Google Shape;1045;p29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1046" name="Google Shape;1046;p29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sp>
        <p:nvSpPr>
          <p:cNvPr id="1047" name="Google Shape;1047;p29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1048" name="Google Shape;1048;p29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1049" name="Google Shape;1049;p29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1050" name="Google Shape;1050;p29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1051" name="Google Shape;1051;p29"/>
          <p:cNvSpPr txBox="1"/>
          <p:nvPr/>
        </p:nvSpPr>
        <p:spPr>
          <a:xfrm>
            <a:off x="609600" y="7620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Determine the running time of the merge operation:</a:t>
            </a:r>
            <a:endParaRPr/>
          </a:p>
          <a:p>
            <a:pPr indent="0" lvl="1" marL="1143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Given two sorted arrays, each with  n/2  elements, how many comparisons and copies are made?</a:t>
            </a:r>
            <a:endParaRPr/>
          </a:p>
          <a:p>
            <a:pPr indent="0" lvl="1" marL="114300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2" name="Google Shape;1052;p29"/>
          <p:cNvSpPr txBox="1"/>
          <p:nvPr/>
        </p:nvSpPr>
        <p:spPr>
          <a:xfrm>
            <a:off x="685800" y="3216275"/>
            <a:ext cx="311467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Total running time is  </a:t>
            </a:r>
            <a:r>
              <a:rPr b="1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θ</a:t>
            </a: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(n).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3" name="Google Shape;1053;p29"/>
          <p:cNvSpPr txBox="1"/>
          <p:nvPr/>
        </p:nvSpPr>
        <p:spPr>
          <a:xfrm>
            <a:off x="609600" y="1746250"/>
            <a:ext cx="7315200" cy="166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There is one comparison for each element that is copied to the auxiliary array.</a:t>
            </a:r>
            <a:endParaRPr/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1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of the  n  elements are copied one at a time to the auxiliary array.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Selection Sort</a:t>
            </a:r>
            <a:endParaRPr/>
          </a:p>
        </p:txBody>
      </p:sp>
      <p:sp>
        <p:nvSpPr>
          <p:cNvPr id="234" name="Google Shape;234;p3"/>
          <p:cNvSpPr txBox="1"/>
          <p:nvPr/>
        </p:nvSpPr>
        <p:spPr>
          <a:xfrm>
            <a:off x="304800" y="1066800"/>
            <a:ext cx="86868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algorithm sorts the array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first finding the minimum value in the array and swaps it with the first element in the array; then finds the next smallest and swaps it with the second element in the array; and so on.</a:t>
            </a:r>
            <a:endParaRPr/>
          </a:p>
        </p:txBody>
      </p:sp>
      <p:sp>
        <p:nvSpPr>
          <p:cNvPr id="235" name="Google Shape;235;p3"/>
          <p:cNvSpPr txBox="1"/>
          <p:nvPr/>
        </p:nvSpPr>
        <p:spPr>
          <a:xfrm>
            <a:off x="228600" y="1981200"/>
            <a:ext cx="8686800" cy="452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selectionSort(a)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n = a.last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i = 1 to n-1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minPos = 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j = i+1 to 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	if a[j] &lt; a[minPos]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		minPos = 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if minPos != i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temp = a[minPos]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a[minPos] = a[i]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a[i] = temp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30"/>
          <p:cNvSpPr txBox="1"/>
          <p:nvPr/>
        </p:nvSpPr>
        <p:spPr>
          <a:xfrm>
            <a:off x="228600" y="150812"/>
            <a:ext cx="8686800" cy="64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(a, left, middle, right)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create temporary array b of size right – left + 1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 = left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j = middle+1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k = 1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(i &lt;= middle &amp;&amp; j &lt;= right)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if (a[i] &lt; a[j])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b[k] = a[i]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i = i + 1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}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else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b[k] = a[j]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j = j + 1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k = k + 1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(i &lt;= middle)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b[k] = a[i]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k = k + 1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i = i + 1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continued next slide</a:t>
            </a:r>
            <a:endParaRPr/>
          </a:p>
        </p:txBody>
      </p:sp>
      <p:sp>
        <p:nvSpPr>
          <p:cNvPr id="1059" name="Google Shape;1059;p3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31"/>
          <p:cNvSpPr txBox="1"/>
          <p:nvPr/>
        </p:nvSpPr>
        <p:spPr>
          <a:xfrm>
            <a:off x="228600" y="150812"/>
            <a:ext cx="868680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continued from previous slide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while (j &lt;= right)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b[k] = a[j]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k = k + 1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j = j + 1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x = left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(t = 1 to right – left + 1)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a[x] = b[t]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x = x + 1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65" name="Google Shape;1065;p3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32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6.2.4 Quicksort</a:t>
            </a:r>
            <a:endParaRPr/>
          </a:p>
        </p:txBody>
      </p:sp>
      <p:sp>
        <p:nvSpPr>
          <p:cNvPr id="1071" name="Google Shape;1071;p32"/>
          <p:cNvSpPr txBox="1"/>
          <p:nvPr/>
        </p:nvSpPr>
        <p:spPr>
          <a:xfrm>
            <a:off x="457200" y="1447800"/>
            <a:ext cx="8686800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algorithm sorts the array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], ... ,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 using a divide and conquer approach.  The elements to the left of the partition index  p  are less than a[p] and the elements to the right of  p  are greater than  p.</a:t>
            </a:r>
            <a:endParaRPr/>
          </a:p>
        </p:txBody>
      </p:sp>
      <p:sp>
        <p:nvSpPr>
          <p:cNvPr id="1072" name="Google Shape;1072;p32"/>
          <p:cNvSpPr txBox="1"/>
          <p:nvPr/>
        </p:nvSpPr>
        <p:spPr>
          <a:xfrm>
            <a:off x="457200" y="2667000"/>
            <a:ext cx="838200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Parameters: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Parameters: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1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quickSort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partition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	  // partitions smaller elements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		  // left of a[p], larger 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				  // right of a[p]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quickSort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quickSort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+ 1,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3" name="Google Shape;1073;p3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34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Lower Bound for the Sorting Problem</a:t>
            </a:r>
            <a:endParaRPr/>
          </a:p>
        </p:txBody>
      </p:sp>
      <p:sp>
        <p:nvSpPr>
          <p:cNvPr id="1079" name="Google Shape;1079;p34"/>
          <p:cNvSpPr txBox="1"/>
          <p:nvPr/>
        </p:nvSpPr>
        <p:spPr>
          <a:xfrm>
            <a:off x="228600" y="1863725"/>
            <a:ext cx="868680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Theorem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Any comparison-based sorting algorithm has worst case time Ω(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lg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Any comparison-based sorting algorithm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must take time </a:t>
            </a:r>
            <a:r>
              <a:rPr b="1" i="0" lang="en-US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least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lg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 There is no hope of finding any faster comparison-based algorithm.</a:t>
            </a:r>
            <a:endParaRPr/>
          </a:p>
        </p:txBody>
      </p:sp>
      <p:sp>
        <p:nvSpPr>
          <p:cNvPr id="1080" name="Google Shape;1080;p3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35"/>
          <p:cNvSpPr txBox="1"/>
          <p:nvPr/>
        </p:nvSpPr>
        <p:spPr>
          <a:xfrm>
            <a:off x="685800" y="4244975"/>
            <a:ext cx="8194675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decision tree for comparing and ordering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array of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elements has 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  leaves.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worst case, the number of comparisons  ≥  height of tree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  ≥  lg 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!)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   =  Ω(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lg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1086" name="Google Shape;1086;p3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id="1087" name="Google Shape;108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37" y="152400"/>
            <a:ext cx="89154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36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6.4.2 Counting Sort</a:t>
            </a:r>
            <a:endParaRPr/>
          </a:p>
        </p:txBody>
      </p:sp>
      <p:sp>
        <p:nvSpPr>
          <p:cNvPr id="1093" name="Google Shape;1093;p36"/>
          <p:cNvSpPr txBox="1"/>
          <p:nvPr/>
        </p:nvSpPr>
        <p:spPr>
          <a:xfrm>
            <a:off x="457200" y="1447800"/>
            <a:ext cx="8382000" cy="3786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algorithm sorts an array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[1], ... ,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  of integers.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Each integer is in the range 0 to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inclusive; usually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is a fairly small value.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operates by </a:t>
            </a:r>
            <a:r>
              <a:rPr b="1" i="0" lang="en-US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counting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how many occurrences there are of each integer in the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range  0  to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Next, the array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is used to determine how many values in the array are less than or equal to each integer in the range  0  to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the number of values less than or equal to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in the array a</a:t>
            </a:r>
            <a:endParaRPr b="0" i="1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4" name="Google Shape;1094;p3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7"/>
          <p:cNvSpPr txBox="1"/>
          <p:nvPr/>
        </p:nvSpPr>
        <p:spPr>
          <a:xfrm>
            <a:off x="457200" y="304800"/>
            <a:ext cx="83058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countingSort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for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 + 1		 // how many of each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k = 1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- 1]	    // how many ≤ 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sort a with the result in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for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downto 1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 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// copy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back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for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1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00" name="Google Shape;1100;p3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38"/>
          <p:cNvSpPr txBox="1"/>
          <p:nvPr>
            <p:ph type="title"/>
          </p:nvPr>
        </p:nvSpPr>
        <p:spPr>
          <a:xfrm>
            <a:off x="609600" y="369887"/>
            <a:ext cx="7848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3600"/>
              <a:buFont typeface="Courier New"/>
              <a:buNone/>
            </a:pPr>
            <a:r>
              <a:rPr b="1" i="0" lang="en-US" sz="3600" u="none">
                <a:solidFill>
                  <a:schemeClr val="folHlink"/>
                </a:solidFill>
                <a:latin typeface="Courier New"/>
                <a:ea typeface="Courier New"/>
                <a:cs typeface="Courier New"/>
                <a:sym typeface="Courier New"/>
              </a:rPr>
              <a:t>Counting Sort</a:t>
            </a:r>
            <a:endParaRPr/>
          </a:p>
        </p:txBody>
      </p:sp>
      <p:sp>
        <p:nvSpPr>
          <p:cNvPr id="1106" name="Google Shape;1106;p3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107" name="Google Shape;1107;p38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08" name="Google Shape;1108;p38"/>
          <p:cNvSpPr txBox="1"/>
          <p:nvPr/>
        </p:nvSpPr>
        <p:spPr>
          <a:xfrm>
            <a:off x="3232150" y="3392487"/>
            <a:ext cx="3354387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in the range  0..6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m = 6</a:t>
            </a:r>
            <a:endParaRPr/>
          </a:p>
        </p:txBody>
      </p:sp>
      <p:graphicFrame>
        <p:nvGraphicFramePr>
          <p:cNvPr id="1109" name="Google Shape;1109;p38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115" name="Google Shape;1115;p39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6" name="Google Shape;1116;p39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99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17" name="Google Shape;1117;p39"/>
          <p:cNvSpPr txBox="1"/>
          <p:nvPr/>
        </p:nvSpPr>
        <p:spPr>
          <a:xfrm>
            <a:off x="1295400" y="1404937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118" name="Google Shape;1118;p39"/>
          <p:cNvSpPr/>
          <p:nvPr/>
        </p:nvSpPr>
        <p:spPr>
          <a:xfrm>
            <a:off x="2095500" y="18415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39"/>
          <p:cNvSpPr txBox="1"/>
          <p:nvPr/>
        </p:nvSpPr>
        <p:spPr>
          <a:xfrm>
            <a:off x="3079750" y="333375"/>
            <a:ext cx="3657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 to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+ 1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4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125" name="Google Shape;1125;p40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6" name="Google Shape;1126;p40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99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27" name="Google Shape;1127;p40"/>
          <p:cNvSpPr txBox="1"/>
          <p:nvPr/>
        </p:nvSpPr>
        <p:spPr>
          <a:xfrm>
            <a:off x="1828800" y="1343025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128" name="Google Shape;1128;p40"/>
          <p:cNvSpPr/>
          <p:nvPr/>
        </p:nvSpPr>
        <p:spPr>
          <a:xfrm>
            <a:off x="2628900" y="1779587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9" name="Google Shape;1129;p40"/>
          <p:cNvSpPr txBox="1"/>
          <p:nvPr/>
        </p:nvSpPr>
        <p:spPr>
          <a:xfrm>
            <a:off x="3079750" y="333375"/>
            <a:ext cx="3657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 to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+ 1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"/>
          <p:cNvSpPr txBox="1"/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6.1.2 Insertion Sort</a:t>
            </a:r>
            <a:endParaRPr/>
          </a:p>
        </p:txBody>
      </p:sp>
      <p:sp>
        <p:nvSpPr>
          <p:cNvPr id="242" name="Google Shape;242;p4"/>
          <p:cNvSpPr txBox="1"/>
          <p:nvPr/>
        </p:nvSpPr>
        <p:spPr>
          <a:xfrm>
            <a:off x="381000" y="1066800"/>
            <a:ext cx="868680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algorithm sorts the array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first inserting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into the sorted subarray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[1]; next inserting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into the sorted subarray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[1],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[2]; and so on; and finally inserting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into the sorted subarray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[1], ... ,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- 1].</a:t>
            </a:r>
            <a:endParaRPr/>
          </a:p>
        </p:txBody>
      </p:sp>
      <p:sp>
        <p:nvSpPr>
          <p:cNvPr id="243" name="Google Shape;243;p4"/>
          <p:cNvSpPr txBox="1"/>
          <p:nvPr/>
        </p:nvSpPr>
        <p:spPr>
          <a:xfrm>
            <a:off x="228600" y="2001837"/>
            <a:ext cx="8686800" cy="397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insertionSort(a)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n = a.last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for i = 2 to 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val = a[i] 	     // save a[i] so it can be inserted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j = i – 1		     // into the correct 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while (j &gt;= 1 &amp;&amp; val &lt; a[j])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	a[j + 1] = a[j]   // move larger elements down by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j = j – 1         // one to make room for val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a[j + 1] = val       // insert val in the correct 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4" name="Google Shape;244;p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4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135" name="Google Shape;1135;p41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36" name="Google Shape;1136;p41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99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37" name="Google Shape;1137;p41"/>
          <p:cNvSpPr txBox="1"/>
          <p:nvPr/>
        </p:nvSpPr>
        <p:spPr>
          <a:xfrm>
            <a:off x="2362200" y="1360487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3162300" y="17970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41"/>
          <p:cNvSpPr txBox="1"/>
          <p:nvPr/>
        </p:nvSpPr>
        <p:spPr>
          <a:xfrm>
            <a:off x="3079750" y="333375"/>
            <a:ext cx="3657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 to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+ 1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4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145" name="Google Shape;1145;p42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6" name="Google Shape;1146;p42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47" name="Google Shape;1147;p42"/>
          <p:cNvSpPr txBox="1"/>
          <p:nvPr/>
        </p:nvSpPr>
        <p:spPr>
          <a:xfrm>
            <a:off x="6248400" y="1387475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148" name="Google Shape;1148;p42"/>
          <p:cNvSpPr/>
          <p:nvPr/>
        </p:nvSpPr>
        <p:spPr>
          <a:xfrm>
            <a:off x="7048500" y="1824037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42"/>
          <p:cNvSpPr txBox="1"/>
          <p:nvPr/>
        </p:nvSpPr>
        <p:spPr>
          <a:xfrm>
            <a:off x="3079750" y="333375"/>
            <a:ext cx="3657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 to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+ 1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4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155" name="Google Shape;1155;p43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6" name="Google Shape;1156;p43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57" name="Google Shape;1157;p43"/>
          <p:cNvSpPr txBox="1"/>
          <p:nvPr/>
        </p:nvSpPr>
        <p:spPr>
          <a:xfrm>
            <a:off x="3079750" y="333375"/>
            <a:ext cx="3657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k = 1 to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- 1]</a:t>
            </a:r>
            <a:endParaRPr/>
          </a:p>
        </p:txBody>
      </p:sp>
      <p:sp>
        <p:nvSpPr>
          <p:cNvPr id="1158" name="Google Shape;1158;p43"/>
          <p:cNvSpPr txBox="1"/>
          <p:nvPr/>
        </p:nvSpPr>
        <p:spPr>
          <a:xfrm>
            <a:off x="1828800" y="3733800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/>
          </a:p>
        </p:txBody>
      </p:sp>
      <p:sp>
        <p:nvSpPr>
          <p:cNvPr id="1159" name="Google Shape;1159;p43"/>
          <p:cNvSpPr/>
          <p:nvPr/>
        </p:nvSpPr>
        <p:spPr>
          <a:xfrm>
            <a:off x="2628900" y="4170362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4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165" name="Google Shape;1165;p44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6" name="Google Shape;1166;p44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67" name="Google Shape;1167;p44"/>
          <p:cNvSpPr txBox="1"/>
          <p:nvPr/>
        </p:nvSpPr>
        <p:spPr>
          <a:xfrm>
            <a:off x="1828800" y="3733800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/>
          </a:p>
        </p:txBody>
      </p:sp>
      <p:sp>
        <p:nvSpPr>
          <p:cNvPr id="1168" name="Google Shape;1168;p44"/>
          <p:cNvSpPr/>
          <p:nvPr/>
        </p:nvSpPr>
        <p:spPr>
          <a:xfrm>
            <a:off x="2628900" y="4170362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44"/>
          <p:cNvSpPr txBox="1"/>
          <p:nvPr/>
        </p:nvSpPr>
        <p:spPr>
          <a:xfrm>
            <a:off x="3079750" y="333375"/>
            <a:ext cx="3657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k = 1 to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- 1]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175" name="Google Shape;1175;p45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6" name="Google Shape;1176;p45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77" name="Google Shape;1177;p45"/>
          <p:cNvSpPr txBox="1"/>
          <p:nvPr/>
        </p:nvSpPr>
        <p:spPr>
          <a:xfrm>
            <a:off x="2362200" y="3733800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/>
          </a:p>
        </p:txBody>
      </p:sp>
      <p:sp>
        <p:nvSpPr>
          <p:cNvPr id="1178" name="Google Shape;1178;p45"/>
          <p:cNvSpPr/>
          <p:nvPr/>
        </p:nvSpPr>
        <p:spPr>
          <a:xfrm>
            <a:off x="3162300" y="4170362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45"/>
          <p:cNvSpPr txBox="1"/>
          <p:nvPr/>
        </p:nvSpPr>
        <p:spPr>
          <a:xfrm>
            <a:off x="3079750" y="333375"/>
            <a:ext cx="3657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k = 1 to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- 1]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4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185" name="Google Shape;1185;p46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86" name="Google Shape;1186;p46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87" name="Google Shape;1187;p46"/>
          <p:cNvSpPr txBox="1"/>
          <p:nvPr/>
        </p:nvSpPr>
        <p:spPr>
          <a:xfrm>
            <a:off x="2895600" y="375443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/>
          </a:p>
        </p:txBody>
      </p:sp>
      <p:sp>
        <p:nvSpPr>
          <p:cNvPr id="1188" name="Google Shape;1188;p46"/>
          <p:cNvSpPr/>
          <p:nvPr/>
        </p:nvSpPr>
        <p:spPr>
          <a:xfrm>
            <a:off x="3695700" y="41910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46"/>
          <p:cNvSpPr txBox="1"/>
          <p:nvPr/>
        </p:nvSpPr>
        <p:spPr>
          <a:xfrm>
            <a:off x="3079750" y="333375"/>
            <a:ext cx="3657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k = 1 to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- 1]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4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195" name="Google Shape;1195;p47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96" name="Google Shape;1196;p47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97" name="Google Shape;1197;p47"/>
          <p:cNvSpPr txBox="1"/>
          <p:nvPr/>
        </p:nvSpPr>
        <p:spPr>
          <a:xfrm>
            <a:off x="4572000" y="3733800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endParaRPr/>
          </a:p>
        </p:txBody>
      </p:sp>
      <p:sp>
        <p:nvSpPr>
          <p:cNvPr id="1198" name="Google Shape;1198;p47"/>
          <p:cNvSpPr/>
          <p:nvPr/>
        </p:nvSpPr>
        <p:spPr>
          <a:xfrm>
            <a:off x="5372100" y="4170362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47"/>
          <p:cNvSpPr txBox="1"/>
          <p:nvPr/>
        </p:nvSpPr>
        <p:spPr>
          <a:xfrm>
            <a:off x="3079750" y="333375"/>
            <a:ext cx="3657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k = 1 to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- 1]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4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205" name="Google Shape;1205;p48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06" name="Google Shape;1206;p48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07" name="Google Shape;1207;p48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208" name="Google Shape;1208;p48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09" name="Google Shape;1209;p48"/>
          <p:cNvSpPr txBox="1"/>
          <p:nvPr/>
        </p:nvSpPr>
        <p:spPr>
          <a:xfrm>
            <a:off x="6248400" y="1343025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210" name="Google Shape;1210;p48"/>
          <p:cNvSpPr/>
          <p:nvPr/>
        </p:nvSpPr>
        <p:spPr>
          <a:xfrm>
            <a:off x="7048500" y="1779587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216" name="Google Shape;1216;p49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7" name="Google Shape;1217;p49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18" name="Google Shape;1218;p49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219" name="Google Shape;1219;p49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20" name="Google Shape;1220;p49"/>
          <p:cNvSpPr txBox="1"/>
          <p:nvPr/>
        </p:nvSpPr>
        <p:spPr>
          <a:xfrm>
            <a:off x="6248400" y="1343025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221" name="Google Shape;1221;p49"/>
          <p:cNvSpPr/>
          <p:nvPr/>
        </p:nvSpPr>
        <p:spPr>
          <a:xfrm>
            <a:off x="7048500" y="1779587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5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227" name="Google Shape;1227;p50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28" name="Google Shape;1228;p50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29" name="Google Shape;1229;p50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230" name="Google Shape;1230;p50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31" name="Google Shape;1231;p50"/>
          <p:cNvSpPr txBox="1"/>
          <p:nvPr/>
        </p:nvSpPr>
        <p:spPr>
          <a:xfrm>
            <a:off x="57150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232" name="Google Shape;1232;p50"/>
          <p:cNvSpPr/>
          <p:nvPr/>
        </p:nvSpPr>
        <p:spPr>
          <a:xfrm>
            <a:off x="65151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Merge Sort</a:t>
            </a:r>
            <a:endParaRPr/>
          </a:p>
        </p:txBody>
      </p:sp>
      <p:sp>
        <p:nvSpPr>
          <p:cNvPr id="250" name="Google Shape;250;p5"/>
          <p:cNvSpPr txBox="1"/>
          <p:nvPr/>
        </p:nvSpPr>
        <p:spPr>
          <a:xfrm>
            <a:off x="304800" y="1293812"/>
            <a:ext cx="86868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algorithm uses a divide and conquer technique.  The array is split in half, the halves are recursively sorted and then merged together.</a:t>
            </a:r>
            <a:endParaRPr/>
          </a:p>
        </p:txBody>
      </p:sp>
      <p:sp>
        <p:nvSpPr>
          <p:cNvPr id="251" name="Google Shape;251;p5"/>
          <p:cNvSpPr txBox="1"/>
          <p:nvPr/>
        </p:nvSpPr>
        <p:spPr>
          <a:xfrm>
            <a:off x="457200" y="2281237"/>
            <a:ext cx="8686800" cy="3694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mergeSort(a, i, 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(i == 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 = (i + j) /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mergeSort(a, i, 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mergeSort(a, m+1, 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merge(a, i, m, 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merge(a, i, m, j)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merge two sorted subarrays into 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see next slides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5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238" name="Google Shape;1238;p51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39" name="Google Shape;1239;p51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40" name="Google Shape;1240;p51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241" name="Google Shape;1241;p51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42" name="Google Shape;1242;p51"/>
          <p:cNvSpPr txBox="1"/>
          <p:nvPr/>
        </p:nvSpPr>
        <p:spPr>
          <a:xfrm>
            <a:off x="57150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243" name="Google Shape;1243;p51"/>
          <p:cNvSpPr/>
          <p:nvPr/>
        </p:nvSpPr>
        <p:spPr>
          <a:xfrm>
            <a:off x="65151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249" name="Google Shape;1249;p52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0" name="Google Shape;1250;p52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51" name="Google Shape;1251;p52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252" name="Google Shape;1252;p52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53" name="Google Shape;1253;p52"/>
          <p:cNvSpPr txBox="1"/>
          <p:nvPr/>
        </p:nvSpPr>
        <p:spPr>
          <a:xfrm>
            <a:off x="5105400" y="1393825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254" name="Google Shape;1254;p52"/>
          <p:cNvSpPr/>
          <p:nvPr/>
        </p:nvSpPr>
        <p:spPr>
          <a:xfrm>
            <a:off x="5905500" y="1831975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258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260" name="Google Shape;1260;p53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61" name="Google Shape;1261;p53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62" name="Google Shape;1262;p53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263" name="Google Shape;1263;p53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64" name="Google Shape;1264;p53"/>
          <p:cNvSpPr txBox="1"/>
          <p:nvPr/>
        </p:nvSpPr>
        <p:spPr>
          <a:xfrm>
            <a:off x="5105400" y="1393825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265" name="Google Shape;1265;p53"/>
          <p:cNvSpPr/>
          <p:nvPr/>
        </p:nvSpPr>
        <p:spPr>
          <a:xfrm>
            <a:off x="5905500" y="1831975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5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271" name="Google Shape;1271;p54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72" name="Google Shape;1272;p54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73" name="Google Shape;1273;p54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274" name="Google Shape;1274;p54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75" name="Google Shape;1275;p54"/>
          <p:cNvSpPr txBox="1"/>
          <p:nvPr/>
        </p:nvSpPr>
        <p:spPr>
          <a:xfrm>
            <a:off x="45720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276" name="Google Shape;1276;p54"/>
          <p:cNvSpPr/>
          <p:nvPr/>
        </p:nvSpPr>
        <p:spPr>
          <a:xfrm>
            <a:off x="53721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282" name="Google Shape;1282;p55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3" name="Google Shape;1283;p55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84" name="Google Shape;1284;p55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285" name="Google Shape;1285;p55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86" name="Google Shape;1286;p55"/>
          <p:cNvSpPr txBox="1"/>
          <p:nvPr/>
        </p:nvSpPr>
        <p:spPr>
          <a:xfrm>
            <a:off x="45720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287" name="Google Shape;1287;p55"/>
          <p:cNvSpPr/>
          <p:nvPr/>
        </p:nvSpPr>
        <p:spPr>
          <a:xfrm>
            <a:off x="53721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5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293" name="Google Shape;1293;p56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4" name="Google Shape;1294;p56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95" name="Google Shape;1295;p56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296" name="Google Shape;1296;p56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97" name="Google Shape;1297;p56"/>
          <p:cNvSpPr txBox="1"/>
          <p:nvPr/>
        </p:nvSpPr>
        <p:spPr>
          <a:xfrm>
            <a:off x="40386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298" name="Google Shape;1298;p56"/>
          <p:cNvSpPr/>
          <p:nvPr/>
        </p:nvSpPr>
        <p:spPr>
          <a:xfrm>
            <a:off x="48387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302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5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304" name="Google Shape;1304;p57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5" name="Google Shape;1305;p57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06" name="Google Shape;1306;p57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307" name="Google Shape;1307;p57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08" name="Google Shape;1308;p57"/>
          <p:cNvSpPr txBox="1"/>
          <p:nvPr/>
        </p:nvSpPr>
        <p:spPr>
          <a:xfrm>
            <a:off x="40386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309" name="Google Shape;1309;p57"/>
          <p:cNvSpPr/>
          <p:nvPr/>
        </p:nvSpPr>
        <p:spPr>
          <a:xfrm>
            <a:off x="48387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5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315" name="Google Shape;1315;p58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16" name="Google Shape;1316;p58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17" name="Google Shape;1317;p58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318" name="Google Shape;1318;p58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19" name="Google Shape;1319;p58"/>
          <p:cNvSpPr txBox="1"/>
          <p:nvPr/>
        </p:nvSpPr>
        <p:spPr>
          <a:xfrm>
            <a:off x="35052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320" name="Google Shape;1320;p58"/>
          <p:cNvSpPr/>
          <p:nvPr/>
        </p:nvSpPr>
        <p:spPr>
          <a:xfrm>
            <a:off x="43053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5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326" name="Google Shape;1326;p59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7" name="Google Shape;1327;p59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>
                        <a:alpha val="1960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28" name="Google Shape;1328;p59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329" name="Google Shape;1329;p59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30" name="Google Shape;1330;p59"/>
          <p:cNvSpPr txBox="1"/>
          <p:nvPr/>
        </p:nvSpPr>
        <p:spPr>
          <a:xfrm>
            <a:off x="35052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331" name="Google Shape;1331;p59"/>
          <p:cNvSpPr/>
          <p:nvPr/>
        </p:nvSpPr>
        <p:spPr>
          <a:xfrm>
            <a:off x="43053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335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6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337" name="Google Shape;1337;p60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38" name="Google Shape;1338;p60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39" name="Google Shape;1339;p60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340" name="Google Shape;1340;p60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41" name="Google Shape;1341;p60"/>
          <p:cNvSpPr txBox="1"/>
          <p:nvPr/>
        </p:nvSpPr>
        <p:spPr>
          <a:xfrm>
            <a:off x="29718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342" name="Google Shape;1342;p60"/>
          <p:cNvSpPr/>
          <p:nvPr/>
        </p:nvSpPr>
        <p:spPr>
          <a:xfrm>
            <a:off x="37719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58" name="Google Shape;258;p6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259" name="Google Shape;259;p6"/>
          <p:cNvSpPr txBox="1"/>
          <p:nvPr/>
        </p:nvSpPr>
        <p:spPr>
          <a:xfrm>
            <a:off x="4572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1219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 txBox="1"/>
          <p:nvPr/>
        </p:nvSpPr>
        <p:spPr>
          <a:xfrm>
            <a:off x="35814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262" name="Google Shape;262;p6"/>
          <p:cNvSpPr/>
          <p:nvPr/>
        </p:nvSpPr>
        <p:spPr>
          <a:xfrm>
            <a:off x="43434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3" name="Google Shape;263;p6"/>
          <p:cNvGrpSpPr/>
          <p:nvPr/>
        </p:nvGrpSpPr>
        <p:grpSpPr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64" name="Google Shape;264;p6"/>
            <p:cNvSpPr txBox="1"/>
            <p:nvPr/>
          </p:nvSpPr>
          <p:spPr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sp>
          <p:nvSpPr>
            <p:cNvPr id="265" name="Google Shape;265;p6"/>
            <p:cNvSpPr txBox="1"/>
            <p:nvPr/>
          </p:nvSpPr>
          <p:spPr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sp>
          <p:nvSpPr>
            <p:cNvPr id="266" name="Google Shape;266;p6"/>
            <p:cNvSpPr txBox="1"/>
            <p:nvPr/>
          </p:nvSpPr>
          <p:spPr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sp>
          <p:nvSpPr>
            <p:cNvPr id="267" name="Google Shape;267;p6"/>
            <p:cNvSpPr txBox="1"/>
            <p:nvPr/>
          </p:nvSpPr>
          <p:spPr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</a:t>
              </a:r>
              <a:endParaRPr/>
            </a:p>
          </p:txBody>
        </p:sp>
        <p:sp>
          <p:nvSpPr>
            <p:cNvPr id="268" name="Google Shape;268;p6"/>
            <p:cNvSpPr txBox="1"/>
            <p:nvPr/>
          </p:nvSpPr>
          <p:spPr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28</a:t>
              </a:r>
              <a:endParaRPr/>
            </a:p>
          </p:txBody>
        </p:sp>
      </p:grpSp>
      <p:grpSp>
        <p:nvGrpSpPr>
          <p:cNvPr id="269" name="Google Shape;269;p6"/>
          <p:cNvGrpSpPr/>
          <p:nvPr/>
        </p:nvGrpSpPr>
        <p:grpSpPr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270" name="Google Shape;270;p6"/>
            <p:cNvSpPr txBox="1"/>
            <p:nvPr/>
          </p:nvSpPr>
          <p:spPr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sp>
          <p:nvSpPr>
            <p:cNvPr id="271" name="Google Shape;271;p6"/>
            <p:cNvSpPr txBox="1"/>
            <p:nvPr/>
          </p:nvSpPr>
          <p:spPr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sp>
          <p:nvSpPr>
            <p:cNvPr id="272" name="Google Shape;272;p6"/>
            <p:cNvSpPr txBox="1"/>
            <p:nvPr/>
          </p:nvSpPr>
          <p:spPr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</a:t>
              </a:r>
              <a:endParaRPr/>
            </a:p>
          </p:txBody>
        </p:sp>
        <p:sp>
          <p:nvSpPr>
            <p:cNvPr id="273" name="Google Shape;273;p6"/>
            <p:cNvSpPr txBox="1"/>
            <p:nvPr/>
          </p:nvSpPr>
          <p:spPr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/>
            </a:p>
          </p:txBody>
        </p:sp>
        <p:sp>
          <p:nvSpPr>
            <p:cNvPr id="274" name="Google Shape;274;p6"/>
            <p:cNvSpPr txBox="1"/>
            <p:nvPr/>
          </p:nvSpPr>
          <p:spPr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/>
            </a:p>
          </p:txBody>
        </p:sp>
      </p:grpSp>
      <p:sp>
        <p:nvSpPr>
          <p:cNvPr id="275" name="Google Shape;275;p6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77" name="Google Shape;277;p6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78" name="Google Shape;278;p6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79" name="Google Shape;279;p6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80" name="Google Shape;280;p6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81" name="Google Shape;281;p6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82" name="Google Shape;282;p6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83" name="Google Shape;283;p6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84" name="Google Shape;284;p6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285" name="Google Shape;285;p6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286" name="Google Shape;286;p6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Google Shape;1347;p6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348" name="Google Shape;1348;p61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9" name="Google Shape;1349;p61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50" name="Google Shape;1350;p61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351" name="Google Shape;1351;p61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52" name="Google Shape;1352;p61"/>
          <p:cNvSpPr txBox="1"/>
          <p:nvPr/>
        </p:nvSpPr>
        <p:spPr>
          <a:xfrm>
            <a:off x="29718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353" name="Google Shape;1353;p61"/>
          <p:cNvSpPr/>
          <p:nvPr/>
        </p:nvSpPr>
        <p:spPr>
          <a:xfrm>
            <a:off x="37719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6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359" name="Google Shape;1359;p62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0" name="Google Shape;1360;p62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61" name="Google Shape;1361;p62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362" name="Google Shape;1362;p62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63" name="Google Shape;1363;p62"/>
          <p:cNvSpPr txBox="1"/>
          <p:nvPr/>
        </p:nvSpPr>
        <p:spPr>
          <a:xfrm>
            <a:off x="23622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364" name="Google Shape;1364;p62"/>
          <p:cNvSpPr/>
          <p:nvPr/>
        </p:nvSpPr>
        <p:spPr>
          <a:xfrm>
            <a:off x="31623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6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370" name="Google Shape;1370;p63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1" name="Google Shape;1371;p63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72" name="Google Shape;1372;p63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373" name="Google Shape;1373;p63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74" name="Google Shape;1374;p63"/>
          <p:cNvSpPr txBox="1"/>
          <p:nvPr/>
        </p:nvSpPr>
        <p:spPr>
          <a:xfrm>
            <a:off x="23622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375" name="Google Shape;1375;p63"/>
          <p:cNvSpPr/>
          <p:nvPr/>
        </p:nvSpPr>
        <p:spPr>
          <a:xfrm>
            <a:off x="31623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6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381" name="Google Shape;1381;p64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2" name="Google Shape;1382;p64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83" name="Google Shape;1383;p64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384" name="Google Shape;1384;p64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85" name="Google Shape;1385;p64"/>
          <p:cNvSpPr txBox="1"/>
          <p:nvPr/>
        </p:nvSpPr>
        <p:spPr>
          <a:xfrm>
            <a:off x="18288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386" name="Google Shape;1386;p64"/>
          <p:cNvSpPr/>
          <p:nvPr/>
        </p:nvSpPr>
        <p:spPr>
          <a:xfrm>
            <a:off x="26289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6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392" name="Google Shape;1392;p65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93" name="Google Shape;1393;p65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94" name="Google Shape;1394;p65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395" name="Google Shape;1395;p65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96" name="Google Shape;1396;p65"/>
          <p:cNvSpPr txBox="1"/>
          <p:nvPr/>
        </p:nvSpPr>
        <p:spPr>
          <a:xfrm>
            <a:off x="18288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397" name="Google Shape;1397;p65"/>
          <p:cNvSpPr/>
          <p:nvPr/>
        </p:nvSpPr>
        <p:spPr>
          <a:xfrm>
            <a:off x="26289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6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403" name="Google Shape;1403;p66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04" name="Google Shape;1404;p66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05" name="Google Shape;1405;p66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406" name="Google Shape;1406;p66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07" name="Google Shape;1407;p66"/>
          <p:cNvSpPr txBox="1"/>
          <p:nvPr/>
        </p:nvSpPr>
        <p:spPr>
          <a:xfrm>
            <a:off x="12192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408" name="Google Shape;1408;p66"/>
          <p:cNvSpPr/>
          <p:nvPr/>
        </p:nvSpPr>
        <p:spPr>
          <a:xfrm>
            <a:off x="20193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6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414" name="Google Shape;1414;p67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15" name="Google Shape;1415;p67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16" name="Google Shape;1416;p67"/>
          <p:cNvSpPr txBox="1"/>
          <p:nvPr/>
        </p:nvSpPr>
        <p:spPr>
          <a:xfrm>
            <a:off x="3079750" y="333375"/>
            <a:ext cx="3657600" cy="92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</p:txBody>
      </p:sp>
      <p:graphicFrame>
        <p:nvGraphicFramePr>
          <p:cNvPr id="1417" name="Google Shape;1417;p67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5E500">
                        <a:alpha val="19607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18" name="Google Shape;1418;p67"/>
          <p:cNvSpPr txBox="1"/>
          <p:nvPr/>
        </p:nvSpPr>
        <p:spPr>
          <a:xfrm>
            <a:off x="12192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419" name="Google Shape;1419;p67"/>
          <p:cNvSpPr/>
          <p:nvPr/>
        </p:nvSpPr>
        <p:spPr>
          <a:xfrm>
            <a:off x="20193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6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425" name="Google Shape;1425;p68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26" name="Google Shape;1426;p68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27" name="Google Shape;1427;p68"/>
          <p:cNvSpPr txBox="1"/>
          <p:nvPr/>
        </p:nvSpPr>
        <p:spPr>
          <a:xfrm>
            <a:off x="3079750" y="333375"/>
            <a:ext cx="3657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 to 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graphicFrame>
        <p:nvGraphicFramePr>
          <p:cNvPr id="1428" name="Google Shape;1428;p68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29" name="Google Shape;1429;p68"/>
          <p:cNvSpPr txBox="1"/>
          <p:nvPr/>
        </p:nvSpPr>
        <p:spPr>
          <a:xfrm>
            <a:off x="1219200" y="1373187"/>
            <a:ext cx="1905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430" name="Google Shape;1430;p68"/>
          <p:cNvSpPr/>
          <p:nvPr/>
        </p:nvSpPr>
        <p:spPr>
          <a:xfrm>
            <a:off x="2019300" y="180975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2E7FE"/>
        </a:solidFill>
      </p:bgPr>
    </p:bg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6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graphicFrame>
        <p:nvGraphicFramePr>
          <p:cNvPr id="1436" name="Google Shape;1436;p69"/>
          <p:cNvGraphicFramePr/>
          <p:nvPr/>
        </p:nvGraphicFramePr>
        <p:xfrm>
          <a:off x="1371600" y="22272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7" name="Google Shape;1437;p69"/>
          <p:cNvGraphicFramePr/>
          <p:nvPr/>
        </p:nvGraphicFramePr>
        <p:xfrm>
          <a:off x="1371600" y="457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38" name="Google Shape;1438;p69"/>
          <p:cNvSpPr txBox="1"/>
          <p:nvPr/>
        </p:nvSpPr>
        <p:spPr>
          <a:xfrm>
            <a:off x="3079750" y="333375"/>
            <a:ext cx="36576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 to 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graphicFrame>
        <p:nvGraphicFramePr>
          <p:cNvPr id="1439" name="Google Shape;1439;p69"/>
          <p:cNvGraphicFramePr/>
          <p:nvPr/>
        </p:nvGraphicFramePr>
        <p:xfrm>
          <a:off x="13716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{E2041C86-3CB8-480B-8C73-414A54AF3285}</a:tableStyleId>
              </a:tblPr>
              <a:tblGrid>
                <a:gridCol w="554025"/>
                <a:gridCol w="554025"/>
                <a:gridCol w="554025"/>
                <a:gridCol w="554025"/>
                <a:gridCol w="554025"/>
                <a:gridCol w="555625"/>
                <a:gridCol w="554025"/>
                <a:gridCol w="554025"/>
                <a:gridCol w="554025"/>
                <a:gridCol w="554025"/>
                <a:gridCol w="554025"/>
              </a:tblGrid>
              <a:tr h="45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0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b="1" i="0" lang="en-US" sz="18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</a:t>
                      </a:r>
                      <a:endParaRPr/>
                    </a:p>
                  </a:txBody>
                  <a:tcPr marT="45725" marB="45725" marR="91450" marL="91450" anchor="ctr"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 New"/>
                        <a:buNone/>
                      </a:pPr>
                      <a:r>
                        <a:rPr b="1" i="0" lang="en-US" sz="2400" u="non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>
                        <a:alpha val="19607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40" name="Google Shape;1440;p69"/>
          <p:cNvSpPr txBox="1"/>
          <p:nvPr/>
        </p:nvSpPr>
        <p:spPr>
          <a:xfrm>
            <a:off x="6248400" y="1374775"/>
            <a:ext cx="1905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rgbClr val="003399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endParaRPr/>
          </a:p>
        </p:txBody>
      </p:sp>
      <p:sp>
        <p:nvSpPr>
          <p:cNvPr id="1441" name="Google Shape;1441;p69"/>
          <p:cNvSpPr/>
          <p:nvPr/>
        </p:nvSpPr>
        <p:spPr>
          <a:xfrm>
            <a:off x="7048500" y="1811337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5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70"/>
          <p:cNvSpPr txBox="1"/>
          <p:nvPr/>
        </p:nvSpPr>
        <p:spPr>
          <a:xfrm>
            <a:off x="457200" y="304800"/>
            <a:ext cx="8305800" cy="655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countingSort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0 to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	for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 to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+ 1		 // how many of each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 k = 1 to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+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- 1]	    // how many ≤ 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// sort a with the result in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for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downto 1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]]] =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 	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=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]] - 1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	// copy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back to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for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 1 to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		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1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Running time?</a:t>
            </a:r>
            <a:endParaRPr/>
          </a:p>
        </p:txBody>
      </p:sp>
      <p:sp>
        <p:nvSpPr>
          <p:cNvPr id="1447" name="Google Shape;1447;p7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48" name="Google Shape;1448;p70"/>
          <p:cNvSpPr txBox="1"/>
          <p:nvPr/>
        </p:nvSpPr>
        <p:spPr>
          <a:xfrm>
            <a:off x="3352800" y="6329362"/>
            <a:ext cx="4845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n+m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= θ(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if  m  is some “small” constant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292" name="Google Shape;292;p7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293" name="Google Shape;293;p7"/>
          <p:cNvSpPr txBox="1"/>
          <p:nvPr/>
        </p:nvSpPr>
        <p:spPr>
          <a:xfrm>
            <a:off x="4572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294" name="Google Shape;294;p7"/>
          <p:cNvSpPr/>
          <p:nvPr/>
        </p:nvSpPr>
        <p:spPr>
          <a:xfrm>
            <a:off x="1219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7"/>
          <p:cNvSpPr txBox="1"/>
          <p:nvPr/>
        </p:nvSpPr>
        <p:spPr>
          <a:xfrm>
            <a:off x="35814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296" name="Google Shape;296;p7"/>
          <p:cNvSpPr/>
          <p:nvPr/>
        </p:nvSpPr>
        <p:spPr>
          <a:xfrm>
            <a:off x="43434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7"/>
          <p:cNvGrpSpPr/>
          <p:nvPr/>
        </p:nvGrpSpPr>
        <p:grpSpPr>
          <a:xfrm>
            <a:off x="1066800" y="4343400"/>
            <a:ext cx="2667000" cy="381000"/>
            <a:chOff x="816" y="3264"/>
            <a:chExt cx="1680" cy="240"/>
          </a:xfrm>
        </p:grpSpPr>
        <p:sp>
          <p:nvSpPr>
            <p:cNvPr id="298" name="Google Shape;298;p7"/>
            <p:cNvSpPr txBox="1"/>
            <p:nvPr/>
          </p:nvSpPr>
          <p:spPr>
            <a:xfrm>
              <a:off x="816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sp>
          <p:nvSpPr>
            <p:cNvPr id="299" name="Google Shape;299;p7"/>
            <p:cNvSpPr txBox="1"/>
            <p:nvPr/>
          </p:nvSpPr>
          <p:spPr>
            <a:xfrm>
              <a:off x="1152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sp>
          <p:nvSpPr>
            <p:cNvPr id="300" name="Google Shape;300;p7"/>
            <p:cNvSpPr txBox="1"/>
            <p:nvPr/>
          </p:nvSpPr>
          <p:spPr>
            <a:xfrm>
              <a:off x="1488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sp>
          <p:nvSpPr>
            <p:cNvPr id="301" name="Google Shape;301;p7"/>
            <p:cNvSpPr txBox="1"/>
            <p:nvPr/>
          </p:nvSpPr>
          <p:spPr>
            <a:xfrm>
              <a:off x="1824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19</a:t>
              </a:r>
              <a:endParaRPr/>
            </a:p>
          </p:txBody>
        </p:sp>
        <p:sp>
          <p:nvSpPr>
            <p:cNvPr id="302" name="Google Shape;302;p7"/>
            <p:cNvSpPr txBox="1"/>
            <p:nvPr/>
          </p:nvSpPr>
          <p:spPr>
            <a:xfrm>
              <a:off x="2160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28</a:t>
              </a:r>
              <a:endParaRPr/>
            </a:p>
          </p:txBody>
        </p:sp>
      </p:grpSp>
      <p:sp>
        <p:nvSpPr>
          <p:cNvPr id="303" name="Google Shape;303;p7"/>
          <p:cNvSpPr txBox="1"/>
          <p:nvPr/>
        </p:nvSpPr>
        <p:spPr>
          <a:xfrm>
            <a:off x="4267200" y="4343400"/>
            <a:ext cx="533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304" name="Google Shape;304;p7"/>
          <p:cNvSpPr txBox="1"/>
          <p:nvPr/>
        </p:nvSpPr>
        <p:spPr>
          <a:xfrm>
            <a:off x="4800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305" name="Google Shape;305;p7"/>
          <p:cNvSpPr txBox="1"/>
          <p:nvPr/>
        </p:nvSpPr>
        <p:spPr>
          <a:xfrm>
            <a:off x="5334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306" name="Google Shape;306;p7"/>
          <p:cNvSpPr txBox="1"/>
          <p:nvPr/>
        </p:nvSpPr>
        <p:spPr>
          <a:xfrm>
            <a:off x="5867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</a:t>
            </a:r>
            <a:endParaRPr/>
          </a:p>
        </p:txBody>
      </p:sp>
      <p:sp>
        <p:nvSpPr>
          <p:cNvPr id="307" name="Google Shape;307;p7"/>
          <p:cNvSpPr txBox="1"/>
          <p:nvPr/>
        </p:nvSpPr>
        <p:spPr>
          <a:xfrm>
            <a:off x="64008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37</a:t>
            </a:r>
            <a:endParaRPr/>
          </a:p>
        </p:txBody>
      </p:sp>
      <p:sp>
        <p:nvSpPr>
          <p:cNvPr id="308" name="Google Shape;308;p7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7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10" name="Google Shape;310;p7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11" name="Google Shape;311;p7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12" name="Google Shape;312;p7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13" name="Google Shape;313;p7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14" name="Google Shape;314;p7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15" name="Google Shape;315;p7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16" name="Google Shape;316;p7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17" name="Google Shape;317;p7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18" name="Google Shape;318;p7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319" name="Google Shape;319;p7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71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What’s going on?  Linear time?</a:t>
            </a:r>
            <a:endParaRPr/>
          </a:p>
        </p:txBody>
      </p:sp>
      <p:sp>
        <p:nvSpPr>
          <p:cNvPr id="1454" name="Google Shape;1454;p71"/>
          <p:cNvSpPr txBox="1"/>
          <p:nvPr/>
        </p:nvSpPr>
        <p:spPr>
          <a:xfrm>
            <a:off x="457200" y="1447800"/>
            <a:ext cx="83820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not a comparison-based sort.  It never compares two elements in the array  (e.g.,  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if  a[i] &lt; a[j]</a:t>
            </a:r>
            <a:r>
              <a:rPr b="0" i="0" lang="en-US" sz="20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5" name="Google Shape;1455;p71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72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6.4.4 Radix Sort</a:t>
            </a:r>
            <a:endParaRPr/>
          </a:p>
        </p:txBody>
      </p:sp>
      <p:sp>
        <p:nvSpPr>
          <p:cNvPr id="1461" name="Google Shape;1461;p72"/>
          <p:cNvSpPr txBox="1"/>
          <p:nvPr/>
        </p:nvSpPr>
        <p:spPr>
          <a:xfrm>
            <a:off x="457200" y="1447800"/>
            <a:ext cx="86868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algorithm sorts the array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[1], ... ,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 of integers.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Each integer has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digits.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sorts the integers by digit, working from the LEAST significant digit to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significant digit.</a:t>
            </a:r>
            <a:endParaRPr/>
          </a:p>
        </p:txBody>
      </p:sp>
      <p:sp>
        <p:nvSpPr>
          <p:cNvPr id="1462" name="Google Shape;1462;p72"/>
          <p:cNvSpPr txBox="1"/>
          <p:nvPr/>
        </p:nvSpPr>
        <p:spPr>
          <a:xfrm>
            <a:off x="457200" y="3686175"/>
            <a:ext cx="8305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radixSort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k is the number of digits in each element of 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countingSort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,9) on digit in 10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63" name="Google Shape;1463;p72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73"/>
          <p:cNvSpPr txBox="1"/>
          <p:nvPr/>
        </p:nvSpPr>
        <p:spPr>
          <a:xfrm>
            <a:off x="484187" y="150812"/>
            <a:ext cx="83058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radixSort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countingSort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,9) on digit in 10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69" name="Google Shape;1469;p73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0" name="Google Shape;1470;p73"/>
          <p:cNvSpPr txBox="1"/>
          <p:nvPr/>
        </p:nvSpPr>
        <p:spPr>
          <a:xfrm>
            <a:off x="871537" y="1905000"/>
            <a:ext cx="92551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</p:txBody>
      </p:sp>
      <p:sp>
        <p:nvSpPr>
          <p:cNvPr id="1471" name="Google Shape;1471;p73"/>
          <p:cNvSpPr txBox="1"/>
          <p:nvPr/>
        </p:nvSpPr>
        <p:spPr>
          <a:xfrm>
            <a:off x="838200" y="1462087"/>
            <a:ext cx="11064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 = 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74"/>
          <p:cNvSpPr txBox="1"/>
          <p:nvPr/>
        </p:nvSpPr>
        <p:spPr>
          <a:xfrm>
            <a:off x="484187" y="150812"/>
            <a:ext cx="83058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radixSort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countingSort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,9) on digit in 10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77" name="Google Shape;1477;p74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78" name="Google Shape;1478;p74"/>
          <p:cNvSpPr txBox="1"/>
          <p:nvPr/>
        </p:nvSpPr>
        <p:spPr>
          <a:xfrm>
            <a:off x="871537" y="1905000"/>
            <a:ext cx="92551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</p:txBody>
      </p:sp>
      <p:sp>
        <p:nvSpPr>
          <p:cNvPr id="1479" name="Google Shape;1479;p74"/>
          <p:cNvSpPr txBox="1"/>
          <p:nvPr/>
        </p:nvSpPr>
        <p:spPr>
          <a:xfrm>
            <a:off x="838200" y="1462087"/>
            <a:ext cx="11064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 = 3</a:t>
            </a:r>
            <a:endParaRPr/>
          </a:p>
        </p:txBody>
      </p:sp>
      <p:cxnSp>
        <p:nvCxnSpPr>
          <p:cNvPr id="1480" name="Google Shape;1480;p74"/>
          <p:cNvCxnSpPr/>
          <p:nvPr/>
        </p:nvCxnSpPr>
        <p:spPr>
          <a:xfrm rot="10800000">
            <a:off x="1557337" y="5410200"/>
            <a:ext cx="0" cy="422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481" name="Google Shape;1481;p74"/>
          <p:cNvSpPr txBox="1"/>
          <p:nvPr/>
        </p:nvSpPr>
        <p:spPr>
          <a:xfrm>
            <a:off x="1333500" y="5888037"/>
            <a:ext cx="59388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 by 10^0 = ones digit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75"/>
          <p:cNvSpPr txBox="1"/>
          <p:nvPr/>
        </p:nvSpPr>
        <p:spPr>
          <a:xfrm>
            <a:off x="484187" y="150812"/>
            <a:ext cx="83058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radixSort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countingSort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,9) on digit in 10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87" name="Google Shape;1487;p75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8" name="Google Shape;1488;p75"/>
          <p:cNvSpPr txBox="1"/>
          <p:nvPr/>
        </p:nvSpPr>
        <p:spPr>
          <a:xfrm>
            <a:off x="871537" y="1905000"/>
            <a:ext cx="92551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</p:txBody>
      </p:sp>
      <p:sp>
        <p:nvSpPr>
          <p:cNvPr id="1489" name="Google Shape;1489;p75"/>
          <p:cNvSpPr txBox="1"/>
          <p:nvPr/>
        </p:nvSpPr>
        <p:spPr>
          <a:xfrm>
            <a:off x="838200" y="1462087"/>
            <a:ext cx="11064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 = 3</a:t>
            </a:r>
            <a:endParaRPr/>
          </a:p>
        </p:txBody>
      </p:sp>
      <p:sp>
        <p:nvSpPr>
          <p:cNvPr id="1490" name="Google Shape;1490;p75"/>
          <p:cNvSpPr/>
          <p:nvPr/>
        </p:nvSpPr>
        <p:spPr>
          <a:xfrm>
            <a:off x="2090737" y="3352800"/>
            <a:ext cx="838200" cy="381000"/>
          </a:xfrm>
          <a:prstGeom prst="rightArrow">
            <a:avLst>
              <a:gd fmla="val 16691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1" name="Google Shape;1491;p75"/>
          <p:cNvSpPr txBox="1"/>
          <p:nvPr/>
        </p:nvSpPr>
        <p:spPr>
          <a:xfrm>
            <a:off x="3028950" y="1905000"/>
            <a:ext cx="923925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76"/>
          <p:cNvSpPr txBox="1"/>
          <p:nvPr/>
        </p:nvSpPr>
        <p:spPr>
          <a:xfrm>
            <a:off x="484187" y="150812"/>
            <a:ext cx="83058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radixSort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countingSort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,9) on digit in 10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497" name="Google Shape;1497;p76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98" name="Google Shape;1498;p76"/>
          <p:cNvSpPr txBox="1"/>
          <p:nvPr/>
        </p:nvSpPr>
        <p:spPr>
          <a:xfrm>
            <a:off x="871537" y="1905000"/>
            <a:ext cx="92551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</p:txBody>
      </p:sp>
      <p:sp>
        <p:nvSpPr>
          <p:cNvPr id="1499" name="Google Shape;1499;p76"/>
          <p:cNvSpPr txBox="1"/>
          <p:nvPr/>
        </p:nvSpPr>
        <p:spPr>
          <a:xfrm>
            <a:off x="838200" y="1462087"/>
            <a:ext cx="11064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 = 3</a:t>
            </a:r>
            <a:endParaRPr/>
          </a:p>
        </p:txBody>
      </p:sp>
      <p:sp>
        <p:nvSpPr>
          <p:cNvPr id="1500" name="Google Shape;1500;p76"/>
          <p:cNvSpPr/>
          <p:nvPr/>
        </p:nvSpPr>
        <p:spPr>
          <a:xfrm>
            <a:off x="2090737" y="3352800"/>
            <a:ext cx="838200" cy="381000"/>
          </a:xfrm>
          <a:prstGeom prst="rightArrow">
            <a:avLst>
              <a:gd fmla="val 16691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76"/>
          <p:cNvSpPr txBox="1"/>
          <p:nvPr/>
        </p:nvSpPr>
        <p:spPr>
          <a:xfrm>
            <a:off x="3028950" y="1905000"/>
            <a:ext cx="923925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</p:txBody>
      </p:sp>
      <p:cxnSp>
        <p:nvCxnSpPr>
          <p:cNvPr id="1502" name="Google Shape;1502;p76"/>
          <p:cNvCxnSpPr/>
          <p:nvPr/>
        </p:nvCxnSpPr>
        <p:spPr>
          <a:xfrm rot="10800000">
            <a:off x="3462337" y="5334000"/>
            <a:ext cx="0" cy="422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03" name="Google Shape;1503;p76"/>
          <p:cNvSpPr txBox="1"/>
          <p:nvPr/>
        </p:nvSpPr>
        <p:spPr>
          <a:xfrm>
            <a:off x="1333500" y="5888037"/>
            <a:ext cx="59388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 by 10^1 = tens digit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77"/>
          <p:cNvSpPr txBox="1"/>
          <p:nvPr/>
        </p:nvSpPr>
        <p:spPr>
          <a:xfrm>
            <a:off x="484187" y="150812"/>
            <a:ext cx="83058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radixSort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countingSort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,9) on digit in 10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09" name="Google Shape;1509;p77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10" name="Google Shape;1510;p77"/>
          <p:cNvSpPr txBox="1"/>
          <p:nvPr/>
        </p:nvSpPr>
        <p:spPr>
          <a:xfrm>
            <a:off x="871537" y="1905000"/>
            <a:ext cx="92551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</p:txBody>
      </p:sp>
      <p:sp>
        <p:nvSpPr>
          <p:cNvPr id="1511" name="Google Shape;1511;p77"/>
          <p:cNvSpPr txBox="1"/>
          <p:nvPr/>
        </p:nvSpPr>
        <p:spPr>
          <a:xfrm>
            <a:off x="838200" y="1462087"/>
            <a:ext cx="11064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 = 3</a:t>
            </a:r>
            <a:endParaRPr/>
          </a:p>
        </p:txBody>
      </p:sp>
      <p:sp>
        <p:nvSpPr>
          <p:cNvPr id="1512" name="Google Shape;1512;p77"/>
          <p:cNvSpPr/>
          <p:nvPr/>
        </p:nvSpPr>
        <p:spPr>
          <a:xfrm>
            <a:off x="4211637" y="3333750"/>
            <a:ext cx="838200" cy="381000"/>
          </a:xfrm>
          <a:prstGeom prst="rightArrow">
            <a:avLst>
              <a:gd fmla="val 16691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77"/>
          <p:cNvSpPr txBox="1"/>
          <p:nvPr/>
        </p:nvSpPr>
        <p:spPr>
          <a:xfrm>
            <a:off x="3028950" y="1905000"/>
            <a:ext cx="923925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</p:txBody>
      </p:sp>
      <p:sp>
        <p:nvSpPr>
          <p:cNvPr id="1514" name="Google Shape;1514;p77"/>
          <p:cNvSpPr txBox="1"/>
          <p:nvPr/>
        </p:nvSpPr>
        <p:spPr>
          <a:xfrm>
            <a:off x="5246687" y="1905000"/>
            <a:ext cx="92551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78"/>
          <p:cNvSpPr txBox="1"/>
          <p:nvPr/>
        </p:nvSpPr>
        <p:spPr>
          <a:xfrm>
            <a:off x="484187" y="150812"/>
            <a:ext cx="83058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radixSort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countingSort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,9) on digit in 10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20" name="Google Shape;1520;p78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21" name="Google Shape;1521;p78"/>
          <p:cNvSpPr txBox="1"/>
          <p:nvPr/>
        </p:nvSpPr>
        <p:spPr>
          <a:xfrm>
            <a:off x="871537" y="1905000"/>
            <a:ext cx="92551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</p:txBody>
      </p:sp>
      <p:sp>
        <p:nvSpPr>
          <p:cNvPr id="1522" name="Google Shape;1522;p78"/>
          <p:cNvSpPr txBox="1"/>
          <p:nvPr/>
        </p:nvSpPr>
        <p:spPr>
          <a:xfrm>
            <a:off x="838200" y="1462087"/>
            <a:ext cx="11064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 = 3</a:t>
            </a:r>
            <a:endParaRPr/>
          </a:p>
        </p:txBody>
      </p:sp>
      <p:sp>
        <p:nvSpPr>
          <p:cNvPr id="1523" name="Google Shape;1523;p78"/>
          <p:cNvSpPr/>
          <p:nvPr/>
        </p:nvSpPr>
        <p:spPr>
          <a:xfrm>
            <a:off x="4211637" y="3333750"/>
            <a:ext cx="838200" cy="381000"/>
          </a:xfrm>
          <a:prstGeom prst="rightArrow">
            <a:avLst>
              <a:gd fmla="val 16691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78"/>
          <p:cNvSpPr txBox="1"/>
          <p:nvPr/>
        </p:nvSpPr>
        <p:spPr>
          <a:xfrm>
            <a:off x="3028950" y="1905000"/>
            <a:ext cx="923925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</p:txBody>
      </p:sp>
      <p:cxnSp>
        <p:nvCxnSpPr>
          <p:cNvPr id="1525" name="Google Shape;1525;p78"/>
          <p:cNvCxnSpPr/>
          <p:nvPr/>
        </p:nvCxnSpPr>
        <p:spPr>
          <a:xfrm rot="10800000">
            <a:off x="5481637" y="5324475"/>
            <a:ext cx="0" cy="423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526" name="Google Shape;1526;p78"/>
          <p:cNvSpPr txBox="1"/>
          <p:nvPr/>
        </p:nvSpPr>
        <p:spPr>
          <a:xfrm>
            <a:off x="3352800" y="5878512"/>
            <a:ext cx="59388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sort by 10^2 = hundreds digit</a:t>
            </a:r>
            <a:endParaRPr/>
          </a:p>
        </p:txBody>
      </p:sp>
      <p:sp>
        <p:nvSpPr>
          <p:cNvPr id="1527" name="Google Shape;1527;p78"/>
          <p:cNvSpPr txBox="1"/>
          <p:nvPr/>
        </p:nvSpPr>
        <p:spPr>
          <a:xfrm>
            <a:off x="5246687" y="1905000"/>
            <a:ext cx="92551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79"/>
          <p:cNvSpPr txBox="1"/>
          <p:nvPr/>
        </p:nvSpPr>
        <p:spPr>
          <a:xfrm>
            <a:off x="484187" y="150812"/>
            <a:ext cx="830580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radixSort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countingSort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,9) on digit in 10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33" name="Google Shape;1533;p79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34" name="Google Shape;1534;p79"/>
          <p:cNvSpPr txBox="1"/>
          <p:nvPr/>
        </p:nvSpPr>
        <p:spPr>
          <a:xfrm>
            <a:off x="871537" y="1905000"/>
            <a:ext cx="92551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</p:txBody>
      </p:sp>
      <p:sp>
        <p:nvSpPr>
          <p:cNvPr id="1535" name="Google Shape;1535;p79"/>
          <p:cNvSpPr txBox="1"/>
          <p:nvPr/>
        </p:nvSpPr>
        <p:spPr>
          <a:xfrm>
            <a:off x="838200" y="1462087"/>
            <a:ext cx="1106487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 = 3</a:t>
            </a:r>
            <a:endParaRPr/>
          </a:p>
        </p:txBody>
      </p:sp>
      <p:sp>
        <p:nvSpPr>
          <p:cNvPr id="1536" name="Google Shape;1536;p79"/>
          <p:cNvSpPr/>
          <p:nvPr/>
        </p:nvSpPr>
        <p:spPr>
          <a:xfrm>
            <a:off x="6538912" y="3294062"/>
            <a:ext cx="838200" cy="381000"/>
          </a:xfrm>
          <a:prstGeom prst="rightArrow">
            <a:avLst>
              <a:gd fmla="val 16691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7" name="Google Shape;1537;p79"/>
          <p:cNvSpPr txBox="1"/>
          <p:nvPr/>
        </p:nvSpPr>
        <p:spPr>
          <a:xfrm>
            <a:off x="3028950" y="1905000"/>
            <a:ext cx="923925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</p:txBody>
      </p:sp>
      <p:sp>
        <p:nvSpPr>
          <p:cNvPr id="1538" name="Google Shape;1538;p79"/>
          <p:cNvSpPr txBox="1"/>
          <p:nvPr/>
        </p:nvSpPr>
        <p:spPr>
          <a:xfrm>
            <a:off x="5240337" y="1905000"/>
            <a:ext cx="92551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</p:txBody>
      </p:sp>
      <p:sp>
        <p:nvSpPr>
          <p:cNvPr id="1539" name="Google Shape;1539;p79"/>
          <p:cNvSpPr txBox="1"/>
          <p:nvPr/>
        </p:nvSpPr>
        <p:spPr>
          <a:xfrm>
            <a:off x="7632700" y="1905000"/>
            <a:ext cx="925512" cy="354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329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657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720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None/>
            </a:pPr>
            <a:r>
              <a:rPr b="0" i="0" lang="en-US" sz="3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839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80"/>
          <p:cNvSpPr txBox="1"/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Algorithm 6.4.4 Radix Sort</a:t>
            </a:r>
            <a:endParaRPr/>
          </a:p>
        </p:txBody>
      </p:sp>
      <p:sp>
        <p:nvSpPr>
          <p:cNvPr id="1545" name="Google Shape;1545;p80"/>
          <p:cNvSpPr txBox="1"/>
          <p:nvPr/>
        </p:nvSpPr>
        <p:spPr>
          <a:xfrm>
            <a:off x="457200" y="1447800"/>
            <a:ext cx="8686800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algorithm sorts the array 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[1], ... ,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 of integers.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Each integer has </a:t>
            </a:r>
            <a:r>
              <a:rPr b="0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digits.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sorts the integers by digit, working from the LEAST significant digit to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significant digit.</a:t>
            </a:r>
            <a:endParaRPr/>
          </a:p>
        </p:txBody>
      </p:sp>
      <p:sp>
        <p:nvSpPr>
          <p:cNvPr id="1546" name="Google Shape;1546;p80"/>
          <p:cNvSpPr txBox="1"/>
          <p:nvPr/>
        </p:nvSpPr>
        <p:spPr>
          <a:xfrm>
            <a:off x="457200" y="3686175"/>
            <a:ext cx="8305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radixSort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k is the number of digits in each element of 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 to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k-1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countingSort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,9) on digit in 10</a:t>
            </a:r>
            <a:r>
              <a:rPr b="0" baseline="3000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place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547" name="Google Shape;1547;p80"/>
          <p:cNvSpPr txBox="1"/>
          <p:nvPr/>
        </p:nvSpPr>
        <p:spPr>
          <a:xfrm>
            <a:off x="457200" y="5826125"/>
            <a:ext cx="72390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 the running time of 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radixSort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548" name="Google Shape;1548;p80"/>
          <p:cNvSpPr txBox="1"/>
          <p:nvPr/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9" name="Google Shape;1549;p80"/>
          <p:cNvSpPr txBox="1"/>
          <p:nvPr/>
        </p:nvSpPr>
        <p:spPr>
          <a:xfrm>
            <a:off x="2266950" y="6283325"/>
            <a:ext cx="46101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θ(</a:t>
            </a:r>
            <a:r>
              <a:rPr b="1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kn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= θ(</a:t>
            </a:r>
            <a:r>
              <a:rPr b="1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0" i="0" lang="en-US" sz="1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 if  k  is some “small” constant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25" name="Google Shape;325;p8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326" name="Google Shape;326;p8"/>
          <p:cNvSpPr/>
          <p:nvPr/>
        </p:nvSpPr>
        <p:spPr>
          <a:xfrm>
            <a:off x="1219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8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328" name="Google Shape;328;p8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329" name="Google Shape;329;p8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330" name="Google Shape;330;p8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331" name="Google Shape;331;p8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grpSp>
        <p:nvGrpSpPr>
          <p:cNvPr id="332" name="Google Shape;332;p8"/>
          <p:cNvGrpSpPr/>
          <p:nvPr/>
        </p:nvGrpSpPr>
        <p:grpSpPr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33" name="Google Shape;333;p8"/>
            <p:cNvSpPr txBox="1"/>
            <p:nvPr/>
          </p:nvSpPr>
          <p:spPr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sp>
          <p:nvSpPr>
            <p:cNvPr id="334" name="Google Shape;334;p8"/>
            <p:cNvSpPr txBox="1"/>
            <p:nvPr/>
          </p:nvSpPr>
          <p:spPr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sp>
          <p:nvSpPr>
            <p:cNvPr id="335" name="Google Shape;335;p8"/>
            <p:cNvSpPr txBox="1"/>
            <p:nvPr/>
          </p:nvSpPr>
          <p:spPr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</a:t>
              </a:r>
              <a:endParaRPr/>
            </a:p>
          </p:txBody>
        </p:sp>
        <p:sp>
          <p:nvSpPr>
            <p:cNvPr id="336" name="Google Shape;336;p8"/>
            <p:cNvSpPr txBox="1"/>
            <p:nvPr/>
          </p:nvSpPr>
          <p:spPr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/>
            </a:p>
          </p:txBody>
        </p:sp>
        <p:sp>
          <p:nvSpPr>
            <p:cNvPr id="337" name="Google Shape;337;p8"/>
            <p:cNvSpPr txBox="1"/>
            <p:nvPr/>
          </p:nvSpPr>
          <p:spPr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/>
            </a:p>
          </p:txBody>
        </p:sp>
      </p:grpSp>
      <p:sp>
        <p:nvSpPr>
          <p:cNvPr id="338" name="Google Shape;338;p8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40" name="Google Shape;340;p8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41" name="Google Shape;341;p8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42" name="Google Shape;342;p8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43" name="Google Shape;343;p8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44" name="Google Shape;344;p8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45" name="Google Shape;345;p8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46" name="Google Shape;346;p8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47" name="Google Shape;347;p8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48" name="Google Shape;348;p8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349" name="Google Shape;349;p8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350" name="Google Shape;350;p8"/>
          <p:cNvSpPr txBox="1"/>
          <p:nvPr/>
        </p:nvSpPr>
        <p:spPr>
          <a:xfrm>
            <a:off x="4572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351" name="Google Shape;351;p8"/>
          <p:cNvSpPr txBox="1"/>
          <p:nvPr/>
        </p:nvSpPr>
        <p:spPr>
          <a:xfrm>
            <a:off x="35814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352" name="Google Shape;352;p8"/>
          <p:cNvSpPr/>
          <p:nvPr/>
        </p:nvSpPr>
        <p:spPr>
          <a:xfrm>
            <a:off x="43434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8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9"/>
          <p:cNvSpPr txBox="1"/>
          <p:nvPr/>
        </p:nvSpPr>
        <p:spPr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Comic Sans MS"/>
              <a:buNone/>
            </a:pPr>
            <a:fld id="{00000000-1234-1234-1234-123412341234}" type="slidenum">
              <a:rPr b="0" i="0" lang="en-US" sz="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‹#›</a:t>
            </a:fld>
            <a:endParaRPr/>
          </a:p>
        </p:txBody>
      </p:sp>
      <p:sp>
        <p:nvSpPr>
          <p:cNvPr id="359" name="Google Shape;359;p9"/>
          <p:cNvSpPr txBox="1"/>
          <p:nvPr/>
        </p:nvSpPr>
        <p:spPr>
          <a:xfrm>
            <a:off x="7239000" y="5334000"/>
            <a:ext cx="17526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auxiliary array</a:t>
            </a:r>
            <a:endParaRPr/>
          </a:p>
        </p:txBody>
      </p:sp>
      <p:sp>
        <p:nvSpPr>
          <p:cNvPr id="360" name="Google Shape;360;p9"/>
          <p:cNvSpPr/>
          <p:nvPr/>
        </p:nvSpPr>
        <p:spPr>
          <a:xfrm>
            <a:off x="12192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3399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9"/>
          <p:cNvSpPr/>
          <p:nvPr/>
        </p:nvSpPr>
        <p:spPr>
          <a:xfrm>
            <a:off x="4876800" y="3886200"/>
            <a:ext cx="3048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6600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9"/>
          <p:cNvSpPr txBox="1"/>
          <p:nvPr/>
        </p:nvSpPr>
        <p:spPr>
          <a:xfrm>
            <a:off x="1066800" y="43434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363" name="Google Shape;363;p9"/>
          <p:cNvSpPr txBox="1"/>
          <p:nvPr/>
        </p:nvSpPr>
        <p:spPr>
          <a:xfrm>
            <a:off x="16002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/>
          </a:p>
        </p:txBody>
      </p:sp>
      <p:sp>
        <p:nvSpPr>
          <p:cNvPr id="364" name="Google Shape;364;p9"/>
          <p:cNvSpPr txBox="1"/>
          <p:nvPr/>
        </p:nvSpPr>
        <p:spPr>
          <a:xfrm>
            <a:off x="21336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/>
          </a:p>
        </p:txBody>
      </p:sp>
      <p:sp>
        <p:nvSpPr>
          <p:cNvPr id="365" name="Google Shape;365;p9"/>
          <p:cNvSpPr txBox="1"/>
          <p:nvPr/>
        </p:nvSpPr>
        <p:spPr>
          <a:xfrm>
            <a:off x="26670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19</a:t>
            </a:r>
            <a:endParaRPr/>
          </a:p>
        </p:txBody>
      </p:sp>
      <p:sp>
        <p:nvSpPr>
          <p:cNvPr id="366" name="Google Shape;366;p9"/>
          <p:cNvSpPr txBox="1"/>
          <p:nvPr/>
        </p:nvSpPr>
        <p:spPr>
          <a:xfrm>
            <a:off x="3200400" y="43434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28</a:t>
            </a:r>
            <a:endParaRPr/>
          </a:p>
        </p:txBody>
      </p:sp>
      <p:grpSp>
        <p:nvGrpSpPr>
          <p:cNvPr id="367" name="Google Shape;367;p9"/>
          <p:cNvGrpSpPr/>
          <p:nvPr/>
        </p:nvGrpSpPr>
        <p:grpSpPr>
          <a:xfrm>
            <a:off x="4267200" y="4343400"/>
            <a:ext cx="2667000" cy="381000"/>
            <a:chOff x="2880" y="3264"/>
            <a:chExt cx="1680" cy="240"/>
          </a:xfrm>
        </p:grpSpPr>
        <p:sp>
          <p:nvSpPr>
            <p:cNvPr id="368" name="Google Shape;368;p9"/>
            <p:cNvSpPr txBox="1"/>
            <p:nvPr/>
          </p:nvSpPr>
          <p:spPr>
            <a:xfrm>
              <a:off x="2880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sp>
          <p:nvSpPr>
            <p:cNvPr id="369" name="Google Shape;369;p9"/>
            <p:cNvSpPr txBox="1"/>
            <p:nvPr/>
          </p:nvSpPr>
          <p:spPr>
            <a:xfrm>
              <a:off x="3216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sp>
          <p:nvSpPr>
            <p:cNvPr id="370" name="Google Shape;370;p9"/>
            <p:cNvSpPr txBox="1"/>
            <p:nvPr/>
          </p:nvSpPr>
          <p:spPr>
            <a:xfrm>
              <a:off x="3552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18</a:t>
              </a:r>
              <a:endParaRPr/>
            </a:p>
          </p:txBody>
        </p:sp>
        <p:sp>
          <p:nvSpPr>
            <p:cNvPr id="371" name="Google Shape;371;p9"/>
            <p:cNvSpPr txBox="1"/>
            <p:nvPr/>
          </p:nvSpPr>
          <p:spPr>
            <a:xfrm>
              <a:off x="3888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30</a:t>
              </a:r>
              <a:endParaRPr/>
            </a:p>
          </p:txBody>
        </p:sp>
        <p:sp>
          <p:nvSpPr>
            <p:cNvPr id="372" name="Google Shape;372;p9"/>
            <p:cNvSpPr txBox="1"/>
            <p:nvPr/>
          </p:nvSpPr>
          <p:spPr>
            <a:xfrm>
              <a:off x="4224" y="3264"/>
              <a:ext cx="336" cy="240"/>
            </a:xfrm>
            <a:prstGeom prst="rect">
              <a:avLst/>
            </a:prstGeom>
            <a:solidFill>
              <a:srgbClr val="C0C0C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6025" lIns="92075" spcFirstLastPara="1" rIns="92075" wrap="square" tIns="46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 New"/>
                <a:buNone/>
              </a:pPr>
              <a:r>
                <a:rPr b="1" i="0" lang="en-US" sz="2400" u="none">
                  <a:solidFill>
                    <a:srgbClr val="0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37</a:t>
              </a:r>
              <a:endParaRPr/>
            </a:p>
          </p:txBody>
        </p:sp>
      </p:grpSp>
      <p:sp>
        <p:nvSpPr>
          <p:cNvPr id="373" name="Google Shape;373;p9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 txBox="1"/>
          <p:nvPr/>
        </p:nvSpPr>
        <p:spPr>
          <a:xfrm>
            <a:off x="1828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75" name="Google Shape;375;p9"/>
          <p:cNvSpPr txBox="1"/>
          <p:nvPr/>
        </p:nvSpPr>
        <p:spPr>
          <a:xfrm>
            <a:off x="2362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76" name="Google Shape;376;p9"/>
          <p:cNvSpPr txBox="1"/>
          <p:nvPr/>
        </p:nvSpPr>
        <p:spPr>
          <a:xfrm>
            <a:off x="2895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77" name="Google Shape;377;p9"/>
          <p:cNvSpPr txBox="1"/>
          <p:nvPr/>
        </p:nvSpPr>
        <p:spPr>
          <a:xfrm>
            <a:off x="3429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78" name="Google Shape;378;p9"/>
          <p:cNvSpPr txBox="1"/>
          <p:nvPr/>
        </p:nvSpPr>
        <p:spPr>
          <a:xfrm>
            <a:off x="39624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79" name="Google Shape;379;p9"/>
          <p:cNvSpPr txBox="1"/>
          <p:nvPr/>
        </p:nvSpPr>
        <p:spPr>
          <a:xfrm>
            <a:off x="44958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80" name="Google Shape;380;p9"/>
          <p:cNvSpPr txBox="1"/>
          <p:nvPr/>
        </p:nvSpPr>
        <p:spPr>
          <a:xfrm>
            <a:off x="50292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81" name="Google Shape;381;p9"/>
          <p:cNvSpPr txBox="1"/>
          <p:nvPr/>
        </p:nvSpPr>
        <p:spPr>
          <a:xfrm>
            <a:off x="55626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82" name="Google Shape;382;p9"/>
          <p:cNvSpPr txBox="1"/>
          <p:nvPr/>
        </p:nvSpPr>
        <p:spPr>
          <a:xfrm>
            <a:off x="6096000" y="5334000"/>
            <a:ext cx="533400" cy="3810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</p:txBody>
      </p:sp>
      <p:sp>
        <p:nvSpPr>
          <p:cNvPr id="383" name="Google Shape;383;p9"/>
          <p:cNvSpPr txBox="1"/>
          <p:nvPr>
            <p:ph type="title"/>
          </p:nvPr>
        </p:nvSpPr>
        <p:spPr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Comic Sans MS"/>
              <a:buNone/>
            </a:pPr>
            <a:r>
              <a:rPr b="0" i="0" lang="en-US" sz="2000" u="none">
                <a:solidFill>
                  <a:schemeClr val="folHlink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Merging</a:t>
            </a:r>
            <a:endParaRPr/>
          </a:p>
        </p:txBody>
      </p:sp>
      <p:sp>
        <p:nvSpPr>
          <p:cNvPr id="384" name="Google Shape;384;p9"/>
          <p:cNvSpPr txBox="1"/>
          <p:nvPr/>
        </p:nvSpPr>
        <p:spPr>
          <a:xfrm>
            <a:off x="1295400" y="5334000"/>
            <a:ext cx="533400" cy="381000"/>
          </a:xfrm>
          <a:prstGeom prst="rect">
            <a:avLst/>
          </a:prstGeom>
          <a:solidFill>
            <a:srgbClr val="BFBFB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025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/>
          </a:p>
        </p:txBody>
      </p:sp>
      <p:sp>
        <p:nvSpPr>
          <p:cNvPr id="385" name="Google Shape;385;p9"/>
          <p:cNvSpPr txBox="1"/>
          <p:nvPr/>
        </p:nvSpPr>
        <p:spPr>
          <a:xfrm>
            <a:off x="4572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386" name="Google Shape;386;p9"/>
          <p:cNvSpPr txBox="1"/>
          <p:nvPr/>
        </p:nvSpPr>
        <p:spPr>
          <a:xfrm>
            <a:off x="4114800" y="3048000"/>
            <a:ext cx="19050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66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smallest?</a:t>
            </a:r>
            <a:endParaRPr/>
          </a:p>
        </p:txBody>
      </p:sp>
      <p:sp>
        <p:nvSpPr>
          <p:cNvPr id="387" name="Google Shape;387;p9"/>
          <p:cNvSpPr txBox="1"/>
          <p:nvPr/>
        </p:nvSpPr>
        <p:spPr>
          <a:xfrm>
            <a:off x="609600" y="457200"/>
            <a:ext cx="78486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99"/>
              </a:buClr>
              <a:buSzPts val="1800"/>
              <a:buFont typeface="Comic Sans MS"/>
              <a:buNone/>
            </a:pPr>
            <a:r>
              <a:rPr b="0" i="0" lang="en-US" sz="1800" u="none">
                <a:solidFill>
                  <a:srgbClr val="00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Merge.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half is in sorted order.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Use indices  i  and  j  to step through the two halves.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Compare the two elements.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Insert smallest of two elements into next position of the auxiliary array.</a:t>
            </a:r>
            <a:endParaRPr/>
          </a:p>
          <a:p>
            <a:pPr indent="-231775" lvl="1" marL="346075" marR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Repeat until done.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s226-friend004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FF0000"/>
      </a:accent1>
      <a:accent2>
        <a:srgbClr val="FFFFCC"/>
      </a:accent2>
      <a:accent3>
        <a:srgbClr val="FFFFFF"/>
      </a:accent3>
      <a:accent4>
        <a:srgbClr val="000000"/>
      </a:accent4>
      <a:accent5>
        <a:srgbClr val="FFAAAA"/>
      </a:accent5>
      <a:accent6>
        <a:srgbClr val="E7E7B9"/>
      </a:accent6>
      <a:hlink>
        <a:srgbClr val="FF6600"/>
      </a:hlink>
      <a:folHlink>
        <a:srgbClr val="66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cs226-friend004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FF0000"/>
      </a:accent1>
      <a:accent2>
        <a:srgbClr val="FFFFCC"/>
      </a:accent2>
      <a:accent3>
        <a:srgbClr val="FFFFFF"/>
      </a:accent3>
      <a:accent4>
        <a:srgbClr val="000000"/>
      </a:accent4>
      <a:accent5>
        <a:srgbClr val="FFAAAA"/>
      </a:accent5>
      <a:accent6>
        <a:srgbClr val="E7E7B9"/>
      </a:accent6>
      <a:hlink>
        <a:srgbClr val="FF6600"/>
      </a:hlink>
      <a:folHlink>
        <a:srgbClr val="6600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2003-09-24T23:20:06Z</dcterms:created>
  <dc:creator>MSchaefer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