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984"/>
    <p:restoredTop sz="94719"/>
  </p:normalViewPr>
  <p:slideViewPr>
    <p:cSldViewPr snapToGrid="0">
      <p:cViewPr varScale="1">
        <p:scale>
          <a:sx n="62" d="100"/>
          <a:sy n="62" d="100"/>
        </p:scale>
        <p:origin x="216" y="20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F4A0F-D64E-BA44-A57C-7E75F2310D66}" type="datetimeFigureOut">
              <a:rPr lang="en-CH" smtClean="0"/>
              <a:t>10.05.23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905E0-C477-AC40-97CA-EB55F674E778}" type="slidenum">
              <a:rPr lang="en-CH" smtClean="0"/>
              <a:t>‹#›</a:t>
            </a:fld>
            <a:endParaRPr lang="en-CH"/>
          </a:p>
        </p:txBody>
      </p:sp>
    </p:spTree>
    <p:extLst>
      <p:ext uri="{BB962C8B-B14F-4D97-AF65-F5344CB8AC3E}">
        <p14:creationId xmlns:p14="http://schemas.microsoft.com/office/powerpoint/2010/main" val="206360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26D1-F12C-9C22-9383-DCD272A00F1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A045F192-1FCC-CDBC-1B26-AFF564B15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E8D684E6-8393-5E8F-3CE2-056B6C8632CB}"/>
              </a:ext>
            </a:extLst>
          </p:cNvPr>
          <p:cNvSpPr>
            <a:spLocks noGrp="1"/>
          </p:cNvSpPr>
          <p:nvPr>
            <p:ph type="dt" sz="half" idx="10"/>
          </p:nvPr>
        </p:nvSpPr>
        <p:spPr/>
        <p:txBody>
          <a:bodyPr/>
          <a:lstStyle/>
          <a:p>
            <a:fld id="{761C9DC4-B476-F942-853E-89826AA29869}" type="datetime1">
              <a:rPr lang="de-CH" smtClean="0"/>
              <a:t>10.05.23</a:t>
            </a:fld>
            <a:endParaRPr lang="en-CH"/>
          </a:p>
        </p:txBody>
      </p:sp>
      <p:sp>
        <p:nvSpPr>
          <p:cNvPr id="5" name="Footer Placeholder 4">
            <a:extLst>
              <a:ext uri="{FF2B5EF4-FFF2-40B4-BE49-F238E27FC236}">
                <a16:creationId xmlns:a16="http://schemas.microsoft.com/office/drawing/2014/main" id="{0F8501BD-5348-032F-8390-288CA73F8F6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E2A1F44B-FCB4-F04B-E216-DEAFA4F336F2}"/>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39950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112C-3937-29A8-E043-AE5B0C4A335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1D033C4-9218-4C6B-465C-D0B05DCDE9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FF2C112-878C-9CA2-9D84-7D07C5533E9E}"/>
              </a:ext>
            </a:extLst>
          </p:cNvPr>
          <p:cNvSpPr>
            <a:spLocks noGrp="1"/>
          </p:cNvSpPr>
          <p:nvPr>
            <p:ph type="dt" sz="half" idx="10"/>
          </p:nvPr>
        </p:nvSpPr>
        <p:spPr/>
        <p:txBody>
          <a:bodyPr/>
          <a:lstStyle/>
          <a:p>
            <a:fld id="{5E4D72C6-52C9-D44D-A925-01E9D4E49289}" type="datetime1">
              <a:rPr lang="de-CH" smtClean="0"/>
              <a:t>10.05.23</a:t>
            </a:fld>
            <a:endParaRPr lang="en-CH"/>
          </a:p>
        </p:txBody>
      </p:sp>
      <p:sp>
        <p:nvSpPr>
          <p:cNvPr id="5" name="Footer Placeholder 4">
            <a:extLst>
              <a:ext uri="{FF2B5EF4-FFF2-40B4-BE49-F238E27FC236}">
                <a16:creationId xmlns:a16="http://schemas.microsoft.com/office/drawing/2014/main" id="{D9C806B0-C331-DB49-C6E7-E14077C080F4}"/>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9559642C-5088-37C9-3FF4-B9EB658EC7A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0829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DA151A-C082-9B9F-DBE8-E797FD66768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4FE99C6-0519-4B11-44CF-1E20AFF58CD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64E510E-29F5-5ACF-C2A7-E3DD4DB98E13}"/>
              </a:ext>
            </a:extLst>
          </p:cNvPr>
          <p:cNvSpPr>
            <a:spLocks noGrp="1"/>
          </p:cNvSpPr>
          <p:nvPr>
            <p:ph type="dt" sz="half" idx="10"/>
          </p:nvPr>
        </p:nvSpPr>
        <p:spPr/>
        <p:txBody>
          <a:bodyPr/>
          <a:lstStyle/>
          <a:p>
            <a:fld id="{BACE8BF5-6A3B-3F45-8333-FE19DF613A94}" type="datetime1">
              <a:rPr lang="de-CH" smtClean="0"/>
              <a:t>10.05.23</a:t>
            </a:fld>
            <a:endParaRPr lang="en-CH"/>
          </a:p>
        </p:txBody>
      </p:sp>
      <p:sp>
        <p:nvSpPr>
          <p:cNvPr id="5" name="Footer Placeholder 4">
            <a:extLst>
              <a:ext uri="{FF2B5EF4-FFF2-40B4-BE49-F238E27FC236}">
                <a16:creationId xmlns:a16="http://schemas.microsoft.com/office/drawing/2014/main" id="{FBA8C909-305F-F115-9B0C-46451789AE00}"/>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BC5F7A05-4488-D016-C2F0-BF142755DE2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9555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6188-3F3B-CCDF-D3B2-862D7267401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D08F91-3933-1405-E66F-AA503A9A5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B4FAE60A-F6E4-F96A-6BB0-4ED7642B38CD}"/>
              </a:ext>
            </a:extLst>
          </p:cNvPr>
          <p:cNvSpPr>
            <a:spLocks noGrp="1"/>
          </p:cNvSpPr>
          <p:nvPr>
            <p:ph type="dt" sz="half" idx="10"/>
          </p:nvPr>
        </p:nvSpPr>
        <p:spPr/>
        <p:txBody>
          <a:bodyPr/>
          <a:lstStyle/>
          <a:p>
            <a:fld id="{7BD61E50-3B1D-144D-B67A-B91C71A803EF}" type="datetime1">
              <a:rPr lang="de-CH" smtClean="0"/>
              <a:t>10.05.23</a:t>
            </a:fld>
            <a:endParaRPr lang="en-CH"/>
          </a:p>
        </p:txBody>
      </p:sp>
      <p:sp>
        <p:nvSpPr>
          <p:cNvPr id="5" name="Footer Placeholder 4">
            <a:extLst>
              <a:ext uri="{FF2B5EF4-FFF2-40B4-BE49-F238E27FC236}">
                <a16:creationId xmlns:a16="http://schemas.microsoft.com/office/drawing/2014/main" id="{186DFDDF-EB18-51D7-0985-9C13811A9E28}"/>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FA3E344D-C2E5-C013-CBC5-5C3994C9A246}"/>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69898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EF9-A3FF-AA89-0CA3-02299EC58E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5FAFC261-0BE2-C0A5-84C0-0A618E8A54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DACC8C-81A9-B5F9-6C95-6278C3527EE7}"/>
              </a:ext>
            </a:extLst>
          </p:cNvPr>
          <p:cNvSpPr>
            <a:spLocks noGrp="1"/>
          </p:cNvSpPr>
          <p:nvPr>
            <p:ph type="dt" sz="half" idx="10"/>
          </p:nvPr>
        </p:nvSpPr>
        <p:spPr/>
        <p:txBody>
          <a:bodyPr/>
          <a:lstStyle/>
          <a:p>
            <a:fld id="{8D2226DB-D619-5549-8E7C-82A111A4E8B2}" type="datetime1">
              <a:rPr lang="de-CH" smtClean="0"/>
              <a:t>10.05.23</a:t>
            </a:fld>
            <a:endParaRPr lang="en-CH"/>
          </a:p>
        </p:txBody>
      </p:sp>
      <p:sp>
        <p:nvSpPr>
          <p:cNvPr id="5" name="Footer Placeholder 4">
            <a:extLst>
              <a:ext uri="{FF2B5EF4-FFF2-40B4-BE49-F238E27FC236}">
                <a16:creationId xmlns:a16="http://schemas.microsoft.com/office/drawing/2014/main" id="{CCD373C0-DF8D-AF65-A02D-7F38900C3156}"/>
              </a:ext>
            </a:extLst>
          </p:cNvPr>
          <p:cNvSpPr>
            <a:spLocks noGrp="1"/>
          </p:cNvSpPr>
          <p:nvPr>
            <p:ph type="ftr" sz="quarter" idx="11"/>
          </p:nvPr>
        </p:nvSpPr>
        <p:spPr/>
        <p:txBody>
          <a:bodyPr/>
          <a:lstStyle/>
          <a:p>
            <a:r>
              <a:rPr lang="en-GB"/>
              <a:t>Adaptive AI - Group 1</a:t>
            </a:r>
            <a:endParaRPr lang="en-CH"/>
          </a:p>
        </p:txBody>
      </p:sp>
      <p:sp>
        <p:nvSpPr>
          <p:cNvPr id="6" name="Slide Number Placeholder 5">
            <a:extLst>
              <a:ext uri="{FF2B5EF4-FFF2-40B4-BE49-F238E27FC236}">
                <a16:creationId xmlns:a16="http://schemas.microsoft.com/office/drawing/2014/main" id="{CA4DE57D-4FFD-90ED-07D9-B925631C6D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52486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7BB-4E64-F7F9-C57F-9382E74E629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A0B2085-BDFC-8346-92E1-789F76ADD06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62B459A-89D1-58DA-7286-9C1E30EC08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DC99623-C3DE-8240-366F-523CBFA46564}"/>
              </a:ext>
            </a:extLst>
          </p:cNvPr>
          <p:cNvSpPr>
            <a:spLocks noGrp="1"/>
          </p:cNvSpPr>
          <p:nvPr>
            <p:ph type="dt" sz="half" idx="10"/>
          </p:nvPr>
        </p:nvSpPr>
        <p:spPr/>
        <p:txBody>
          <a:bodyPr/>
          <a:lstStyle/>
          <a:p>
            <a:fld id="{6B07C490-67C7-5F43-8070-E6094F4C1724}" type="datetime1">
              <a:rPr lang="de-CH" smtClean="0"/>
              <a:t>10.05.23</a:t>
            </a:fld>
            <a:endParaRPr lang="en-CH"/>
          </a:p>
        </p:txBody>
      </p:sp>
      <p:sp>
        <p:nvSpPr>
          <p:cNvPr id="6" name="Footer Placeholder 5">
            <a:extLst>
              <a:ext uri="{FF2B5EF4-FFF2-40B4-BE49-F238E27FC236}">
                <a16:creationId xmlns:a16="http://schemas.microsoft.com/office/drawing/2014/main" id="{17553A4A-5782-2312-1303-28CFFE0C6239}"/>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57BC8DE7-AC64-BE75-BB2D-21FF2D24559D}"/>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05366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1A-BB68-1B00-72D7-C56FC98664B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48A4DB-6500-4BDA-B2EB-0A0794130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0F4085-2D2A-A082-52FA-DEF35D8B85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3EC63512-728E-DE48-173F-F345E244F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76CFBE-EA84-AAC5-7AD6-8ADC7C712B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15B6C2C-4277-006A-2FAB-B01097112086}"/>
              </a:ext>
            </a:extLst>
          </p:cNvPr>
          <p:cNvSpPr>
            <a:spLocks noGrp="1"/>
          </p:cNvSpPr>
          <p:nvPr>
            <p:ph type="dt" sz="half" idx="10"/>
          </p:nvPr>
        </p:nvSpPr>
        <p:spPr/>
        <p:txBody>
          <a:bodyPr/>
          <a:lstStyle/>
          <a:p>
            <a:fld id="{8503A55B-BB0E-B34B-A031-5FF92031A304}" type="datetime1">
              <a:rPr lang="de-CH" smtClean="0"/>
              <a:t>10.05.23</a:t>
            </a:fld>
            <a:endParaRPr lang="en-CH"/>
          </a:p>
        </p:txBody>
      </p:sp>
      <p:sp>
        <p:nvSpPr>
          <p:cNvPr id="8" name="Footer Placeholder 7">
            <a:extLst>
              <a:ext uri="{FF2B5EF4-FFF2-40B4-BE49-F238E27FC236}">
                <a16:creationId xmlns:a16="http://schemas.microsoft.com/office/drawing/2014/main" id="{27F6DC46-5581-B5C4-8D10-CDE4BCA3CDB5}"/>
              </a:ext>
            </a:extLst>
          </p:cNvPr>
          <p:cNvSpPr>
            <a:spLocks noGrp="1"/>
          </p:cNvSpPr>
          <p:nvPr>
            <p:ph type="ftr" sz="quarter" idx="11"/>
          </p:nvPr>
        </p:nvSpPr>
        <p:spPr/>
        <p:txBody>
          <a:bodyPr/>
          <a:lstStyle/>
          <a:p>
            <a:r>
              <a:rPr lang="en-GB"/>
              <a:t>Adaptive AI - Group 1</a:t>
            </a:r>
            <a:endParaRPr lang="en-CH"/>
          </a:p>
        </p:txBody>
      </p:sp>
      <p:sp>
        <p:nvSpPr>
          <p:cNvPr id="9" name="Slide Number Placeholder 8">
            <a:extLst>
              <a:ext uri="{FF2B5EF4-FFF2-40B4-BE49-F238E27FC236}">
                <a16:creationId xmlns:a16="http://schemas.microsoft.com/office/drawing/2014/main" id="{0B751683-DF6B-6F39-3776-B9309A1D6B0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422441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D447-5404-D9AC-89D7-AC811398339D}"/>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3598D20-F6CE-332C-2B17-9A7B7B9E6510}"/>
              </a:ext>
            </a:extLst>
          </p:cNvPr>
          <p:cNvSpPr>
            <a:spLocks noGrp="1"/>
          </p:cNvSpPr>
          <p:nvPr>
            <p:ph type="dt" sz="half" idx="10"/>
          </p:nvPr>
        </p:nvSpPr>
        <p:spPr/>
        <p:txBody>
          <a:bodyPr/>
          <a:lstStyle/>
          <a:p>
            <a:fld id="{AF514152-BB57-434E-A84C-E51BFF99A40B}" type="datetime1">
              <a:rPr lang="de-CH" smtClean="0"/>
              <a:t>10.05.23</a:t>
            </a:fld>
            <a:endParaRPr lang="en-CH"/>
          </a:p>
        </p:txBody>
      </p:sp>
      <p:sp>
        <p:nvSpPr>
          <p:cNvPr id="4" name="Footer Placeholder 3">
            <a:extLst>
              <a:ext uri="{FF2B5EF4-FFF2-40B4-BE49-F238E27FC236}">
                <a16:creationId xmlns:a16="http://schemas.microsoft.com/office/drawing/2014/main" id="{A428B105-6EBC-98F6-E2F7-D3C8315FC1DD}"/>
              </a:ext>
            </a:extLst>
          </p:cNvPr>
          <p:cNvSpPr>
            <a:spLocks noGrp="1"/>
          </p:cNvSpPr>
          <p:nvPr>
            <p:ph type="ftr" sz="quarter" idx="11"/>
          </p:nvPr>
        </p:nvSpPr>
        <p:spPr/>
        <p:txBody>
          <a:bodyPr/>
          <a:lstStyle/>
          <a:p>
            <a:r>
              <a:rPr lang="en-GB"/>
              <a:t>Adaptive AI - Group 1</a:t>
            </a:r>
            <a:endParaRPr lang="en-CH"/>
          </a:p>
        </p:txBody>
      </p:sp>
      <p:sp>
        <p:nvSpPr>
          <p:cNvPr id="5" name="Slide Number Placeholder 4">
            <a:extLst>
              <a:ext uri="{FF2B5EF4-FFF2-40B4-BE49-F238E27FC236}">
                <a16:creationId xmlns:a16="http://schemas.microsoft.com/office/drawing/2014/main" id="{31C90B61-EF39-8089-4329-8F2565850204}"/>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012430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0B07A-6A5B-A4CC-D1EC-2E09597A912F}"/>
              </a:ext>
            </a:extLst>
          </p:cNvPr>
          <p:cNvSpPr>
            <a:spLocks noGrp="1"/>
          </p:cNvSpPr>
          <p:nvPr>
            <p:ph type="dt" sz="half" idx="10"/>
          </p:nvPr>
        </p:nvSpPr>
        <p:spPr/>
        <p:txBody>
          <a:bodyPr/>
          <a:lstStyle/>
          <a:p>
            <a:fld id="{C9F11577-D47D-7C43-939D-850202A1CAE7}" type="datetime1">
              <a:rPr lang="de-CH" smtClean="0"/>
              <a:t>10.05.23</a:t>
            </a:fld>
            <a:endParaRPr lang="en-CH"/>
          </a:p>
        </p:txBody>
      </p:sp>
      <p:sp>
        <p:nvSpPr>
          <p:cNvPr id="3" name="Footer Placeholder 2">
            <a:extLst>
              <a:ext uri="{FF2B5EF4-FFF2-40B4-BE49-F238E27FC236}">
                <a16:creationId xmlns:a16="http://schemas.microsoft.com/office/drawing/2014/main" id="{E2872F89-509E-9939-F661-76D7DBE12C7A}"/>
              </a:ext>
            </a:extLst>
          </p:cNvPr>
          <p:cNvSpPr>
            <a:spLocks noGrp="1"/>
          </p:cNvSpPr>
          <p:nvPr>
            <p:ph type="ftr" sz="quarter" idx="11"/>
          </p:nvPr>
        </p:nvSpPr>
        <p:spPr/>
        <p:txBody>
          <a:bodyPr/>
          <a:lstStyle/>
          <a:p>
            <a:r>
              <a:rPr lang="en-GB"/>
              <a:t>Adaptive AI - Group 1</a:t>
            </a:r>
            <a:endParaRPr lang="en-CH"/>
          </a:p>
        </p:txBody>
      </p:sp>
      <p:sp>
        <p:nvSpPr>
          <p:cNvPr id="4" name="Slide Number Placeholder 3">
            <a:extLst>
              <a:ext uri="{FF2B5EF4-FFF2-40B4-BE49-F238E27FC236}">
                <a16:creationId xmlns:a16="http://schemas.microsoft.com/office/drawing/2014/main" id="{33540342-A2DB-B0DC-68FA-AFA23D3C2D6F}"/>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26716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BE3-5C8A-C328-DE73-1296E28AA6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9FF1ABEA-FF55-55A6-90EF-407249350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9FEF1D44-7EE0-65A9-1E1A-45D80E76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289F0-3F26-F674-4730-85359CE333FB}"/>
              </a:ext>
            </a:extLst>
          </p:cNvPr>
          <p:cNvSpPr>
            <a:spLocks noGrp="1"/>
          </p:cNvSpPr>
          <p:nvPr>
            <p:ph type="dt" sz="half" idx="10"/>
          </p:nvPr>
        </p:nvSpPr>
        <p:spPr/>
        <p:txBody>
          <a:bodyPr/>
          <a:lstStyle/>
          <a:p>
            <a:fld id="{D3D2D443-BC39-2749-95C8-CE765FFC693A}" type="datetime1">
              <a:rPr lang="de-CH" smtClean="0"/>
              <a:t>10.05.23</a:t>
            </a:fld>
            <a:endParaRPr lang="en-CH"/>
          </a:p>
        </p:txBody>
      </p:sp>
      <p:sp>
        <p:nvSpPr>
          <p:cNvPr id="6" name="Footer Placeholder 5">
            <a:extLst>
              <a:ext uri="{FF2B5EF4-FFF2-40B4-BE49-F238E27FC236}">
                <a16:creationId xmlns:a16="http://schemas.microsoft.com/office/drawing/2014/main" id="{EF2498EB-28DA-D9DC-69D7-DC79290B62B6}"/>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E6E6BF39-3EAA-9B0E-DFFE-E0F9766C39C7}"/>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129124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9491-3BDF-B461-EF4E-92256A2F77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481FA588-036A-87C3-88D3-539B38EA2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C31DEEC5-4621-2229-7E67-676755C7B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8E453D-6CE0-B558-5370-F168F2CE9760}"/>
              </a:ext>
            </a:extLst>
          </p:cNvPr>
          <p:cNvSpPr>
            <a:spLocks noGrp="1"/>
          </p:cNvSpPr>
          <p:nvPr>
            <p:ph type="dt" sz="half" idx="10"/>
          </p:nvPr>
        </p:nvSpPr>
        <p:spPr/>
        <p:txBody>
          <a:bodyPr/>
          <a:lstStyle/>
          <a:p>
            <a:fld id="{BCD75DED-BE06-444C-8882-52110735FCC2}" type="datetime1">
              <a:rPr lang="de-CH" smtClean="0"/>
              <a:t>10.05.23</a:t>
            </a:fld>
            <a:endParaRPr lang="en-CH"/>
          </a:p>
        </p:txBody>
      </p:sp>
      <p:sp>
        <p:nvSpPr>
          <p:cNvPr id="6" name="Footer Placeholder 5">
            <a:extLst>
              <a:ext uri="{FF2B5EF4-FFF2-40B4-BE49-F238E27FC236}">
                <a16:creationId xmlns:a16="http://schemas.microsoft.com/office/drawing/2014/main" id="{CEA23533-2D45-B39D-8FA5-9B0FEA96358B}"/>
              </a:ext>
            </a:extLst>
          </p:cNvPr>
          <p:cNvSpPr>
            <a:spLocks noGrp="1"/>
          </p:cNvSpPr>
          <p:nvPr>
            <p:ph type="ftr" sz="quarter" idx="11"/>
          </p:nvPr>
        </p:nvSpPr>
        <p:spPr/>
        <p:txBody>
          <a:bodyPr/>
          <a:lstStyle/>
          <a:p>
            <a:r>
              <a:rPr lang="en-GB"/>
              <a:t>Adaptive AI - Group 1</a:t>
            </a:r>
            <a:endParaRPr lang="en-CH"/>
          </a:p>
        </p:txBody>
      </p:sp>
      <p:sp>
        <p:nvSpPr>
          <p:cNvPr id="7" name="Slide Number Placeholder 6">
            <a:extLst>
              <a:ext uri="{FF2B5EF4-FFF2-40B4-BE49-F238E27FC236}">
                <a16:creationId xmlns:a16="http://schemas.microsoft.com/office/drawing/2014/main" id="{7BAD998D-F635-BF71-25F3-545E695B888C}"/>
              </a:ext>
            </a:extLst>
          </p:cNvPr>
          <p:cNvSpPr>
            <a:spLocks noGrp="1"/>
          </p:cNvSpPr>
          <p:nvPr>
            <p:ph type="sldNum" sz="quarter" idx="12"/>
          </p:nvPr>
        </p:nvSpPr>
        <p:spPr/>
        <p:txBody>
          <a:bodyPr/>
          <a:lstStyle/>
          <a:p>
            <a:fld id="{701F9DC8-ABE1-BB4B-B049-03C51162FA7B}" type="slidenum">
              <a:rPr lang="en-CH" smtClean="0"/>
              <a:t>‹#›</a:t>
            </a:fld>
            <a:endParaRPr lang="en-CH"/>
          </a:p>
        </p:txBody>
      </p:sp>
    </p:spTree>
    <p:extLst>
      <p:ext uri="{BB962C8B-B14F-4D97-AF65-F5344CB8AC3E}">
        <p14:creationId xmlns:p14="http://schemas.microsoft.com/office/powerpoint/2010/main" val="8135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745430-3D3C-6EF3-81A9-17B975749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390AD6A-E248-7430-73FD-1A6BC39AB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ACC72B5-3317-B092-0E74-A68B39AC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71E7D-CEA1-6E49-876E-1FF630A8E942}" type="datetime1">
              <a:rPr lang="de-CH" smtClean="0"/>
              <a:t>10.05.23</a:t>
            </a:fld>
            <a:endParaRPr lang="en-CH"/>
          </a:p>
        </p:txBody>
      </p:sp>
      <p:sp>
        <p:nvSpPr>
          <p:cNvPr id="5" name="Footer Placeholder 4">
            <a:extLst>
              <a:ext uri="{FF2B5EF4-FFF2-40B4-BE49-F238E27FC236}">
                <a16:creationId xmlns:a16="http://schemas.microsoft.com/office/drawing/2014/main" id="{5ECD018C-9598-6E0B-EF08-D57937F98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Adaptive AI - Group 1</a:t>
            </a:r>
            <a:endParaRPr lang="en-CH"/>
          </a:p>
        </p:txBody>
      </p:sp>
      <p:sp>
        <p:nvSpPr>
          <p:cNvPr id="6" name="Slide Number Placeholder 5">
            <a:extLst>
              <a:ext uri="{FF2B5EF4-FFF2-40B4-BE49-F238E27FC236}">
                <a16:creationId xmlns:a16="http://schemas.microsoft.com/office/drawing/2014/main" id="{0636FEAF-745F-EA38-CDD2-28F680AA8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F9DC8-ABE1-BB4B-B049-03C51162FA7B}" type="slidenum">
              <a:rPr lang="en-CH" smtClean="0"/>
              <a:t>‹#›</a:t>
            </a:fld>
            <a:endParaRPr lang="en-CH"/>
          </a:p>
        </p:txBody>
      </p:sp>
    </p:spTree>
    <p:extLst>
      <p:ext uri="{BB962C8B-B14F-4D97-AF65-F5344CB8AC3E}">
        <p14:creationId xmlns:p14="http://schemas.microsoft.com/office/powerpoint/2010/main" val="1432665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1</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1 – Writing the manuscript</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4247317"/>
          </a:xfrm>
          <a:prstGeom prst="rect">
            <a:avLst/>
          </a:prstGeom>
          <a:noFill/>
        </p:spPr>
        <p:txBody>
          <a:bodyPr wrap="square">
            <a:spAutoFit/>
          </a:bodyPr>
          <a:lstStyle/>
          <a:p>
            <a:r>
              <a:rPr lang="en-GB" i="1" dirty="0">
                <a:effectLst/>
                <a:latin typeface="Arial" panose="020B0604020202020204" pitchFamily="34" charset="0"/>
              </a:rPr>
              <a:t>Scenario</a:t>
            </a:r>
          </a:p>
          <a:p>
            <a:endParaRPr lang="en-GB" dirty="0">
              <a:latin typeface="Arial" panose="020B0604020202020204" pitchFamily="34" charset="0"/>
            </a:endParaRPr>
          </a:p>
          <a:p>
            <a:r>
              <a:rPr lang="en-GB" i="0" dirty="0">
                <a:effectLst/>
                <a:latin typeface="Arial" panose="020B0604020202020204" pitchFamily="34" charset="0"/>
              </a:rPr>
              <a:t>Web-based platforms for authors to write their manuscript is typically not part of the offering of publishers. Let’s now assume that a publisher would launch a tooling that allows authors to write their papers on the publisher’s platform. The publisher could support authors by deploying adaptive AI tools – similar to GitHub Copilot for coding – to write the scientific manuscript. How and why should the tool be a hybrid AI that adapts to the author? How can it adapt to the author? </a:t>
            </a:r>
            <a:r>
              <a:rPr lang="en-GB" dirty="0">
                <a:latin typeface="Arial" panose="020B0604020202020204" pitchFamily="34" charset="0"/>
              </a:rPr>
              <a:t>How would such a system bring a competitive advantage to publishers?</a:t>
            </a:r>
          </a:p>
          <a:p>
            <a:pPr marL="285750" indent="-285750">
              <a:buFont typeface="Arial" panose="020B0604020202020204" pitchFamily="34" charset="0"/>
              <a:buChar char="•"/>
            </a:pPr>
            <a:endParaRPr lang="en-GB" i="0" dirty="0">
              <a:effectLst/>
              <a:latin typeface="Arial" panose="020B0604020202020204" pitchFamily="34" charset="0"/>
            </a:endParaRPr>
          </a:p>
          <a:p>
            <a:r>
              <a:rPr lang="en-GB" dirty="0">
                <a:latin typeface="Arial" panose="020B0604020202020204" pitchFamily="34" charset="0"/>
              </a:rPr>
              <a:t>Discuss these and related questions in the group and record key points per type of competitive advantage from the discussion on the next slide (some may be left empty if not applicable). </a:t>
            </a:r>
            <a:r>
              <a:rPr lang="en-GB" b="1" i="1" dirty="0">
                <a:latin typeface="Arial" panose="020B0604020202020204" pitchFamily="34" charset="0"/>
              </a:rPr>
              <a:t>Please help me to generate and understanding of your way of thinking by providing your reasoning and specific comments.</a:t>
            </a:r>
          </a:p>
          <a:p>
            <a:endParaRPr lang="en-GB" i="0" dirty="0">
              <a:effectLst/>
              <a:latin typeface="Arial" panose="020B0604020202020204" pitchFamily="34" charset="0"/>
            </a:endParaRPr>
          </a:p>
          <a:p>
            <a:r>
              <a:rPr lang="en-GB" dirty="0">
                <a:latin typeface="Arial" panose="020B0604020202020204" pitchFamily="34" charset="0"/>
              </a:rPr>
              <a:t>Thank you for your efforts and helping me in this research!</a:t>
            </a:r>
          </a:p>
          <a:p>
            <a:endParaRPr lang="en-GB" i="0" dirty="0">
              <a:effectLst/>
              <a:latin typeface="Arial" panose="020B0604020202020204" pitchFamily="34" charset="0"/>
            </a:endParaRPr>
          </a:p>
          <a:p>
            <a:r>
              <a:rPr lang="en-GB" dirty="0">
                <a:latin typeface="Arial" panose="020B0604020202020204" pitchFamily="34" charset="0"/>
              </a:rPr>
              <a:t>Didi</a:t>
            </a:r>
            <a:endParaRPr lang="en-GB" i="0" dirty="0">
              <a:effectLst/>
              <a:latin typeface="Arial" panose="020B0604020202020204" pitchFamily="34" charset="0"/>
            </a:endParaRPr>
          </a:p>
        </p:txBody>
      </p:sp>
      <p:sp>
        <p:nvSpPr>
          <p:cNvPr id="2" name="TextBox 1">
            <a:extLst>
              <a:ext uri="{FF2B5EF4-FFF2-40B4-BE49-F238E27FC236}">
                <a16:creationId xmlns:a16="http://schemas.microsoft.com/office/drawing/2014/main" id="{23940452-36F5-D279-CD5C-F25E9C33A380}"/>
              </a:ext>
            </a:extLst>
          </p:cNvPr>
          <p:cNvSpPr txBox="1"/>
          <p:nvPr/>
        </p:nvSpPr>
        <p:spPr>
          <a:xfrm>
            <a:off x="5823857" y="178163"/>
            <a:ext cx="6096000" cy="639589"/>
          </a:xfrm>
          <a:prstGeom prst="roundRect">
            <a:avLst/>
          </a:prstGeom>
          <a:solidFill>
            <a:schemeClr val="accent2">
              <a:lumMod val="20000"/>
              <a:lumOff val="80000"/>
            </a:schemeClr>
          </a:solidFill>
          <a:ln w="38100">
            <a:solidFill>
              <a:schemeClr val="accent2">
                <a:lumMod val="75000"/>
              </a:schemeClr>
            </a:solidFill>
          </a:ln>
        </p:spPr>
        <p:txBody>
          <a:bodyPr wrap="square">
            <a:normAutofit/>
          </a:bodyPr>
          <a:lstStyle/>
          <a:p>
            <a:r>
              <a:rPr lang="en-GB" sz="1200" b="1" i="0" dirty="0">
                <a:effectLst/>
                <a:latin typeface="Arial" panose="020B0604020202020204" pitchFamily="34" charset="0"/>
              </a:rPr>
              <a:t>Group members’ names:</a:t>
            </a:r>
          </a:p>
        </p:txBody>
      </p:sp>
    </p:spTree>
    <p:extLst>
      <p:ext uri="{BB962C8B-B14F-4D97-AF65-F5344CB8AC3E}">
        <p14:creationId xmlns:p14="http://schemas.microsoft.com/office/powerpoint/2010/main" val="205475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0BB4F4-99C0-C00E-1F5C-5CC9F4D62DD6}"/>
              </a:ext>
            </a:extLst>
          </p:cNvPr>
          <p:cNvSpPr>
            <a:spLocks noGrp="1"/>
          </p:cNvSpPr>
          <p:nvPr>
            <p:ph type="ftr" sz="quarter" idx="11"/>
          </p:nvPr>
        </p:nvSpPr>
        <p:spPr>
          <a:xfrm>
            <a:off x="0" y="6497868"/>
            <a:ext cx="12192000" cy="365125"/>
          </a:xfrm>
          <a:solidFill>
            <a:srgbClr val="FFFF00"/>
          </a:solidFill>
        </p:spPr>
        <p:txBody>
          <a:bodyPr/>
          <a:lstStyle/>
          <a:p>
            <a:r>
              <a:rPr lang="en-GB" b="1" dirty="0">
                <a:solidFill>
                  <a:sysClr val="windowText" lastClr="000000"/>
                </a:solidFill>
                <a:latin typeface="Arial" panose="020B0604020202020204" pitchFamily="34" charset="0"/>
                <a:cs typeface="Arial" panose="020B0604020202020204" pitchFamily="34" charset="0"/>
              </a:rPr>
              <a:t>Adaptive AI - Group 1</a:t>
            </a:r>
            <a:endParaRPr lang="en-CH" b="1" dirty="0">
              <a:solidFill>
                <a:sysClr val="windowText" lastClr="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4EE36D9-5901-0580-5765-0A17F4EAA926}"/>
              </a:ext>
            </a:extLst>
          </p:cNvPr>
          <p:cNvSpPr txBox="1"/>
          <p:nvPr/>
        </p:nvSpPr>
        <p:spPr>
          <a:xfrm>
            <a:off x="272143" y="178164"/>
            <a:ext cx="6096000" cy="369332"/>
          </a:xfrm>
          <a:prstGeom prst="rect">
            <a:avLst/>
          </a:prstGeom>
          <a:noFill/>
        </p:spPr>
        <p:txBody>
          <a:bodyPr wrap="square">
            <a:spAutoFit/>
          </a:bodyPr>
          <a:lstStyle/>
          <a:p>
            <a:r>
              <a:rPr lang="en-GB" b="1" i="0" dirty="0">
                <a:effectLst/>
                <a:latin typeface="Arial" panose="020B0604020202020204" pitchFamily="34" charset="0"/>
              </a:rPr>
              <a:t>Group 1 – Writing the manuscript</a:t>
            </a:r>
          </a:p>
        </p:txBody>
      </p:sp>
      <p:sp>
        <p:nvSpPr>
          <p:cNvPr id="8" name="TextBox 7">
            <a:extLst>
              <a:ext uri="{FF2B5EF4-FFF2-40B4-BE49-F238E27FC236}">
                <a16:creationId xmlns:a16="http://schemas.microsoft.com/office/drawing/2014/main" id="{E7108935-38B8-9D40-01A3-6B4E28F43640}"/>
              </a:ext>
            </a:extLst>
          </p:cNvPr>
          <p:cNvSpPr txBox="1"/>
          <p:nvPr/>
        </p:nvSpPr>
        <p:spPr>
          <a:xfrm>
            <a:off x="272143" y="961935"/>
            <a:ext cx="11669486" cy="369332"/>
          </a:xfrm>
          <a:prstGeom prst="rect">
            <a:avLst/>
          </a:prstGeom>
          <a:noFill/>
        </p:spPr>
        <p:txBody>
          <a:bodyPr wrap="square">
            <a:spAutoFit/>
          </a:bodyPr>
          <a:lstStyle/>
          <a:p>
            <a:r>
              <a:rPr lang="en-GB" i="1" dirty="0">
                <a:effectLst/>
                <a:latin typeface="Arial" panose="020B0604020202020204" pitchFamily="34" charset="0"/>
              </a:rPr>
              <a:t>Results</a:t>
            </a:r>
          </a:p>
        </p:txBody>
      </p:sp>
      <p:sp>
        <p:nvSpPr>
          <p:cNvPr id="4" name="Folded Corner 3">
            <a:extLst>
              <a:ext uri="{FF2B5EF4-FFF2-40B4-BE49-F238E27FC236}">
                <a16:creationId xmlns:a16="http://schemas.microsoft.com/office/drawing/2014/main" id="{182A6EB1-4E11-3D17-C06B-DD9BCE721414}"/>
              </a:ext>
            </a:extLst>
          </p:cNvPr>
          <p:cNvSpPr/>
          <p:nvPr/>
        </p:nvSpPr>
        <p:spPr>
          <a:xfrm>
            <a:off x="272143" y="168188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1400" b="1" dirty="0">
                <a:solidFill>
                  <a:sysClr val="windowText" lastClr="000000"/>
                </a:solidFill>
                <a:latin typeface="Arial" panose="020B0604020202020204" pitchFamily="34" charset="0"/>
                <a:cs typeface="Arial" panose="020B0604020202020204" pitchFamily="34" charset="0"/>
              </a:rPr>
              <a:t>Reduced costs: </a:t>
            </a:r>
          </a:p>
        </p:txBody>
      </p:sp>
      <p:sp>
        <p:nvSpPr>
          <p:cNvPr id="6" name="Folded Corner 5">
            <a:extLst>
              <a:ext uri="{FF2B5EF4-FFF2-40B4-BE49-F238E27FC236}">
                <a16:creationId xmlns:a16="http://schemas.microsoft.com/office/drawing/2014/main" id="{FBF9D6E7-2533-BEAA-8249-305512753769}"/>
              </a:ext>
            </a:extLst>
          </p:cNvPr>
          <p:cNvSpPr/>
          <p:nvPr/>
        </p:nvSpPr>
        <p:spPr>
          <a:xfrm>
            <a:off x="2810555" y="1681885"/>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Improved performance:</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9" name="Folded Corner 8">
            <a:extLst>
              <a:ext uri="{FF2B5EF4-FFF2-40B4-BE49-F238E27FC236}">
                <a16:creationId xmlns:a16="http://schemas.microsoft.com/office/drawing/2014/main" id="{153E449A-9C2C-3652-76A4-B174C3C68E15}"/>
              </a:ext>
            </a:extLst>
          </p:cNvPr>
          <p:cNvSpPr/>
          <p:nvPr/>
        </p:nvSpPr>
        <p:spPr>
          <a:xfrm>
            <a:off x="5311205" y="1688008"/>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decision-making:</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1" name="Folded Corner 10">
            <a:extLst>
              <a:ext uri="{FF2B5EF4-FFF2-40B4-BE49-F238E27FC236}">
                <a16:creationId xmlns:a16="http://schemas.microsoft.com/office/drawing/2014/main" id="{AB39BBD9-82C9-1A29-2C38-9B3650036BCE}"/>
              </a:ext>
            </a:extLst>
          </p:cNvPr>
          <p:cNvSpPr/>
          <p:nvPr/>
        </p:nvSpPr>
        <p:spPr>
          <a:xfrm>
            <a:off x="7845535" y="168188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Higher customer satisfaction:</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2" name="Folded Corner 11">
            <a:extLst>
              <a:ext uri="{FF2B5EF4-FFF2-40B4-BE49-F238E27FC236}">
                <a16:creationId xmlns:a16="http://schemas.microsoft.com/office/drawing/2014/main" id="{C8A0944F-ED53-910A-A03A-B5B5D3E2EBAE}"/>
              </a:ext>
            </a:extLst>
          </p:cNvPr>
          <p:cNvSpPr/>
          <p:nvPr/>
        </p:nvSpPr>
        <p:spPr>
          <a:xfrm>
            <a:off x="272143" y="3948835"/>
            <a:ext cx="2329544" cy="2068286"/>
          </a:xfrm>
          <a:prstGeom prst="foldedCorner">
            <a:avLst>
              <a:gd name="adj" fmla="val 9204"/>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customer segmentation:</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3" name="Folded Corner 12">
            <a:extLst>
              <a:ext uri="{FF2B5EF4-FFF2-40B4-BE49-F238E27FC236}">
                <a16:creationId xmlns:a16="http://schemas.microsoft.com/office/drawing/2014/main" id="{69B187A5-B6A1-1FD8-A50A-FC0D08FD89E6}"/>
              </a:ext>
            </a:extLst>
          </p:cNvPr>
          <p:cNvSpPr/>
          <p:nvPr/>
        </p:nvSpPr>
        <p:spPr>
          <a:xfrm>
            <a:off x="2810555" y="3948835"/>
            <a:ext cx="2329544" cy="2068286"/>
          </a:xfrm>
          <a:prstGeom prst="foldedCorner">
            <a:avLst>
              <a:gd name="adj" fmla="val 9204"/>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Improved customer experience:</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4" name="Folded Corner 13">
            <a:extLst>
              <a:ext uri="{FF2B5EF4-FFF2-40B4-BE49-F238E27FC236}">
                <a16:creationId xmlns:a16="http://schemas.microsoft.com/office/drawing/2014/main" id="{6F9FD584-0093-A958-4322-E38FE72A0FC6}"/>
              </a:ext>
            </a:extLst>
          </p:cNvPr>
          <p:cNvSpPr/>
          <p:nvPr/>
        </p:nvSpPr>
        <p:spPr>
          <a:xfrm>
            <a:off x="5311205" y="3954958"/>
            <a:ext cx="2329544" cy="2068286"/>
          </a:xfrm>
          <a:prstGeom prst="foldedCorner">
            <a:avLst>
              <a:gd name="adj" fmla="val 9204"/>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Better products &amp; services:</a:t>
            </a:r>
            <a:r>
              <a:rPr lang="en-CH" sz="1400" dirty="0">
                <a:solidFill>
                  <a:sysClr val="windowText" lastClr="000000"/>
                </a:solidFill>
                <a:latin typeface="Arial" panose="020B0604020202020204" pitchFamily="34" charset="0"/>
                <a:cs typeface="Arial" panose="020B0604020202020204" pitchFamily="34" charset="0"/>
              </a:rPr>
              <a:t> </a:t>
            </a:r>
          </a:p>
        </p:txBody>
      </p:sp>
      <p:sp>
        <p:nvSpPr>
          <p:cNvPr id="15" name="Folded Corner 14">
            <a:extLst>
              <a:ext uri="{FF2B5EF4-FFF2-40B4-BE49-F238E27FC236}">
                <a16:creationId xmlns:a16="http://schemas.microsoft.com/office/drawing/2014/main" id="{05BFBA97-92F9-B027-BAD8-F2E3CF352FE4}"/>
              </a:ext>
            </a:extLst>
          </p:cNvPr>
          <p:cNvSpPr/>
          <p:nvPr/>
        </p:nvSpPr>
        <p:spPr>
          <a:xfrm>
            <a:off x="7845535" y="3948835"/>
            <a:ext cx="2329544" cy="2068286"/>
          </a:xfrm>
          <a:prstGeom prst="foldedCorner">
            <a:avLst>
              <a:gd name="adj" fmla="val 9204"/>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CH" sz="1400" b="1" dirty="0">
                <a:solidFill>
                  <a:sysClr val="windowText" lastClr="000000"/>
                </a:solidFill>
                <a:latin typeface="Arial" panose="020B0604020202020204" pitchFamily="34" charset="0"/>
                <a:cs typeface="Arial" panose="020B0604020202020204" pitchFamily="34" charset="0"/>
              </a:rPr>
              <a:t>Business innovation:</a:t>
            </a:r>
            <a:r>
              <a:rPr lang="en-CH" sz="1400" dirty="0">
                <a:solidFill>
                  <a:sysClr val="windowText" lastClr="000000"/>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31338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225</Words>
  <Application>Microsoft Macintosh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Editor</dc:creator>
  <cp:lastModifiedBy>Editor</cp:lastModifiedBy>
  <cp:revision>4</cp:revision>
  <dcterms:created xsi:type="dcterms:W3CDTF">2023-05-09T19:06:12Z</dcterms:created>
  <dcterms:modified xsi:type="dcterms:W3CDTF">2023-05-10T19:13:24Z</dcterms:modified>
</cp:coreProperties>
</file>