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58" r:id="rId3"/>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063"/>
    <p:restoredTop sz="94719"/>
  </p:normalViewPr>
  <p:slideViewPr>
    <p:cSldViewPr snapToGrid="0">
      <p:cViewPr varScale="1">
        <p:scale>
          <a:sx n="67" d="100"/>
          <a:sy n="67" d="100"/>
        </p:scale>
        <p:origin x="184" y="19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F4A0F-D64E-BA44-A57C-7E75F2310D66}" type="datetimeFigureOut">
              <a:rPr lang="en-CH" smtClean="0"/>
              <a:t>10.05.23</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B905E0-C477-AC40-97CA-EB55F674E778}" type="slidenum">
              <a:rPr lang="en-CH" smtClean="0"/>
              <a:t>‹#›</a:t>
            </a:fld>
            <a:endParaRPr lang="en-CH"/>
          </a:p>
        </p:txBody>
      </p:sp>
    </p:spTree>
    <p:extLst>
      <p:ext uri="{BB962C8B-B14F-4D97-AF65-F5344CB8AC3E}">
        <p14:creationId xmlns:p14="http://schemas.microsoft.com/office/powerpoint/2010/main" val="2063604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26D1-F12C-9C22-9383-DCD272A00F1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A045F192-1FCC-CDBC-1B26-AFF564B15E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E8D684E6-8393-5E8F-3CE2-056B6C8632CB}"/>
              </a:ext>
            </a:extLst>
          </p:cNvPr>
          <p:cNvSpPr>
            <a:spLocks noGrp="1"/>
          </p:cNvSpPr>
          <p:nvPr>
            <p:ph type="dt" sz="half" idx="10"/>
          </p:nvPr>
        </p:nvSpPr>
        <p:spPr/>
        <p:txBody>
          <a:bodyPr/>
          <a:lstStyle/>
          <a:p>
            <a:fld id="{761C9DC4-B476-F942-853E-89826AA29869}" type="datetime1">
              <a:rPr lang="de-CH" smtClean="0"/>
              <a:t>10.05.23</a:t>
            </a:fld>
            <a:endParaRPr lang="en-CH"/>
          </a:p>
        </p:txBody>
      </p:sp>
      <p:sp>
        <p:nvSpPr>
          <p:cNvPr id="5" name="Footer Placeholder 4">
            <a:extLst>
              <a:ext uri="{FF2B5EF4-FFF2-40B4-BE49-F238E27FC236}">
                <a16:creationId xmlns:a16="http://schemas.microsoft.com/office/drawing/2014/main" id="{0F8501BD-5348-032F-8390-288CA73F8F66}"/>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E2A1F44B-FCB4-F04B-E216-DEAFA4F336F2}"/>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399508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1112C-3937-29A8-E043-AE5B0C4A3357}"/>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D1D033C4-9218-4C6B-465C-D0B05DCDE9B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7FF2C112-878C-9CA2-9D84-7D07C5533E9E}"/>
              </a:ext>
            </a:extLst>
          </p:cNvPr>
          <p:cNvSpPr>
            <a:spLocks noGrp="1"/>
          </p:cNvSpPr>
          <p:nvPr>
            <p:ph type="dt" sz="half" idx="10"/>
          </p:nvPr>
        </p:nvSpPr>
        <p:spPr/>
        <p:txBody>
          <a:bodyPr/>
          <a:lstStyle/>
          <a:p>
            <a:fld id="{5E4D72C6-52C9-D44D-A925-01E9D4E49289}" type="datetime1">
              <a:rPr lang="de-CH" smtClean="0"/>
              <a:t>10.05.23</a:t>
            </a:fld>
            <a:endParaRPr lang="en-CH"/>
          </a:p>
        </p:txBody>
      </p:sp>
      <p:sp>
        <p:nvSpPr>
          <p:cNvPr id="5" name="Footer Placeholder 4">
            <a:extLst>
              <a:ext uri="{FF2B5EF4-FFF2-40B4-BE49-F238E27FC236}">
                <a16:creationId xmlns:a16="http://schemas.microsoft.com/office/drawing/2014/main" id="{D9C806B0-C331-DB49-C6E7-E14077C080F4}"/>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9559642C-5088-37C9-3FF4-B9EB658EC7A7}"/>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808298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DA151A-C082-9B9F-DBE8-E797FD66768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4FE99C6-0519-4B11-44CF-1E20AFF58CD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64E510E-29F5-5ACF-C2A7-E3DD4DB98E13}"/>
              </a:ext>
            </a:extLst>
          </p:cNvPr>
          <p:cNvSpPr>
            <a:spLocks noGrp="1"/>
          </p:cNvSpPr>
          <p:nvPr>
            <p:ph type="dt" sz="half" idx="10"/>
          </p:nvPr>
        </p:nvSpPr>
        <p:spPr/>
        <p:txBody>
          <a:bodyPr/>
          <a:lstStyle/>
          <a:p>
            <a:fld id="{BACE8BF5-6A3B-3F45-8333-FE19DF613A94}" type="datetime1">
              <a:rPr lang="de-CH" smtClean="0"/>
              <a:t>10.05.23</a:t>
            </a:fld>
            <a:endParaRPr lang="en-CH"/>
          </a:p>
        </p:txBody>
      </p:sp>
      <p:sp>
        <p:nvSpPr>
          <p:cNvPr id="5" name="Footer Placeholder 4">
            <a:extLst>
              <a:ext uri="{FF2B5EF4-FFF2-40B4-BE49-F238E27FC236}">
                <a16:creationId xmlns:a16="http://schemas.microsoft.com/office/drawing/2014/main" id="{FBA8C909-305F-F115-9B0C-46451789AE00}"/>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BC5F7A05-4488-D016-C2F0-BF142755DE2F}"/>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295553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56188-3F3B-CCDF-D3B2-862D72674010}"/>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DCD08F91-3933-1405-E66F-AA503A9A5D6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B4FAE60A-F6E4-F96A-6BB0-4ED7642B38CD}"/>
              </a:ext>
            </a:extLst>
          </p:cNvPr>
          <p:cNvSpPr>
            <a:spLocks noGrp="1"/>
          </p:cNvSpPr>
          <p:nvPr>
            <p:ph type="dt" sz="half" idx="10"/>
          </p:nvPr>
        </p:nvSpPr>
        <p:spPr/>
        <p:txBody>
          <a:bodyPr/>
          <a:lstStyle/>
          <a:p>
            <a:fld id="{7BD61E50-3B1D-144D-B67A-B91C71A803EF}" type="datetime1">
              <a:rPr lang="de-CH" smtClean="0"/>
              <a:t>10.05.23</a:t>
            </a:fld>
            <a:endParaRPr lang="en-CH"/>
          </a:p>
        </p:txBody>
      </p:sp>
      <p:sp>
        <p:nvSpPr>
          <p:cNvPr id="5" name="Footer Placeholder 4">
            <a:extLst>
              <a:ext uri="{FF2B5EF4-FFF2-40B4-BE49-F238E27FC236}">
                <a16:creationId xmlns:a16="http://schemas.microsoft.com/office/drawing/2014/main" id="{186DFDDF-EB18-51D7-0985-9C13811A9E28}"/>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FA3E344D-C2E5-C013-CBC5-5C3994C9A246}"/>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698981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2EF9-A3FF-AA89-0CA3-02299EC58E5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5FAFC261-0BE2-C0A5-84C0-0A618E8A54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4DACC8C-81A9-B5F9-6C95-6278C3527EE7}"/>
              </a:ext>
            </a:extLst>
          </p:cNvPr>
          <p:cNvSpPr>
            <a:spLocks noGrp="1"/>
          </p:cNvSpPr>
          <p:nvPr>
            <p:ph type="dt" sz="half" idx="10"/>
          </p:nvPr>
        </p:nvSpPr>
        <p:spPr/>
        <p:txBody>
          <a:bodyPr/>
          <a:lstStyle/>
          <a:p>
            <a:fld id="{8D2226DB-D619-5549-8E7C-82A111A4E8B2}" type="datetime1">
              <a:rPr lang="de-CH" smtClean="0"/>
              <a:t>10.05.23</a:t>
            </a:fld>
            <a:endParaRPr lang="en-CH"/>
          </a:p>
        </p:txBody>
      </p:sp>
      <p:sp>
        <p:nvSpPr>
          <p:cNvPr id="5" name="Footer Placeholder 4">
            <a:extLst>
              <a:ext uri="{FF2B5EF4-FFF2-40B4-BE49-F238E27FC236}">
                <a16:creationId xmlns:a16="http://schemas.microsoft.com/office/drawing/2014/main" id="{CCD373C0-DF8D-AF65-A02D-7F38900C3156}"/>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CA4DE57D-4FFD-90ED-07D9-B925631C6D04}"/>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524868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7BB-4E64-F7F9-C57F-9382E74E6291}"/>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A0B2085-BDFC-8346-92E1-789F76ADD06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562B459A-89D1-58DA-7286-9C1E30EC08C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BDC99623-C3DE-8240-366F-523CBFA46564}"/>
              </a:ext>
            </a:extLst>
          </p:cNvPr>
          <p:cNvSpPr>
            <a:spLocks noGrp="1"/>
          </p:cNvSpPr>
          <p:nvPr>
            <p:ph type="dt" sz="half" idx="10"/>
          </p:nvPr>
        </p:nvSpPr>
        <p:spPr/>
        <p:txBody>
          <a:bodyPr/>
          <a:lstStyle/>
          <a:p>
            <a:fld id="{6B07C490-67C7-5F43-8070-E6094F4C1724}" type="datetime1">
              <a:rPr lang="de-CH" smtClean="0"/>
              <a:t>10.05.23</a:t>
            </a:fld>
            <a:endParaRPr lang="en-CH"/>
          </a:p>
        </p:txBody>
      </p:sp>
      <p:sp>
        <p:nvSpPr>
          <p:cNvPr id="6" name="Footer Placeholder 5">
            <a:extLst>
              <a:ext uri="{FF2B5EF4-FFF2-40B4-BE49-F238E27FC236}">
                <a16:creationId xmlns:a16="http://schemas.microsoft.com/office/drawing/2014/main" id="{17553A4A-5782-2312-1303-28CFFE0C6239}"/>
              </a:ext>
            </a:extLst>
          </p:cNvPr>
          <p:cNvSpPr>
            <a:spLocks noGrp="1"/>
          </p:cNvSpPr>
          <p:nvPr>
            <p:ph type="ftr" sz="quarter" idx="11"/>
          </p:nvPr>
        </p:nvSpPr>
        <p:spPr/>
        <p:txBody>
          <a:bodyPr/>
          <a:lstStyle/>
          <a:p>
            <a:r>
              <a:rPr lang="en-GB"/>
              <a:t>Adaptive AI - Group 1</a:t>
            </a:r>
            <a:endParaRPr lang="en-CH"/>
          </a:p>
        </p:txBody>
      </p:sp>
      <p:sp>
        <p:nvSpPr>
          <p:cNvPr id="7" name="Slide Number Placeholder 6">
            <a:extLst>
              <a:ext uri="{FF2B5EF4-FFF2-40B4-BE49-F238E27FC236}">
                <a16:creationId xmlns:a16="http://schemas.microsoft.com/office/drawing/2014/main" id="{57BC8DE7-AC64-BE75-BB2D-21FF2D24559D}"/>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2053664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1A-BB68-1B00-72D7-C56FC98664BA}"/>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5448A4DB-6500-4BDA-B2EB-0A0794130F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10F4085-2D2A-A082-52FA-DEF35D8B85B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3EC63512-728E-DE48-173F-F345E244F3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476CFBE-EA84-AAC5-7AD6-8ADC7C712BC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015B6C2C-4277-006A-2FAB-B01097112086}"/>
              </a:ext>
            </a:extLst>
          </p:cNvPr>
          <p:cNvSpPr>
            <a:spLocks noGrp="1"/>
          </p:cNvSpPr>
          <p:nvPr>
            <p:ph type="dt" sz="half" idx="10"/>
          </p:nvPr>
        </p:nvSpPr>
        <p:spPr/>
        <p:txBody>
          <a:bodyPr/>
          <a:lstStyle/>
          <a:p>
            <a:fld id="{8503A55B-BB0E-B34B-A031-5FF92031A304}" type="datetime1">
              <a:rPr lang="de-CH" smtClean="0"/>
              <a:t>10.05.23</a:t>
            </a:fld>
            <a:endParaRPr lang="en-CH"/>
          </a:p>
        </p:txBody>
      </p:sp>
      <p:sp>
        <p:nvSpPr>
          <p:cNvPr id="8" name="Footer Placeholder 7">
            <a:extLst>
              <a:ext uri="{FF2B5EF4-FFF2-40B4-BE49-F238E27FC236}">
                <a16:creationId xmlns:a16="http://schemas.microsoft.com/office/drawing/2014/main" id="{27F6DC46-5581-B5C4-8D10-CDE4BCA3CDB5}"/>
              </a:ext>
            </a:extLst>
          </p:cNvPr>
          <p:cNvSpPr>
            <a:spLocks noGrp="1"/>
          </p:cNvSpPr>
          <p:nvPr>
            <p:ph type="ftr" sz="quarter" idx="11"/>
          </p:nvPr>
        </p:nvSpPr>
        <p:spPr/>
        <p:txBody>
          <a:bodyPr/>
          <a:lstStyle/>
          <a:p>
            <a:r>
              <a:rPr lang="en-GB"/>
              <a:t>Adaptive AI - Group 1</a:t>
            </a:r>
            <a:endParaRPr lang="en-CH"/>
          </a:p>
        </p:txBody>
      </p:sp>
      <p:sp>
        <p:nvSpPr>
          <p:cNvPr id="9" name="Slide Number Placeholder 8">
            <a:extLst>
              <a:ext uri="{FF2B5EF4-FFF2-40B4-BE49-F238E27FC236}">
                <a16:creationId xmlns:a16="http://schemas.microsoft.com/office/drawing/2014/main" id="{0B751683-DF6B-6F39-3776-B9309A1D6B0F}"/>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4224419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D447-5404-D9AC-89D7-AC811398339D}"/>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E3598D20-F6CE-332C-2B17-9A7B7B9E6510}"/>
              </a:ext>
            </a:extLst>
          </p:cNvPr>
          <p:cNvSpPr>
            <a:spLocks noGrp="1"/>
          </p:cNvSpPr>
          <p:nvPr>
            <p:ph type="dt" sz="half" idx="10"/>
          </p:nvPr>
        </p:nvSpPr>
        <p:spPr/>
        <p:txBody>
          <a:bodyPr/>
          <a:lstStyle/>
          <a:p>
            <a:fld id="{AF514152-BB57-434E-A84C-E51BFF99A40B}" type="datetime1">
              <a:rPr lang="de-CH" smtClean="0"/>
              <a:t>10.05.23</a:t>
            </a:fld>
            <a:endParaRPr lang="en-CH"/>
          </a:p>
        </p:txBody>
      </p:sp>
      <p:sp>
        <p:nvSpPr>
          <p:cNvPr id="4" name="Footer Placeholder 3">
            <a:extLst>
              <a:ext uri="{FF2B5EF4-FFF2-40B4-BE49-F238E27FC236}">
                <a16:creationId xmlns:a16="http://schemas.microsoft.com/office/drawing/2014/main" id="{A428B105-6EBC-98F6-E2F7-D3C8315FC1DD}"/>
              </a:ext>
            </a:extLst>
          </p:cNvPr>
          <p:cNvSpPr>
            <a:spLocks noGrp="1"/>
          </p:cNvSpPr>
          <p:nvPr>
            <p:ph type="ftr" sz="quarter" idx="11"/>
          </p:nvPr>
        </p:nvSpPr>
        <p:spPr/>
        <p:txBody>
          <a:bodyPr/>
          <a:lstStyle/>
          <a:p>
            <a:r>
              <a:rPr lang="en-GB"/>
              <a:t>Adaptive AI - Group 1</a:t>
            </a:r>
            <a:endParaRPr lang="en-CH"/>
          </a:p>
        </p:txBody>
      </p:sp>
      <p:sp>
        <p:nvSpPr>
          <p:cNvPr id="5" name="Slide Number Placeholder 4">
            <a:extLst>
              <a:ext uri="{FF2B5EF4-FFF2-40B4-BE49-F238E27FC236}">
                <a16:creationId xmlns:a16="http://schemas.microsoft.com/office/drawing/2014/main" id="{31C90B61-EF39-8089-4329-8F2565850204}"/>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012430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10B07A-6A5B-A4CC-D1EC-2E09597A912F}"/>
              </a:ext>
            </a:extLst>
          </p:cNvPr>
          <p:cNvSpPr>
            <a:spLocks noGrp="1"/>
          </p:cNvSpPr>
          <p:nvPr>
            <p:ph type="dt" sz="half" idx="10"/>
          </p:nvPr>
        </p:nvSpPr>
        <p:spPr/>
        <p:txBody>
          <a:bodyPr/>
          <a:lstStyle/>
          <a:p>
            <a:fld id="{C9F11577-D47D-7C43-939D-850202A1CAE7}" type="datetime1">
              <a:rPr lang="de-CH" smtClean="0"/>
              <a:t>10.05.23</a:t>
            </a:fld>
            <a:endParaRPr lang="en-CH"/>
          </a:p>
        </p:txBody>
      </p:sp>
      <p:sp>
        <p:nvSpPr>
          <p:cNvPr id="3" name="Footer Placeholder 2">
            <a:extLst>
              <a:ext uri="{FF2B5EF4-FFF2-40B4-BE49-F238E27FC236}">
                <a16:creationId xmlns:a16="http://schemas.microsoft.com/office/drawing/2014/main" id="{E2872F89-509E-9939-F661-76D7DBE12C7A}"/>
              </a:ext>
            </a:extLst>
          </p:cNvPr>
          <p:cNvSpPr>
            <a:spLocks noGrp="1"/>
          </p:cNvSpPr>
          <p:nvPr>
            <p:ph type="ftr" sz="quarter" idx="11"/>
          </p:nvPr>
        </p:nvSpPr>
        <p:spPr/>
        <p:txBody>
          <a:bodyPr/>
          <a:lstStyle/>
          <a:p>
            <a:r>
              <a:rPr lang="en-GB"/>
              <a:t>Adaptive AI - Group 1</a:t>
            </a:r>
            <a:endParaRPr lang="en-CH"/>
          </a:p>
        </p:txBody>
      </p:sp>
      <p:sp>
        <p:nvSpPr>
          <p:cNvPr id="4" name="Slide Number Placeholder 3">
            <a:extLst>
              <a:ext uri="{FF2B5EF4-FFF2-40B4-BE49-F238E27FC236}">
                <a16:creationId xmlns:a16="http://schemas.microsoft.com/office/drawing/2014/main" id="{33540342-A2DB-B0DC-68FA-AFA23D3C2D6F}"/>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2671677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D9BE3-5C8A-C328-DE73-1296E28AA62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9FF1ABEA-FF55-55A6-90EF-4072493504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9FEF1D44-7EE0-65A9-1E1A-45D80E761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91289F0-3F26-F674-4730-85359CE333FB}"/>
              </a:ext>
            </a:extLst>
          </p:cNvPr>
          <p:cNvSpPr>
            <a:spLocks noGrp="1"/>
          </p:cNvSpPr>
          <p:nvPr>
            <p:ph type="dt" sz="half" idx="10"/>
          </p:nvPr>
        </p:nvSpPr>
        <p:spPr/>
        <p:txBody>
          <a:bodyPr/>
          <a:lstStyle/>
          <a:p>
            <a:fld id="{D3D2D443-BC39-2749-95C8-CE765FFC693A}" type="datetime1">
              <a:rPr lang="de-CH" smtClean="0"/>
              <a:t>10.05.23</a:t>
            </a:fld>
            <a:endParaRPr lang="en-CH"/>
          </a:p>
        </p:txBody>
      </p:sp>
      <p:sp>
        <p:nvSpPr>
          <p:cNvPr id="6" name="Footer Placeholder 5">
            <a:extLst>
              <a:ext uri="{FF2B5EF4-FFF2-40B4-BE49-F238E27FC236}">
                <a16:creationId xmlns:a16="http://schemas.microsoft.com/office/drawing/2014/main" id="{EF2498EB-28DA-D9DC-69D7-DC79290B62B6}"/>
              </a:ext>
            </a:extLst>
          </p:cNvPr>
          <p:cNvSpPr>
            <a:spLocks noGrp="1"/>
          </p:cNvSpPr>
          <p:nvPr>
            <p:ph type="ftr" sz="quarter" idx="11"/>
          </p:nvPr>
        </p:nvSpPr>
        <p:spPr/>
        <p:txBody>
          <a:bodyPr/>
          <a:lstStyle/>
          <a:p>
            <a:r>
              <a:rPr lang="en-GB"/>
              <a:t>Adaptive AI - Group 1</a:t>
            </a:r>
            <a:endParaRPr lang="en-CH"/>
          </a:p>
        </p:txBody>
      </p:sp>
      <p:sp>
        <p:nvSpPr>
          <p:cNvPr id="7" name="Slide Number Placeholder 6">
            <a:extLst>
              <a:ext uri="{FF2B5EF4-FFF2-40B4-BE49-F238E27FC236}">
                <a16:creationId xmlns:a16="http://schemas.microsoft.com/office/drawing/2014/main" id="{E6E6BF39-3EAA-9B0E-DFFE-E0F9766C39C7}"/>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291248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39491-3BDF-B461-EF4E-92256A2F777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481FA588-036A-87C3-88D3-539B38EA27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C31DEEC5-4621-2229-7E67-676755C7BA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78E453D-6CE0-B558-5370-F168F2CE9760}"/>
              </a:ext>
            </a:extLst>
          </p:cNvPr>
          <p:cNvSpPr>
            <a:spLocks noGrp="1"/>
          </p:cNvSpPr>
          <p:nvPr>
            <p:ph type="dt" sz="half" idx="10"/>
          </p:nvPr>
        </p:nvSpPr>
        <p:spPr/>
        <p:txBody>
          <a:bodyPr/>
          <a:lstStyle/>
          <a:p>
            <a:fld id="{BCD75DED-BE06-444C-8882-52110735FCC2}" type="datetime1">
              <a:rPr lang="de-CH" smtClean="0"/>
              <a:t>10.05.23</a:t>
            </a:fld>
            <a:endParaRPr lang="en-CH"/>
          </a:p>
        </p:txBody>
      </p:sp>
      <p:sp>
        <p:nvSpPr>
          <p:cNvPr id="6" name="Footer Placeholder 5">
            <a:extLst>
              <a:ext uri="{FF2B5EF4-FFF2-40B4-BE49-F238E27FC236}">
                <a16:creationId xmlns:a16="http://schemas.microsoft.com/office/drawing/2014/main" id="{CEA23533-2D45-B39D-8FA5-9B0FEA96358B}"/>
              </a:ext>
            </a:extLst>
          </p:cNvPr>
          <p:cNvSpPr>
            <a:spLocks noGrp="1"/>
          </p:cNvSpPr>
          <p:nvPr>
            <p:ph type="ftr" sz="quarter" idx="11"/>
          </p:nvPr>
        </p:nvSpPr>
        <p:spPr/>
        <p:txBody>
          <a:bodyPr/>
          <a:lstStyle/>
          <a:p>
            <a:r>
              <a:rPr lang="en-GB"/>
              <a:t>Adaptive AI - Group 1</a:t>
            </a:r>
            <a:endParaRPr lang="en-CH"/>
          </a:p>
        </p:txBody>
      </p:sp>
      <p:sp>
        <p:nvSpPr>
          <p:cNvPr id="7" name="Slide Number Placeholder 6">
            <a:extLst>
              <a:ext uri="{FF2B5EF4-FFF2-40B4-BE49-F238E27FC236}">
                <a16:creationId xmlns:a16="http://schemas.microsoft.com/office/drawing/2014/main" id="{7BAD998D-F635-BF71-25F3-545E695B888C}"/>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81358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745430-3D3C-6EF3-81A9-17B975749F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0390AD6A-E248-7430-73FD-1A6BC39AB7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ACC72B5-3317-B092-0E74-A68B39AC59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771E7D-CEA1-6E49-876E-1FF630A8E942}" type="datetime1">
              <a:rPr lang="de-CH" smtClean="0"/>
              <a:t>10.05.23</a:t>
            </a:fld>
            <a:endParaRPr lang="en-CH"/>
          </a:p>
        </p:txBody>
      </p:sp>
      <p:sp>
        <p:nvSpPr>
          <p:cNvPr id="5" name="Footer Placeholder 4">
            <a:extLst>
              <a:ext uri="{FF2B5EF4-FFF2-40B4-BE49-F238E27FC236}">
                <a16:creationId xmlns:a16="http://schemas.microsoft.com/office/drawing/2014/main" id="{5ECD018C-9598-6E0B-EF08-D57937F983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Adaptive AI - Group 1</a:t>
            </a:r>
            <a:endParaRPr lang="en-CH"/>
          </a:p>
        </p:txBody>
      </p:sp>
      <p:sp>
        <p:nvSpPr>
          <p:cNvPr id="6" name="Slide Number Placeholder 5">
            <a:extLst>
              <a:ext uri="{FF2B5EF4-FFF2-40B4-BE49-F238E27FC236}">
                <a16:creationId xmlns:a16="http://schemas.microsoft.com/office/drawing/2014/main" id="{0636FEAF-745F-EA38-CDD2-28F680AA8F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1F9DC8-ABE1-BB4B-B049-03C51162FA7B}" type="slidenum">
              <a:rPr lang="en-CH" smtClean="0"/>
              <a:t>‹#›</a:t>
            </a:fld>
            <a:endParaRPr lang="en-CH"/>
          </a:p>
        </p:txBody>
      </p:sp>
    </p:spTree>
    <p:extLst>
      <p:ext uri="{BB962C8B-B14F-4D97-AF65-F5344CB8AC3E}">
        <p14:creationId xmlns:p14="http://schemas.microsoft.com/office/powerpoint/2010/main" val="1432665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E0BB4F4-99C0-C00E-1F5C-5CC9F4D62DD6}"/>
              </a:ext>
            </a:extLst>
          </p:cNvPr>
          <p:cNvSpPr>
            <a:spLocks noGrp="1"/>
          </p:cNvSpPr>
          <p:nvPr>
            <p:ph type="ftr" sz="quarter" idx="11"/>
          </p:nvPr>
        </p:nvSpPr>
        <p:spPr>
          <a:xfrm>
            <a:off x="0" y="6497868"/>
            <a:ext cx="12192000" cy="365125"/>
          </a:xfrm>
          <a:solidFill>
            <a:srgbClr val="FFFF00"/>
          </a:solidFill>
        </p:spPr>
        <p:txBody>
          <a:bodyPr/>
          <a:lstStyle/>
          <a:p>
            <a:r>
              <a:rPr lang="en-GB" b="1" dirty="0">
                <a:solidFill>
                  <a:sysClr val="windowText" lastClr="000000"/>
                </a:solidFill>
                <a:latin typeface="Arial" panose="020B0604020202020204" pitchFamily="34" charset="0"/>
                <a:cs typeface="Arial" panose="020B0604020202020204" pitchFamily="34" charset="0"/>
              </a:rPr>
              <a:t>Adaptive AI - Group 2</a:t>
            </a:r>
            <a:endParaRPr lang="en-CH" b="1" dirty="0">
              <a:solidFill>
                <a:sysClr val="windowText" lastClr="00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4EE36D9-5901-0580-5765-0A17F4EAA926}"/>
              </a:ext>
            </a:extLst>
          </p:cNvPr>
          <p:cNvSpPr txBox="1"/>
          <p:nvPr/>
        </p:nvSpPr>
        <p:spPr>
          <a:xfrm>
            <a:off x="272143" y="178164"/>
            <a:ext cx="6096000" cy="369332"/>
          </a:xfrm>
          <a:prstGeom prst="rect">
            <a:avLst/>
          </a:prstGeom>
          <a:noFill/>
        </p:spPr>
        <p:txBody>
          <a:bodyPr wrap="square">
            <a:spAutoFit/>
          </a:bodyPr>
          <a:lstStyle/>
          <a:p>
            <a:r>
              <a:rPr lang="en-GB" b="1" i="0" dirty="0">
                <a:effectLst/>
                <a:latin typeface="Arial" panose="020B0604020202020204" pitchFamily="34" charset="0"/>
              </a:rPr>
              <a:t>Group </a:t>
            </a:r>
            <a:r>
              <a:rPr lang="en-GB" b="1" dirty="0">
                <a:latin typeface="Arial" panose="020B0604020202020204" pitchFamily="34" charset="0"/>
              </a:rPr>
              <a:t>2</a:t>
            </a:r>
            <a:r>
              <a:rPr lang="en-GB" b="1" i="0" dirty="0">
                <a:effectLst/>
                <a:latin typeface="Arial" panose="020B0604020202020204" pitchFamily="34" charset="0"/>
              </a:rPr>
              <a:t> – Searching for journal &amp; formatting</a:t>
            </a:r>
          </a:p>
        </p:txBody>
      </p:sp>
      <p:sp>
        <p:nvSpPr>
          <p:cNvPr id="8" name="TextBox 7">
            <a:extLst>
              <a:ext uri="{FF2B5EF4-FFF2-40B4-BE49-F238E27FC236}">
                <a16:creationId xmlns:a16="http://schemas.microsoft.com/office/drawing/2014/main" id="{E7108935-38B8-9D40-01A3-6B4E28F43640}"/>
              </a:ext>
            </a:extLst>
          </p:cNvPr>
          <p:cNvSpPr txBox="1"/>
          <p:nvPr/>
        </p:nvSpPr>
        <p:spPr>
          <a:xfrm>
            <a:off x="272143" y="961935"/>
            <a:ext cx="11669486" cy="5355312"/>
          </a:xfrm>
          <a:prstGeom prst="rect">
            <a:avLst/>
          </a:prstGeom>
          <a:noFill/>
        </p:spPr>
        <p:txBody>
          <a:bodyPr wrap="square">
            <a:spAutoFit/>
          </a:bodyPr>
          <a:lstStyle/>
          <a:p>
            <a:r>
              <a:rPr lang="en-GB" i="1" dirty="0">
                <a:effectLst/>
                <a:latin typeface="Arial" panose="020B0604020202020204" pitchFamily="34" charset="0"/>
              </a:rPr>
              <a:t>Scenario</a:t>
            </a:r>
          </a:p>
          <a:p>
            <a:endParaRPr lang="en-GB" dirty="0">
              <a:latin typeface="Arial" panose="020B0604020202020204" pitchFamily="34" charset="0"/>
            </a:endParaRPr>
          </a:p>
          <a:p>
            <a:r>
              <a:rPr lang="en-GB" i="0" dirty="0">
                <a:effectLst/>
                <a:latin typeface="Arial" panose="020B0604020202020204" pitchFamily="34" charset="0"/>
              </a:rPr>
              <a:t>There are 1000s of journals – alone 260 journals contain “information systems” in the title. Imagine you are an author and just finished writing your manuscript. You are now looking at options where you could publish your manuscript. How and why could an adaptive, hybrid AI system support you as the author in recommending suitable journals – considering that you may have specific wishes (may be a journal in information system that accept more technical contributions, or with authors predominantly from DACH region, or a journal published in German. As an author you will typically also be asked to comply with the style of the journal that you chose. How can it adapt to or learn from the author (e.g., history of previous recommendations)?</a:t>
            </a:r>
            <a:r>
              <a:rPr lang="en-GB" dirty="0">
                <a:latin typeface="Arial" panose="020B0604020202020204" pitchFamily="34" charset="0"/>
              </a:rPr>
              <a:t> How would such a system bring a competitive advantage to publishers? (think of reformatting the manuscript, if the author was rejected in another journal and now resubmits to your journal)</a:t>
            </a:r>
          </a:p>
          <a:p>
            <a:pPr marL="285750" indent="-285750">
              <a:buFont typeface="Arial" panose="020B0604020202020204" pitchFamily="34" charset="0"/>
              <a:buChar char="•"/>
            </a:pPr>
            <a:endParaRPr lang="en-GB" i="0" dirty="0">
              <a:effectLst/>
              <a:latin typeface="Arial" panose="020B0604020202020204" pitchFamily="34" charset="0"/>
            </a:endParaRPr>
          </a:p>
          <a:p>
            <a:r>
              <a:rPr lang="en-GB" dirty="0">
                <a:latin typeface="Arial" panose="020B0604020202020204" pitchFamily="34" charset="0"/>
              </a:rPr>
              <a:t>Discuss these and related questions in the group and record key points per type of competitive advantage from the discussion on the next slide (some may be left empty if not applicable). </a:t>
            </a:r>
            <a:r>
              <a:rPr lang="en-GB" b="1" i="1" dirty="0">
                <a:latin typeface="Arial" panose="020B0604020202020204" pitchFamily="34" charset="0"/>
              </a:rPr>
              <a:t>Please help me to generate and understanding of your way of thinking by providing your reasoning and specific comments.</a:t>
            </a:r>
          </a:p>
          <a:p>
            <a:endParaRPr lang="en-GB" i="0" dirty="0">
              <a:effectLst/>
              <a:latin typeface="Arial" panose="020B0604020202020204" pitchFamily="34" charset="0"/>
            </a:endParaRPr>
          </a:p>
          <a:p>
            <a:r>
              <a:rPr lang="en-GB" dirty="0">
                <a:latin typeface="Arial" panose="020B0604020202020204" pitchFamily="34" charset="0"/>
              </a:rPr>
              <a:t>Thank you for your efforts and helping me in this research!</a:t>
            </a:r>
          </a:p>
          <a:p>
            <a:endParaRPr lang="en-GB" i="0" dirty="0">
              <a:effectLst/>
              <a:latin typeface="Arial" panose="020B0604020202020204" pitchFamily="34" charset="0"/>
            </a:endParaRPr>
          </a:p>
          <a:p>
            <a:r>
              <a:rPr lang="en-GB" dirty="0">
                <a:latin typeface="Arial" panose="020B0604020202020204" pitchFamily="34" charset="0"/>
              </a:rPr>
              <a:t>Didi</a:t>
            </a:r>
            <a:endParaRPr lang="en-GB" i="0" dirty="0">
              <a:effectLst/>
              <a:latin typeface="Arial" panose="020B0604020202020204" pitchFamily="34" charset="0"/>
            </a:endParaRPr>
          </a:p>
        </p:txBody>
      </p:sp>
      <p:sp>
        <p:nvSpPr>
          <p:cNvPr id="2" name="TextBox 1">
            <a:extLst>
              <a:ext uri="{FF2B5EF4-FFF2-40B4-BE49-F238E27FC236}">
                <a16:creationId xmlns:a16="http://schemas.microsoft.com/office/drawing/2014/main" id="{23940452-36F5-D279-CD5C-F25E9C33A380}"/>
              </a:ext>
            </a:extLst>
          </p:cNvPr>
          <p:cNvSpPr txBox="1"/>
          <p:nvPr/>
        </p:nvSpPr>
        <p:spPr>
          <a:xfrm>
            <a:off x="5845629" y="178164"/>
            <a:ext cx="6096000" cy="639589"/>
          </a:xfrm>
          <a:prstGeom prst="roundRect">
            <a:avLst/>
          </a:prstGeom>
          <a:solidFill>
            <a:schemeClr val="accent2">
              <a:lumMod val="20000"/>
              <a:lumOff val="80000"/>
            </a:schemeClr>
          </a:solidFill>
          <a:ln w="38100">
            <a:solidFill>
              <a:schemeClr val="accent2">
                <a:lumMod val="75000"/>
              </a:schemeClr>
            </a:solidFill>
          </a:ln>
        </p:spPr>
        <p:txBody>
          <a:bodyPr wrap="square">
            <a:normAutofit/>
          </a:bodyPr>
          <a:ls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1" i="0" dirty="0">
                <a:effectLst/>
                <a:latin typeface="Arial" panose="020B0604020202020204" pitchFamily="34" charset="0"/>
              </a:rPr>
              <a:t>Group members’ names:</a:t>
            </a:r>
          </a:p>
        </p:txBody>
      </p:sp>
    </p:spTree>
    <p:extLst>
      <p:ext uri="{BB962C8B-B14F-4D97-AF65-F5344CB8AC3E}">
        <p14:creationId xmlns:p14="http://schemas.microsoft.com/office/powerpoint/2010/main" val="205475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E0BB4F4-99C0-C00E-1F5C-5CC9F4D62DD6}"/>
              </a:ext>
            </a:extLst>
          </p:cNvPr>
          <p:cNvSpPr>
            <a:spLocks noGrp="1"/>
          </p:cNvSpPr>
          <p:nvPr>
            <p:ph type="ftr" sz="quarter" idx="11"/>
          </p:nvPr>
        </p:nvSpPr>
        <p:spPr>
          <a:xfrm>
            <a:off x="0" y="6497868"/>
            <a:ext cx="12192000" cy="365125"/>
          </a:xfrm>
          <a:solidFill>
            <a:srgbClr val="FFFF00"/>
          </a:solidFill>
        </p:spPr>
        <p:txBody>
          <a:bodyPr/>
          <a:lstStyle/>
          <a:p>
            <a:r>
              <a:rPr lang="en-GB" b="1" dirty="0">
                <a:solidFill>
                  <a:sysClr val="windowText" lastClr="000000"/>
                </a:solidFill>
                <a:latin typeface="Arial" panose="020B0604020202020204" pitchFamily="34" charset="0"/>
                <a:cs typeface="Arial" panose="020B0604020202020204" pitchFamily="34" charset="0"/>
              </a:rPr>
              <a:t>Adaptive AI - Group 2</a:t>
            </a:r>
            <a:endParaRPr lang="en-CH" b="1" dirty="0">
              <a:solidFill>
                <a:sysClr val="windowText" lastClr="00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4EE36D9-5901-0580-5765-0A17F4EAA926}"/>
              </a:ext>
            </a:extLst>
          </p:cNvPr>
          <p:cNvSpPr txBox="1"/>
          <p:nvPr/>
        </p:nvSpPr>
        <p:spPr>
          <a:xfrm>
            <a:off x="272143" y="178164"/>
            <a:ext cx="6096000" cy="369332"/>
          </a:xfrm>
          <a:prstGeom prst="rect">
            <a:avLst/>
          </a:prstGeom>
          <a:noFill/>
        </p:spPr>
        <p:txBody>
          <a:bodyPr wrap="square">
            <a:spAutoFit/>
          </a:bodyPr>
          <a:lstStyle/>
          <a:p>
            <a:r>
              <a:rPr lang="en-GB" b="1" i="0" dirty="0">
                <a:effectLst/>
                <a:latin typeface="Arial" panose="020B0604020202020204" pitchFamily="34" charset="0"/>
              </a:rPr>
              <a:t>Group </a:t>
            </a:r>
            <a:r>
              <a:rPr lang="en-GB" b="1" dirty="0">
                <a:latin typeface="Arial" panose="020B0604020202020204" pitchFamily="34" charset="0"/>
              </a:rPr>
              <a:t>2</a:t>
            </a:r>
            <a:r>
              <a:rPr lang="en-GB" b="1" i="0" dirty="0">
                <a:effectLst/>
                <a:latin typeface="Arial" panose="020B0604020202020204" pitchFamily="34" charset="0"/>
              </a:rPr>
              <a:t> – Searching for journal &amp; formatting</a:t>
            </a:r>
          </a:p>
        </p:txBody>
      </p:sp>
      <p:sp>
        <p:nvSpPr>
          <p:cNvPr id="8" name="TextBox 7">
            <a:extLst>
              <a:ext uri="{FF2B5EF4-FFF2-40B4-BE49-F238E27FC236}">
                <a16:creationId xmlns:a16="http://schemas.microsoft.com/office/drawing/2014/main" id="{E7108935-38B8-9D40-01A3-6B4E28F43640}"/>
              </a:ext>
            </a:extLst>
          </p:cNvPr>
          <p:cNvSpPr txBox="1"/>
          <p:nvPr/>
        </p:nvSpPr>
        <p:spPr>
          <a:xfrm>
            <a:off x="272143" y="961935"/>
            <a:ext cx="11669486" cy="369332"/>
          </a:xfrm>
          <a:prstGeom prst="rect">
            <a:avLst/>
          </a:prstGeom>
          <a:noFill/>
        </p:spPr>
        <p:txBody>
          <a:bodyPr wrap="square">
            <a:spAutoFit/>
          </a:bodyPr>
          <a:lstStyle/>
          <a:p>
            <a:r>
              <a:rPr lang="en-GB" i="1" dirty="0">
                <a:effectLst/>
                <a:latin typeface="Arial" panose="020B0604020202020204" pitchFamily="34" charset="0"/>
              </a:rPr>
              <a:t>Results</a:t>
            </a:r>
          </a:p>
        </p:txBody>
      </p:sp>
      <p:sp>
        <p:nvSpPr>
          <p:cNvPr id="2" name="Folded Corner 1">
            <a:extLst>
              <a:ext uri="{FF2B5EF4-FFF2-40B4-BE49-F238E27FC236}">
                <a16:creationId xmlns:a16="http://schemas.microsoft.com/office/drawing/2014/main" id="{D1E35397-13A6-3EF2-9FC3-E74C79F751CC}"/>
              </a:ext>
            </a:extLst>
          </p:cNvPr>
          <p:cNvSpPr/>
          <p:nvPr/>
        </p:nvSpPr>
        <p:spPr>
          <a:xfrm>
            <a:off x="272143" y="1681885"/>
            <a:ext cx="2329544" cy="2068286"/>
          </a:xfrm>
          <a:prstGeom prst="foldedCorner">
            <a:avLst>
              <a:gd name="adj" fmla="val 9204"/>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400" b="1" dirty="0">
                <a:solidFill>
                  <a:sysClr val="windowText" lastClr="000000"/>
                </a:solidFill>
                <a:latin typeface="Arial" panose="020B0604020202020204" pitchFamily="34" charset="0"/>
                <a:cs typeface="Arial" panose="020B0604020202020204" pitchFamily="34" charset="0"/>
              </a:rPr>
              <a:t>Reduced costs: </a:t>
            </a:r>
          </a:p>
        </p:txBody>
      </p:sp>
      <p:sp>
        <p:nvSpPr>
          <p:cNvPr id="3" name="Folded Corner 2">
            <a:extLst>
              <a:ext uri="{FF2B5EF4-FFF2-40B4-BE49-F238E27FC236}">
                <a16:creationId xmlns:a16="http://schemas.microsoft.com/office/drawing/2014/main" id="{164544F2-B00C-C1C0-1150-A3ED3C4D2D25}"/>
              </a:ext>
            </a:extLst>
          </p:cNvPr>
          <p:cNvSpPr/>
          <p:nvPr/>
        </p:nvSpPr>
        <p:spPr>
          <a:xfrm>
            <a:off x="2810555" y="1681885"/>
            <a:ext cx="2329544" cy="2068286"/>
          </a:xfrm>
          <a:prstGeom prst="foldedCorner">
            <a:avLst>
              <a:gd name="adj" fmla="val 9204"/>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b="1" dirty="0">
                <a:solidFill>
                  <a:sysClr val="windowText" lastClr="000000"/>
                </a:solidFill>
                <a:latin typeface="Arial" panose="020B0604020202020204" pitchFamily="34" charset="0"/>
                <a:cs typeface="Arial" panose="020B0604020202020204" pitchFamily="34" charset="0"/>
              </a:rPr>
              <a:t>Improved performance:</a:t>
            </a:r>
            <a:r>
              <a:rPr lang="en-CH" sz="1400" dirty="0">
                <a:solidFill>
                  <a:sysClr val="windowText" lastClr="000000"/>
                </a:solidFill>
                <a:latin typeface="Arial" panose="020B0604020202020204" pitchFamily="34" charset="0"/>
                <a:cs typeface="Arial" panose="020B0604020202020204" pitchFamily="34" charset="0"/>
              </a:rPr>
              <a:t> </a:t>
            </a:r>
          </a:p>
        </p:txBody>
      </p:sp>
      <p:sp>
        <p:nvSpPr>
          <p:cNvPr id="10" name="Folded Corner 9">
            <a:extLst>
              <a:ext uri="{FF2B5EF4-FFF2-40B4-BE49-F238E27FC236}">
                <a16:creationId xmlns:a16="http://schemas.microsoft.com/office/drawing/2014/main" id="{837D3D2A-8C8B-EBC8-B707-7D338029C606}"/>
              </a:ext>
            </a:extLst>
          </p:cNvPr>
          <p:cNvSpPr/>
          <p:nvPr/>
        </p:nvSpPr>
        <p:spPr>
          <a:xfrm>
            <a:off x="5311205" y="1688008"/>
            <a:ext cx="2329544" cy="2068286"/>
          </a:xfrm>
          <a:prstGeom prst="foldedCorner">
            <a:avLst>
              <a:gd name="adj" fmla="val 9204"/>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b="1" dirty="0">
                <a:solidFill>
                  <a:sysClr val="windowText" lastClr="000000"/>
                </a:solidFill>
                <a:latin typeface="Arial" panose="020B0604020202020204" pitchFamily="34" charset="0"/>
                <a:cs typeface="Arial" panose="020B0604020202020204" pitchFamily="34" charset="0"/>
              </a:rPr>
              <a:t>Better decision-making:</a:t>
            </a:r>
            <a:r>
              <a:rPr lang="en-CH" sz="1400" dirty="0">
                <a:solidFill>
                  <a:sysClr val="windowText" lastClr="000000"/>
                </a:solidFill>
                <a:latin typeface="Arial" panose="020B0604020202020204" pitchFamily="34" charset="0"/>
                <a:cs typeface="Arial" panose="020B0604020202020204" pitchFamily="34" charset="0"/>
              </a:rPr>
              <a:t> </a:t>
            </a:r>
          </a:p>
        </p:txBody>
      </p:sp>
      <p:sp>
        <p:nvSpPr>
          <p:cNvPr id="16" name="Folded Corner 15">
            <a:extLst>
              <a:ext uri="{FF2B5EF4-FFF2-40B4-BE49-F238E27FC236}">
                <a16:creationId xmlns:a16="http://schemas.microsoft.com/office/drawing/2014/main" id="{5E635C4C-C320-C4DD-5B29-07BCBA4BB51C}"/>
              </a:ext>
            </a:extLst>
          </p:cNvPr>
          <p:cNvSpPr/>
          <p:nvPr/>
        </p:nvSpPr>
        <p:spPr>
          <a:xfrm>
            <a:off x="7845535" y="1681885"/>
            <a:ext cx="2329544" cy="2068286"/>
          </a:xfrm>
          <a:prstGeom prst="foldedCorner">
            <a:avLst>
              <a:gd name="adj" fmla="val 9204"/>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b="1" dirty="0">
                <a:solidFill>
                  <a:sysClr val="windowText" lastClr="000000"/>
                </a:solidFill>
                <a:latin typeface="Arial" panose="020B0604020202020204" pitchFamily="34" charset="0"/>
                <a:cs typeface="Arial" panose="020B0604020202020204" pitchFamily="34" charset="0"/>
              </a:rPr>
              <a:t>Higher customer satisfaction:</a:t>
            </a:r>
            <a:r>
              <a:rPr lang="en-CH" sz="1400" dirty="0">
                <a:solidFill>
                  <a:sysClr val="windowText" lastClr="000000"/>
                </a:solidFill>
                <a:latin typeface="Arial" panose="020B0604020202020204" pitchFamily="34" charset="0"/>
                <a:cs typeface="Arial" panose="020B0604020202020204" pitchFamily="34" charset="0"/>
              </a:rPr>
              <a:t> </a:t>
            </a:r>
          </a:p>
        </p:txBody>
      </p:sp>
      <p:sp>
        <p:nvSpPr>
          <p:cNvPr id="17" name="Folded Corner 16">
            <a:extLst>
              <a:ext uri="{FF2B5EF4-FFF2-40B4-BE49-F238E27FC236}">
                <a16:creationId xmlns:a16="http://schemas.microsoft.com/office/drawing/2014/main" id="{0B7D7EE8-E1A1-5E7E-9E0C-E35BE3879B36}"/>
              </a:ext>
            </a:extLst>
          </p:cNvPr>
          <p:cNvSpPr/>
          <p:nvPr/>
        </p:nvSpPr>
        <p:spPr>
          <a:xfrm>
            <a:off x="272143" y="3948835"/>
            <a:ext cx="2329544" cy="2068286"/>
          </a:xfrm>
          <a:prstGeom prst="foldedCorner">
            <a:avLst>
              <a:gd name="adj" fmla="val 9204"/>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b="1" dirty="0">
                <a:solidFill>
                  <a:sysClr val="windowText" lastClr="000000"/>
                </a:solidFill>
                <a:latin typeface="Arial" panose="020B0604020202020204" pitchFamily="34" charset="0"/>
                <a:cs typeface="Arial" panose="020B0604020202020204" pitchFamily="34" charset="0"/>
              </a:rPr>
              <a:t>Better customer segmentation:</a:t>
            </a:r>
            <a:r>
              <a:rPr lang="en-CH" sz="1400" dirty="0">
                <a:solidFill>
                  <a:sysClr val="windowText" lastClr="000000"/>
                </a:solidFill>
                <a:latin typeface="Arial" panose="020B0604020202020204" pitchFamily="34" charset="0"/>
                <a:cs typeface="Arial" panose="020B0604020202020204" pitchFamily="34" charset="0"/>
              </a:rPr>
              <a:t> </a:t>
            </a:r>
          </a:p>
        </p:txBody>
      </p:sp>
      <p:sp>
        <p:nvSpPr>
          <p:cNvPr id="18" name="Folded Corner 17">
            <a:extLst>
              <a:ext uri="{FF2B5EF4-FFF2-40B4-BE49-F238E27FC236}">
                <a16:creationId xmlns:a16="http://schemas.microsoft.com/office/drawing/2014/main" id="{CAF1C022-401C-AD67-7029-9F0925A1AA8E}"/>
              </a:ext>
            </a:extLst>
          </p:cNvPr>
          <p:cNvSpPr/>
          <p:nvPr/>
        </p:nvSpPr>
        <p:spPr>
          <a:xfrm>
            <a:off x="2810555" y="3948835"/>
            <a:ext cx="2329544" cy="2068286"/>
          </a:xfrm>
          <a:prstGeom prst="foldedCorner">
            <a:avLst>
              <a:gd name="adj" fmla="val 9204"/>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b="1" dirty="0">
                <a:solidFill>
                  <a:sysClr val="windowText" lastClr="000000"/>
                </a:solidFill>
                <a:latin typeface="Arial" panose="020B0604020202020204" pitchFamily="34" charset="0"/>
                <a:cs typeface="Arial" panose="020B0604020202020204" pitchFamily="34" charset="0"/>
              </a:rPr>
              <a:t>Improved customer experience:</a:t>
            </a:r>
            <a:r>
              <a:rPr lang="en-CH" sz="1400" dirty="0">
                <a:solidFill>
                  <a:sysClr val="windowText" lastClr="000000"/>
                </a:solidFill>
                <a:latin typeface="Arial" panose="020B0604020202020204" pitchFamily="34" charset="0"/>
                <a:cs typeface="Arial" panose="020B0604020202020204" pitchFamily="34" charset="0"/>
              </a:rPr>
              <a:t> </a:t>
            </a:r>
          </a:p>
        </p:txBody>
      </p:sp>
      <p:sp>
        <p:nvSpPr>
          <p:cNvPr id="19" name="Folded Corner 18">
            <a:extLst>
              <a:ext uri="{FF2B5EF4-FFF2-40B4-BE49-F238E27FC236}">
                <a16:creationId xmlns:a16="http://schemas.microsoft.com/office/drawing/2014/main" id="{ACB28029-F6EE-DC78-7658-87D35802433E}"/>
              </a:ext>
            </a:extLst>
          </p:cNvPr>
          <p:cNvSpPr/>
          <p:nvPr/>
        </p:nvSpPr>
        <p:spPr>
          <a:xfrm>
            <a:off x="5311205" y="3954958"/>
            <a:ext cx="2329544" cy="2068286"/>
          </a:xfrm>
          <a:prstGeom prst="foldedCorner">
            <a:avLst>
              <a:gd name="adj" fmla="val 9204"/>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b="1" dirty="0">
                <a:solidFill>
                  <a:sysClr val="windowText" lastClr="000000"/>
                </a:solidFill>
                <a:latin typeface="Arial" panose="020B0604020202020204" pitchFamily="34" charset="0"/>
                <a:cs typeface="Arial" panose="020B0604020202020204" pitchFamily="34" charset="0"/>
              </a:rPr>
              <a:t>Better products &amp; services:</a:t>
            </a:r>
            <a:r>
              <a:rPr lang="en-CH" sz="1400" dirty="0">
                <a:solidFill>
                  <a:sysClr val="windowText" lastClr="000000"/>
                </a:solidFill>
                <a:latin typeface="Arial" panose="020B0604020202020204" pitchFamily="34" charset="0"/>
                <a:cs typeface="Arial" panose="020B0604020202020204" pitchFamily="34" charset="0"/>
              </a:rPr>
              <a:t> </a:t>
            </a:r>
          </a:p>
        </p:txBody>
      </p:sp>
      <p:sp>
        <p:nvSpPr>
          <p:cNvPr id="20" name="Folded Corner 19">
            <a:extLst>
              <a:ext uri="{FF2B5EF4-FFF2-40B4-BE49-F238E27FC236}">
                <a16:creationId xmlns:a16="http://schemas.microsoft.com/office/drawing/2014/main" id="{5CC407AC-CD8E-CEB4-A08E-E946097C79E9}"/>
              </a:ext>
            </a:extLst>
          </p:cNvPr>
          <p:cNvSpPr/>
          <p:nvPr/>
        </p:nvSpPr>
        <p:spPr>
          <a:xfrm>
            <a:off x="7845535" y="3948835"/>
            <a:ext cx="2329544" cy="2068286"/>
          </a:xfrm>
          <a:prstGeom prst="foldedCorner">
            <a:avLst>
              <a:gd name="adj" fmla="val 9204"/>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b="1" dirty="0">
                <a:solidFill>
                  <a:sysClr val="windowText" lastClr="000000"/>
                </a:solidFill>
                <a:latin typeface="Arial" panose="020B0604020202020204" pitchFamily="34" charset="0"/>
                <a:cs typeface="Arial" panose="020B0604020202020204" pitchFamily="34" charset="0"/>
              </a:rPr>
              <a:t>Business innovation:</a:t>
            </a:r>
            <a:r>
              <a:rPr lang="en-CH" sz="1400" dirty="0">
                <a:solidFill>
                  <a:sysClr val="windowText" lastClr="000000"/>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217566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303</Words>
  <Application>Microsoft Macintosh PowerPoint</Application>
  <PresentationFormat>Widescreen</PresentationFormat>
  <Paragraphs>23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Editor</dc:creator>
  <cp:lastModifiedBy>Editor</cp:lastModifiedBy>
  <cp:revision>5</cp:revision>
  <dcterms:created xsi:type="dcterms:W3CDTF">2023-05-09T19:06:12Z</dcterms:created>
  <dcterms:modified xsi:type="dcterms:W3CDTF">2023-05-10T19:13:39Z</dcterms:modified>
</cp:coreProperties>
</file>