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8"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694"/>
  </p:normalViewPr>
  <p:slideViewPr>
    <p:cSldViewPr snapToGrid="0">
      <p:cViewPr varScale="1">
        <p:scale>
          <a:sx n="121" d="100"/>
          <a:sy n="121"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10.05.23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10.05.23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10.05.23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10.05.23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10.05.23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10.05.23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10.05.23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10.05.23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10.05.23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10.05.23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10.05.23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10.05.23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10.05.23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3</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3 – Desk review by editor</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4801314"/>
          </a:xfrm>
          <a:prstGeom prst="rect">
            <a:avLst/>
          </a:prstGeom>
          <a:noFill/>
        </p:spPr>
        <p:txBody>
          <a:bodyPr wrap="square">
            <a:spAutoFit/>
          </a:bodyPr>
          <a:lstStyle/>
          <a:p>
            <a:r>
              <a:rPr lang="en-GB" i="1" dirty="0">
                <a:effectLst/>
                <a:latin typeface="Arial" panose="020B0604020202020204" pitchFamily="34" charset="0"/>
              </a:rPr>
              <a:t>Scenario</a:t>
            </a:r>
          </a:p>
          <a:p>
            <a:endParaRPr lang="en-GB" dirty="0">
              <a:latin typeface="Arial" panose="020B0604020202020204" pitchFamily="34" charset="0"/>
            </a:endParaRPr>
          </a:p>
          <a:p>
            <a:r>
              <a:rPr lang="en-GB" dirty="0">
                <a:latin typeface="Arial" panose="020B0604020202020204" pitchFamily="34" charset="0"/>
              </a:rPr>
              <a:t>As part of desk review, editors are confronted with an increasing number of ethical problems. This could be completely fake (AI generated) papers, authorship issues (adding authors that did not contribute to the manuscript), fabricated images and data, citation to references that are irrelevant to the work, etc. Doing these checks manually is laborious. Yet, automating with narrow AI is difficult as there are only few data examples (there are may be few hundred papers known for each of the ethical cases). How could a hybrid, adaptive AI system support the editor in this task of desk review. To what does the AI need to adapt and why? How would such an adaptive, hybrid AI system contribute to the competitive advantage of the company.</a:t>
            </a:r>
          </a:p>
          <a:p>
            <a:pPr marL="285750" indent="-285750">
              <a:buFont typeface="Arial" panose="020B0604020202020204" pitchFamily="34" charset="0"/>
              <a:buChar char="•"/>
            </a:pPr>
            <a:endParaRPr lang="en-GB" i="0" dirty="0">
              <a:effectLst/>
              <a:latin typeface="Arial" panose="020B0604020202020204" pitchFamily="34" charset="0"/>
            </a:endParaRPr>
          </a:p>
          <a:p>
            <a:r>
              <a:rPr lang="en-GB" dirty="0">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dirty="0">
                <a:latin typeface="Arial" panose="020B0604020202020204" pitchFamily="34" charset="0"/>
              </a:rPr>
              <a:t>Please help me to generate and understanding of your way of thinking by providing your reasoning and specific comments.</a:t>
            </a:r>
          </a:p>
          <a:p>
            <a:endParaRPr lang="en-GB" i="0" dirty="0">
              <a:effectLst/>
              <a:latin typeface="Arial" panose="020B0604020202020204" pitchFamily="34" charset="0"/>
            </a:endParaRPr>
          </a:p>
          <a:p>
            <a:r>
              <a:rPr lang="en-GB" dirty="0">
                <a:latin typeface="Arial" panose="020B0604020202020204" pitchFamily="34" charset="0"/>
              </a:rPr>
              <a:t>Thank you for your efforts and helping me in this research!</a:t>
            </a:r>
          </a:p>
          <a:p>
            <a:endParaRPr lang="en-GB" i="0" dirty="0">
              <a:effectLst/>
              <a:latin typeface="Arial" panose="020B0604020202020204" pitchFamily="34" charset="0"/>
            </a:endParaRPr>
          </a:p>
          <a:p>
            <a:r>
              <a:rPr lang="en-GB" dirty="0">
                <a:latin typeface="Arial" panose="020B0604020202020204" pitchFamily="34" charset="0"/>
              </a:rPr>
              <a:t>Didi</a:t>
            </a:r>
            <a:endParaRPr lang="en-GB" i="0" dirty="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45629" y="178164"/>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a:norm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dirty="0">
                <a:effectLst/>
                <a:latin typeface="Arial" panose="020B0604020202020204" pitchFamily="34" charset="0"/>
              </a:rPr>
              <a:t>Group members’ names:</a:t>
            </a: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3</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3 – Desk review by editor</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2" name="Folded Corner 1">
            <a:extLst>
              <a:ext uri="{FF2B5EF4-FFF2-40B4-BE49-F238E27FC236}">
                <a16:creationId xmlns:a16="http://schemas.microsoft.com/office/drawing/2014/main" id="{B4E17794-0E1C-436E-49AD-8C73CBFA2FE7}"/>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400" b="1" dirty="0">
                <a:solidFill>
                  <a:sysClr val="windowText" lastClr="000000"/>
                </a:solidFill>
                <a:latin typeface="Arial" panose="020B0604020202020204" pitchFamily="34" charset="0"/>
                <a:cs typeface="Arial" panose="020B0604020202020204" pitchFamily="34" charset="0"/>
              </a:rPr>
              <a:t>Reduced costs: </a:t>
            </a:r>
          </a:p>
        </p:txBody>
      </p:sp>
      <p:sp>
        <p:nvSpPr>
          <p:cNvPr id="3" name="Folded Corner 2">
            <a:extLst>
              <a:ext uri="{FF2B5EF4-FFF2-40B4-BE49-F238E27FC236}">
                <a16:creationId xmlns:a16="http://schemas.microsoft.com/office/drawing/2014/main" id="{A0661B27-AED5-6BEF-872D-AD7ACB3CDD9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performance: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0" name="Folded Corner 9">
            <a:extLst>
              <a:ext uri="{FF2B5EF4-FFF2-40B4-BE49-F238E27FC236}">
                <a16:creationId xmlns:a16="http://schemas.microsoft.com/office/drawing/2014/main" id="{7CAF82DC-6BCF-D78E-7282-2474F646831F}"/>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decision-making:</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6" name="Folded Corner 15">
            <a:extLst>
              <a:ext uri="{FF2B5EF4-FFF2-40B4-BE49-F238E27FC236}">
                <a16:creationId xmlns:a16="http://schemas.microsoft.com/office/drawing/2014/main" id="{94624A3D-3C49-D6FC-148E-38DAB486494A}"/>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Higher customer satisfaction: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7" name="Folded Corner 16">
            <a:extLst>
              <a:ext uri="{FF2B5EF4-FFF2-40B4-BE49-F238E27FC236}">
                <a16:creationId xmlns:a16="http://schemas.microsoft.com/office/drawing/2014/main" id="{6BE3E88F-3E5F-6272-587B-BE4277DE299F}"/>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customer segmentation: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8" name="Folded Corner 17">
            <a:extLst>
              <a:ext uri="{FF2B5EF4-FFF2-40B4-BE49-F238E27FC236}">
                <a16:creationId xmlns:a16="http://schemas.microsoft.com/office/drawing/2014/main" id="{D7EED774-B35C-BA4A-8FA1-D5C69C01D2B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customer experience: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9" name="Folded Corner 18">
            <a:extLst>
              <a:ext uri="{FF2B5EF4-FFF2-40B4-BE49-F238E27FC236}">
                <a16:creationId xmlns:a16="http://schemas.microsoft.com/office/drawing/2014/main" id="{86CB55C2-82B7-4326-757B-0D7F50982435}"/>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products &amp; services:</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20" name="Folded Corner 19">
            <a:extLst>
              <a:ext uri="{FF2B5EF4-FFF2-40B4-BE49-F238E27FC236}">
                <a16:creationId xmlns:a16="http://schemas.microsoft.com/office/drawing/2014/main" id="{D29CFC22-9DCC-88B8-FDA6-091E447A1F30}"/>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Business innovation:</a:t>
            </a:r>
            <a:r>
              <a:rPr lang="en-CH" sz="1400" dirty="0">
                <a:solidFill>
                  <a:sysClr val="windowText" lastClr="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175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270</Words>
  <Application>Microsoft Macintosh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8</cp:revision>
  <dcterms:created xsi:type="dcterms:W3CDTF">2023-05-09T19:06:12Z</dcterms:created>
  <dcterms:modified xsi:type="dcterms:W3CDTF">2023-05-10T19:13:48Z</dcterms:modified>
</cp:coreProperties>
</file>