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8"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9"/>
    <p:restoredTop sz="94694"/>
  </p:normalViewPr>
  <p:slideViewPr>
    <p:cSldViewPr snapToGrid="0">
      <p:cViewPr varScale="1">
        <p:scale>
          <a:sx n="121" d="100"/>
          <a:sy n="121"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4A0F-D64E-BA44-A57C-7E75F2310D66}" type="datetimeFigureOut">
              <a:rPr lang="en-CH" smtClean="0"/>
              <a:t>10.05.23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905E0-C477-AC40-97CA-EB55F674E778}" type="slidenum">
              <a:rPr lang="en-CH" smtClean="0"/>
              <a:t>‹#›</a:t>
            </a:fld>
            <a:endParaRPr lang="en-CH"/>
          </a:p>
        </p:txBody>
      </p:sp>
    </p:spTree>
    <p:extLst>
      <p:ext uri="{BB962C8B-B14F-4D97-AF65-F5344CB8AC3E}">
        <p14:creationId xmlns:p14="http://schemas.microsoft.com/office/powerpoint/2010/main" val="20636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26D1-F12C-9C22-9383-DCD272A00F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A045F192-1FCC-CDBC-1B26-AFF564B15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E8D684E6-8393-5E8F-3CE2-056B6C8632CB}"/>
              </a:ext>
            </a:extLst>
          </p:cNvPr>
          <p:cNvSpPr>
            <a:spLocks noGrp="1"/>
          </p:cNvSpPr>
          <p:nvPr>
            <p:ph type="dt" sz="half" idx="10"/>
          </p:nvPr>
        </p:nvSpPr>
        <p:spPr/>
        <p:txBody>
          <a:bodyPr/>
          <a:lstStyle/>
          <a:p>
            <a:fld id="{761C9DC4-B476-F942-853E-89826AA29869}" type="datetime1">
              <a:rPr lang="de-CH" smtClean="0"/>
              <a:t>10.05.23</a:t>
            </a:fld>
            <a:endParaRPr lang="en-CH"/>
          </a:p>
        </p:txBody>
      </p:sp>
      <p:sp>
        <p:nvSpPr>
          <p:cNvPr id="5" name="Footer Placeholder 4">
            <a:extLst>
              <a:ext uri="{FF2B5EF4-FFF2-40B4-BE49-F238E27FC236}">
                <a16:creationId xmlns:a16="http://schemas.microsoft.com/office/drawing/2014/main" id="{0F8501BD-5348-032F-8390-288CA73F8F6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E2A1F44B-FCB4-F04B-E216-DEAFA4F336F2}"/>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39950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112C-3937-29A8-E043-AE5B0C4A335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1D033C4-9218-4C6B-465C-D0B05DCDE9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FF2C112-878C-9CA2-9D84-7D07C5533E9E}"/>
              </a:ext>
            </a:extLst>
          </p:cNvPr>
          <p:cNvSpPr>
            <a:spLocks noGrp="1"/>
          </p:cNvSpPr>
          <p:nvPr>
            <p:ph type="dt" sz="half" idx="10"/>
          </p:nvPr>
        </p:nvSpPr>
        <p:spPr/>
        <p:txBody>
          <a:bodyPr/>
          <a:lstStyle/>
          <a:p>
            <a:fld id="{5E4D72C6-52C9-D44D-A925-01E9D4E49289}" type="datetime1">
              <a:rPr lang="de-CH" smtClean="0"/>
              <a:t>10.05.23</a:t>
            </a:fld>
            <a:endParaRPr lang="en-CH"/>
          </a:p>
        </p:txBody>
      </p:sp>
      <p:sp>
        <p:nvSpPr>
          <p:cNvPr id="5" name="Footer Placeholder 4">
            <a:extLst>
              <a:ext uri="{FF2B5EF4-FFF2-40B4-BE49-F238E27FC236}">
                <a16:creationId xmlns:a16="http://schemas.microsoft.com/office/drawing/2014/main" id="{D9C806B0-C331-DB49-C6E7-E14077C080F4}"/>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9559642C-5088-37C9-3FF4-B9EB658EC7A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0829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A151A-C082-9B9F-DBE8-E797FD6676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4FE99C6-0519-4B11-44CF-1E20AFF58C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64E510E-29F5-5ACF-C2A7-E3DD4DB98E13}"/>
              </a:ext>
            </a:extLst>
          </p:cNvPr>
          <p:cNvSpPr>
            <a:spLocks noGrp="1"/>
          </p:cNvSpPr>
          <p:nvPr>
            <p:ph type="dt" sz="half" idx="10"/>
          </p:nvPr>
        </p:nvSpPr>
        <p:spPr/>
        <p:txBody>
          <a:bodyPr/>
          <a:lstStyle/>
          <a:p>
            <a:fld id="{BACE8BF5-6A3B-3F45-8333-FE19DF613A94}" type="datetime1">
              <a:rPr lang="de-CH" smtClean="0"/>
              <a:t>10.05.23</a:t>
            </a:fld>
            <a:endParaRPr lang="en-CH"/>
          </a:p>
        </p:txBody>
      </p:sp>
      <p:sp>
        <p:nvSpPr>
          <p:cNvPr id="5" name="Footer Placeholder 4">
            <a:extLst>
              <a:ext uri="{FF2B5EF4-FFF2-40B4-BE49-F238E27FC236}">
                <a16:creationId xmlns:a16="http://schemas.microsoft.com/office/drawing/2014/main" id="{FBA8C909-305F-F115-9B0C-46451789AE00}"/>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BC5F7A05-4488-D016-C2F0-BF142755DE2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9555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6188-3F3B-CCDF-D3B2-862D7267401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CD08F91-3933-1405-E66F-AA503A9A5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4FAE60A-F6E4-F96A-6BB0-4ED7642B38CD}"/>
              </a:ext>
            </a:extLst>
          </p:cNvPr>
          <p:cNvSpPr>
            <a:spLocks noGrp="1"/>
          </p:cNvSpPr>
          <p:nvPr>
            <p:ph type="dt" sz="half" idx="10"/>
          </p:nvPr>
        </p:nvSpPr>
        <p:spPr/>
        <p:txBody>
          <a:bodyPr/>
          <a:lstStyle/>
          <a:p>
            <a:fld id="{7BD61E50-3B1D-144D-B67A-B91C71A803EF}" type="datetime1">
              <a:rPr lang="de-CH" smtClean="0"/>
              <a:t>10.05.23</a:t>
            </a:fld>
            <a:endParaRPr lang="en-CH"/>
          </a:p>
        </p:txBody>
      </p:sp>
      <p:sp>
        <p:nvSpPr>
          <p:cNvPr id="5" name="Footer Placeholder 4">
            <a:extLst>
              <a:ext uri="{FF2B5EF4-FFF2-40B4-BE49-F238E27FC236}">
                <a16:creationId xmlns:a16="http://schemas.microsoft.com/office/drawing/2014/main" id="{186DFDDF-EB18-51D7-0985-9C13811A9E28}"/>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FA3E344D-C2E5-C013-CBC5-5C3994C9A246}"/>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69898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EF9-A3FF-AA89-0CA3-02299EC58E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5FAFC261-0BE2-C0A5-84C0-0A618E8A5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DACC8C-81A9-B5F9-6C95-6278C3527EE7}"/>
              </a:ext>
            </a:extLst>
          </p:cNvPr>
          <p:cNvSpPr>
            <a:spLocks noGrp="1"/>
          </p:cNvSpPr>
          <p:nvPr>
            <p:ph type="dt" sz="half" idx="10"/>
          </p:nvPr>
        </p:nvSpPr>
        <p:spPr/>
        <p:txBody>
          <a:bodyPr/>
          <a:lstStyle/>
          <a:p>
            <a:fld id="{8D2226DB-D619-5549-8E7C-82A111A4E8B2}" type="datetime1">
              <a:rPr lang="de-CH" smtClean="0"/>
              <a:t>10.05.23</a:t>
            </a:fld>
            <a:endParaRPr lang="en-CH"/>
          </a:p>
        </p:txBody>
      </p:sp>
      <p:sp>
        <p:nvSpPr>
          <p:cNvPr id="5" name="Footer Placeholder 4">
            <a:extLst>
              <a:ext uri="{FF2B5EF4-FFF2-40B4-BE49-F238E27FC236}">
                <a16:creationId xmlns:a16="http://schemas.microsoft.com/office/drawing/2014/main" id="{CCD373C0-DF8D-AF65-A02D-7F38900C315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CA4DE57D-4FFD-90ED-07D9-B925631C6D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52486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7BB-4E64-F7F9-C57F-9382E74E629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A0B2085-BDFC-8346-92E1-789F76ADD0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62B459A-89D1-58DA-7286-9C1E30EC08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DC99623-C3DE-8240-366F-523CBFA46564}"/>
              </a:ext>
            </a:extLst>
          </p:cNvPr>
          <p:cNvSpPr>
            <a:spLocks noGrp="1"/>
          </p:cNvSpPr>
          <p:nvPr>
            <p:ph type="dt" sz="half" idx="10"/>
          </p:nvPr>
        </p:nvSpPr>
        <p:spPr/>
        <p:txBody>
          <a:bodyPr/>
          <a:lstStyle/>
          <a:p>
            <a:fld id="{6B07C490-67C7-5F43-8070-E6094F4C1724}" type="datetime1">
              <a:rPr lang="de-CH" smtClean="0"/>
              <a:t>10.05.23</a:t>
            </a:fld>
            <a:endParaRPr lang="en-CH"/>
          </a:p>
        </p:txBody>
      </p:sp>
      <p:sp>
        <p:nvSpPr>
          <p:cNvPr id="6" name="Footer Placeholder 5">
            <a:extLst>
              <a:ext uri="{FF2B5EF4-FFF2-40B4-BE49-F238E27FC236}">
                <a16:creationId xmlns:a16="http://schemas.microsoft.com/office/drawing/2014/main" id="{17553A4A-5782-2312-1303-28CFFE0C6239}"/>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57BC8DE7-AC64-BE75-BB2D-21FF2D24559D}"/>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05366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1A-BB68-1B00-72D7-C56FC98664B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48A4DB-6500-4BDA-B2EB-0A0794130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0F4085-2D2A-A082-52FA-DEF35D8B85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3EC63512-728E-DE48-173F-F345E244F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76CFBE-EA84-AAC5-7AD6-8ADC7C712B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15B6C2C-4277-006A-2FAB-B01097112086}"/>
              </a:ext>
            </a:extLst>
          </p:cNvPr>
          <p:cNvSpPr>
            <a:spLocks noGrp="1"/>
          </p:cNvSpPr>
          <p:nvPr>
            <p:ph type="dt" sz="half" idx="10"/>
          </p:nvPr>
        </p:nvSpPr>
        <p:spPr/>
        <p:txBody>
          <a:bodyPr/>
          <a:lstStyle/>
          <a:p>
            <a:fld id="{8503A55B-BB0E-B34B-A031-5FF92031A304}" type="datetime1">
              <a:rPr lang="de-CH" smtClean="0"/>
              <a:t>10.05.23</a:t>
            </a:fld>
            <a:endParaRPr lang="en-CH"/>
          </a:p>
        </p:txBody>
      </p:sp>
      <p:sp>
        <p:nvSpPr>
          <p:cNvPr id="8" name="Footer Placeholder 7">
            <a:extLst>
              <a:ext uri="{FF2B5EF4-FFF2-40B4-BE49-F238E27FC236}">
                <a16:creationId xmlns:a16="http://schemas.microsoft.com/office/drawing/2014/main" id="{27F6DC46-5581-B5C4-8D10-CDE4BCA3CDB5}"/>
              </a:ext>
            </a:extLst>
          </p:cNvPr>
          <p:cNvSpPr>
            <a:spLocks noGrp="1"/>
          </p:cNvSpPr>
          <p:nvPr>
            <p:ph type="ftr" sz="quarter" idx="11"/>
          </p:nvPr>
        </p:nvSpPr>
        <p:spPr/>
        <p:txBody>
          <a:bodyPr/>
          <a:lstStyle/>
          <a:p>
            <a:r>
              <a:rPr lang="en-GB"/>
              <a:t>Adaptive AI - Group 1</a:t>
            </a:r>
            <a:endParaRPr lang="en-CH"/>
          </a:p>
        </p:txBody>
      </p:sp>
      <p:sp>
        <p:nvSpPr>
          <p:cNvPr id="9" name="Slide Number Placeholder 8">
            <a:extLst>
              <a:ext uri="{FF2B5EF4-FFF2-40B4-BE49-F238E27FC236}">
                <a16:creationId xmlns:a16="http://schemas.microsoft.com/office/drawing/2014/main" id="{0B751683-DF6B-6F39-3776-B9309A1D6B0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42244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447-5404-D9AC-89D7-AC811398339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3598D20-F6CE-332C-2B17-9A7B7B9E6510}"/>
              </a:ext>
            </a:extLst>
          </p:cNvPr>
          <p:cNvSpPr>
            <a:spLocks noGrp="1"/>
          </p:cNvSpPr>
          <p:nvPr>
            <p:ph type="dt" sz="half" idx="10"/>
          </p:nvPr>
        </p:nvSpPr>
        <p:spPr/>
        <p:txBody>
          <a:bodyPr/>
          <a:lstStyle/>
          <a:p>
            <a:fld id="{AF514152-BB57-434E-A84C-E51BFF99A40B}" type="datetime1">
              <a:rPr lang="de-CH" smtClean="0"/>
              <a:t>10.05.23</a:t>
            </a:fld>
            <a:endParaRPr lang="en-CH"/>
          </a:p>
        </p:txBody>
      </p:sp>
      <p:sp>
        <p:nvSpPr>
          <p:cNvPr id="4" name="Footer Placeholder 3">
            <a:extLst>
              <a:ext uri="{FF2B5EF4-FFF2-40B4-BE49-F238E27FC236}">
                <a16:creationId xmlns:a16="http://schemas.microsoft.com/office/drawing/2014/main" id="{A428B105-6EBC-98F6-E2F7-D3C8315FC1DD}"/>
              </a:ext>
            </a:extLst>
          </p:cNvPr>
          <p:cNvSpPr>
            <a:spLocks noGrp="1"/>
          </p:cNvSpPr>
          <p:nvPr>
            <p:ph type="ftr" sz="quarter" idx="11"/>
          </p:nvPr>
        </p:nvSpPr>
        <p:spPr/>
        <p:txBody>
          <a:bodyPr/>
          <a:lstStyle/>
          <a:p>
            <a:r>
              <a:rPr lang="en-GB"/>
              <a:t>Adaptive AI - Group 1</a:t>
            </a:r>
            <a:endParaRPr lang="en-CH"/>
          </a:p>
        </p:txBody>
      </p:sp>
      <p:sp>
        <p:nvSpPr>
          <p:cNvPr id="5" name="Slide Number Placeholder 4">
            <a:extLst>
              <a:ext uri="{FF2B5EF4-FFF2-40B4-BE49-F238E27FC236}">
                <a16:creationId xmlns:a16="http://schemas.microsoft.com/office/drawing/2014/main" id="{31C90B61-EF39-8089-4329-8F25658502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0124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0B07A-6A5B-A4CC-D1EC-2E09597A912F}"/>
              </a:ext>
            </a:extLst>
          </p:cNvPr>
          <p:cNvSpPr>
            <a:spLocks noGrp="1"/>
          </p:cNvSpPr>
          <p:nvPr>
            <p:ph type="dt" sz="half" idx="10"/>
          </p:nvPr>
        </p:nvSpPr>
        <p:spPr/>
        <p:txBody>
          <a:bodyPr/>
          <a:lstStyle/>
          <a:p>
            <a:fld id="{C9F11577-D47D-7C43-939D-850202A1CAE7}" type="datetime1">
              <a:rPr lang="de-CH" smtClean="0"/>
              <a:t>10.05.23</a:t>
            </a:fld>
            <a:endParaRPr lang="en-CH"/>
          </a:p>
        </p:txBody>
      </p:sp>
      <p:sp>
        <p:nvSpPr>
          <p:cNvPr id="3" name="Footer Placeholder 2">
            <a:extLst>
              <a:ext uri="{FF2B5EF4-FFF2-40B4-BE49-F238E27FC236}">
                <a16:creationId xmlns:a16="http://schemas.microsoft.com/office/drawing/2014/main" id="{E2872F89-509E-9939-F661-76D7DBE12C7A}"/>
              </a:ext>
            </a:extLst>
          </p:cNvPr>
          <p:cNvSpPr>
            <a:spLocks noGrp="1"/>
          </p:cNvSpPr>
          <p:nvPr>
            <p:ph type="ftr" sz="quarter" idx="11"/>
          </p:nvPr>
        </p:nvSpPr>
        <p:spPr/>
        <p:txBody>
          <a:bodyPr/>
          <a:lstStyle/>
          <a:p>
            <a:r>
              <a:rPr lang="en-GB"/>
              <a:t>Adaptive AI - Group 1</a:t>
            </a:r>
            <a:endParaRPr lang="en-CH"/>
          </a:p>
        </p:txBody>
      </p:sp>
      <p:sp>
        <p:nvSpPr>
          <p:cNvPr id="4" name="Slide Number Placeholder 3">
            <a:extLst>
              <a:ext uri="{FF2B5EF4-FFF2-40B4-BE49-F238E27FC236}">
                <a16:creationId xmlns:a16="http://schemas.microsoft.com/office/drawing/2014/main" id="{33540342-A2DB-B0DC-68FA-AFA23D3C2D6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6716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9BE3-5C8A-C328-DE73-1296E28AA6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9FF1ABEA-FF55-55A6-90EF-407249350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9FEF1D44-7EE0-65A9-1E1A-45D80E761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1289F0-3F26-F674-4730-85359CE333FB}"/>
              </a:ext>
            </a:extLst>
          </p:cNvPr>
          <p:cNvSpPr>
            <a:spLocks noGrp="1"/>
          </p:cNvSpPr>
          <p:nvPr>
            <p:ph type="dt" sz="half" idx="10"/>
          </p:nvPr>
        </p:nvSpPr>
        <p:spPr/>
        <p:txBody>
          <a:bodyPr/>
          <a:lstStyle/>
          <a:p>
            <a:fld id="{D3D2D443-BC39-2749-95C8-CE765FFC693A}" type="datetime1">
              <a:rPr lang="de-CH" smtClean="0"/>
              <a:t>10.05.23</a:t>
            </a:fld>
            <a:endParaRPr lang="en-CH"/>
          </a:p>
        </p:txBody>
      </p:sp>
      <p:sp>
        <p:nvSpPr>
          <p:cNvPr id="6" name="Footer Placeholder 5">
            <a:extLst>
              <a:ext uri="{FF2B5EF4-FFF2-40B4-BE49-F238E27FC236}">
                <a16:creationId xmlns:a16="http://schemas.microsoft.com/office/drawing/2014/main" id="{EF2498EB-28DA-D9DC-69D7-DC79290B62B6}"/>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E6E6BF39-3EAA-9B0E-DFFE-E0F9766C39C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29124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9491-3BDF-B461-EF4E-92256A2F77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81FA588-036A-87C3-88D3-539B38EA2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C31DEEC5-4621-2229-7E67-676755C7B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E453D-6CE0-B558-5370-F168F2CE9760}"/>
              </a:ext>
            </a:extLst>
          </p:cNvPr>
          <p:cNvSpPr>
            <a:spLocks noGrp="1"/>
          </p:cNvSpPr>
          <p:nvPr>
            <p:ph type="dt" sz="half" idx="10"/>
          </p:nvPr>
        </p:nvSpPr>
        <p:spPr/>
        <p:txBody>
          <a:bodyPr/>
          <a:lstStyle/>
          <a:p>
            <a:fld id="{BCD75DED-BE06-444C-8882-52110735FCC2}" type="datetime1">
              <a:rPr lang="de-CH" smtClean="0"/>
              <a:t>10.05.23</a:t>
            </a:fld>
            <a:endParaRPr lang="en-CH"/>
          </a:p>
        </p:txBody>
      </p:sp>
      <p:sp>
        <p:nvSpPr>
          <p:cNvPr id="6" name="Footer Placeholder 5">
            <a:extLst>
              <a:ext uri="{FF2B5EF4-FFF2-40B4-BE49-F238E27FC236}">
                <a16:creationId xmlns:a16="http://schemas.microsoft.com/office/drawing/2014/main" id="{CEA23533-2D45-B39D-8FA5-9B0FEA96358B}"/>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7BAD998D-F635-BF71-25F3-545E695B888C}"/>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135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45430-3D3C-6EF3-81A9-17B975749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390AD6A-E248-7430-73FD-1A6BC39AB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ACC72B5-3317-B092-0E74-A68B39AC5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71E7D-CEA1-6E49-876E-1FF630A8E942}" type="datetime1">
              <a:rPr lang="de-CH" smtClean="0"/>
              <a:t>10.05.23</a:t>
            </a:fld>
            <a:endParaRPr lang="en-CH"/>
          </a:p>
        </p:txBody>
      </p:sp>
      <p:sp>
        <p:nvSpPr>
          <p:cNvPr id="5" name="Footer Placeholder 4">
            <a:extLst>
              <a:ext uri="{FF2B5EF4-FFF2-40B4-BE49-F238E27FC236}">
                <a16:creationId xmlns:a16="http://schemas.microsoft.com/office/drawing/2014/main" id="{5ECD018C-9598-6E0B-EF08-D57937F98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Adaptive AI - Group 1</a:t>
            </a:r>
            <a:endParaRPr lang="en-CH"/>
          </a:p>
        </p:txBody>
      </p:sp>
      <p:sp>
        <p:nvSpPr>
          <p:cNvPr id="6" name="Slide Number Placeholder 5">
            <a:extLst>
              <a:ext uri="{FF2B5EF4-FFF2-40B4-BE49-F238E27FC236}">
                <a16:creationId xmlns:a16="http://schemas.microsoft.com/office/drawing/2014/main" id="{0636FEAF-745F-EA38-CDD2-28F680AA8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F9DC8-ABE1-BB4B-B049-03C51162FA7B}" type="slidenum">
              <a:rPr lang="en-CH" smtClean="0"/>
              <a:t>‹#›</a:t>
            </a:fld>
            <a:endParaRPr lang="en-CH"/>
          </a:p>
        </p:txBody>
      </p:sp>
    </p:spTree>
    <p:extLst>
      <p:ext uri="{BB962C8B-B14F-4D97-AF65-F5344CB8AC3E}">
        <p14:creationId xmlns:p14="http://schemas.microsoft.com/office/powerpoint/2010/main" val="143266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4</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4 – Searching for reviewers</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5078313"/>
          </a:xfrm>
          <a:prstGeom prst="rect">
            <a:avLst/>
          </a:prstGeom>
          <a:noFill/>
        </p:spPr>
        <p:txBody>
          <a:bodyPr wrap="square">
            <a:spAutoFit/>
          </a:bodyPr>
          <a:lstStyle/>
          <a:p>
            <a:r>
              <a:rPr lang="en-GB" i="1" dirty="0">
                <a:effectLst/>
                <a:latin typeface="Arial" panose="020B0604020202020204" pitchFamily="34" charset="0"/>
              </a:rPr>
              <a:t>Scenario</a:t>
            </a:r>
          </a:p>
          <a:p>
            <a:endParaRPr lang="en-GB" dirty="0">
              <a:latin typeface="Arial" panose="020B0604020202020204" pitchFamily="34" charset="0"/>
            </a:endParaRPr>
          </a:p>
          <a:p>
            <a:r>
              <a:rPr lang="en-GB" dirty="0">
                <a:latin typeface="Arial" panose="020B0604020202020204" pitchFamily="34" charset="0"/>
              </a:rPr>
              <a:t>Once a manuscript passes desk review, the editors will send it to peer-review. To effectively peer-review a manuscript, the editor will need to find subject experts that have previous experience with the type of research reported in the manuscript. A hybrid, adaptive AI system could be employed to recommend suitable reviewers. The editor may have additional rules for the selection of candidate reviewers (i.e., rules engineering or symbolic AI). How could a hybrid AI combine sub-symbolic (e.g., word embeddings in vector space) and symbolic approaches (rules), and how does such a system need to adapt? Hints: think of ca. November 2019 and early 2020 when the pandemic hit. Think of someone retiring. Think of a user that rejects certain recommendations. How would such a system help the company to gain a competitive advantage?</a:t>
            </a:r>
          </a:p>
          <a:p>
            <a:endParaRPr lang="en-GB" dirty="0">
              <a:latin typeface="Arial" panose="020B0604020202020204" pitchFamily="34" charset="0"/>
            </a:endParaRPr>
          </a:p>
          <a:p>
            <a:r>
              <a:rPr lang="en-GB" dirty="0">
                <a:latin typeface="Arial" panose="020B0604020202020204" pitchFamily="34" charset="0"/>
              </a:rPr>
              <a:t>Discuss these and related questions in the group and record key points per type of competitive advantage from the discussion on the next slide (some may be left empty if not applicable). </a:t>
            </a:r>
            <a:r>
              <a:rPr lang="en-GB" b="1" i="1" dirty="0">
                <a:latin typeface="Arial" panose="020B0604020202020204" pitchFamily="34" charset="0"/>
              </a:rPr>
              <a:t>Please help me to generate and understanding of your way of thinking by providing your reasoning and specific comments.</a:t>
            </a:r>
          </a:p>
          <a:p>
            <a:endParaRPr lang="en-GB" i="0" dirty="0">
              <a:effectLst/>
              <a:latin typeface="Arial" panose="020B0604020202020204" pitchFamily="34" charset="0"/>
            </a:endParaRPr>
          </a:p>
          <a:p>
            <a:r>
              <a:rPr lang="en-GB" dirty="0">
                <a:latin typeface="Arial" panose="020B0604020202020204" pitchFamily="34" charset="0"/>
              </a:rPr>
              <a:t>Thank you for your efforts and helping me in this research!</a:t>
            </a:r>
          </a:p>
          <a:p>
            <a:endParaRPr lang="en-GB" i="0" dirty="0">
              <a:effectLst/>
              <a:latin typeface="Arial" panose="020B0604020202020204" pitchFamily="34" charset="0"/>
            </a:endParaRPr>
          </a:p>
          <a:p>
            <a:r>
              <a:rPr lang="en-GB" dirty="0">
                <a:latin typeface="Arial" panose="020B0604020202020204" pitchFamily="34" charset="0"/>
              </a:rPr>
              <a:t>Didi</a:t>
            </a:r>
            <a:endParaRPr lang="en-GB" i="0" dirty="0">
              <a:effectLst/>
              <a:latin typeface="Arial" panose="020B0604020202020204" pitchFamily="34" charset="0"/>
            </a:endParaRPr>
          </a:p>
        </p:txBody>
      </p:sp>
      <p:sp>
        <p:nvSpPr>
          <p:cNvPr id="2" name="TextBox 1">
            <a:extLst>
              <a:ext uri="{FF2B5EF4-FFF2-40B4-BE49-F238E27FC236}">
                <a16:creationId xmlns:a16="http://schemas.microsoft.com/office/drawing/2014/main" id="{23940452-36F5-D279-CD5C-F25E9C33A380}"/>
              </a:ext>
            </a:extLst>
          </p:cNvPr>
          <p:cNvSpPr txBox="1"/>
          <p:nvPr/>
        </p:nvSpPr>
        <p:spPr>
          <a:xfrm>
            <a:off x="5823857" y="178164"/>
            <a:ext cx="6096000" cy="639589"/>
          </a:xfrm>
          <a:prstGeom prst="roundRect">
            <a:avLst/>
          </a:prstGeom>
          <a:solidFill>
            <a:schemeClr val="accent2">
              <a:lumMod val="20000"/>
              <a:lumOff val="80000"/>
            </a:schemeClr>
          </a:solidFill>
          <a:ln w="38100">
            <a:solidFill>
              <a:schemeClr val="accent2">
                <a:lumMod val="75000"/>
              </a:schemeClr>
            </a:solidFill>
          </a:ln>
        </p:spPr>
        <p:txBody>
          <a:bodyPr wrap="square">
            <a:normAutofit/>
          </a:bodyPr>
          <a:ls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i="0" dirty="0">
                <a:effectLst/>
                <a:latin typeface="Arial" panose="020B0604020202020204" pitchFamily="34" charset="0"/>
              </a:rPr>
              <a:t>Group members’ names:</a:t>
            </a:r>
          </a:p>
        </p:txBody>
      </p:sp>
    </p:spTree>
    <p:extLst>
      <p:ext uri="{BB962C8B-B14F-4D97-AF65-F5344CB8AC3E}">
        <p14:creationId xmlns:p14="http://schemas.microsoft.com/office/powerpoint/2010/main" val="205475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4</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4 – Searching for reviewers</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369332"/>
          </a:xfrm>
          <a:prstGeom prst="rect">
            <a:avLst/>
          </a:prstGeom>
          <a:noFill/>
        </p:spPr>
        <p:txBody>
          <a:bodyPr wrap="square">
            <a:spAutoFit/>
          </a:bodyPr>
          <a:lstStyle/>
          <a:p>
            <a:r>
              <a:rPr lang="en-GB" i="1" dirty="0">
                <a:effectLst/>
                <a:latin typeface="Arial" panose="020B0604020202020204" pitchFamily="34" charset="0"/>
              </a:rPr>
              <a:t>Results</a:t>
            </a:r>
          </a:p>
        </p:txBody>
      </p:sp>
      <p:sp>
        <p:nvSpPr>
          <p:cNvPr id="2" name="Folded Corner 1">
            <a:extLst>
              <a:ext uri="{FF2B5EF4-FFF2-40B4-BE49-F238E27FC236}">
                <a16:creationId xmlns:a16="http://schemas.microsoft.com/office/drawing/2014/main" id="{6EDFD712-02D5-D4AA-0253-0634B65D400F}"/>
              </a:ext>
            </a:extLst>
          </p:cNvPr>
          <p:cNvSpPr/>
          <p:nvPr/>
        </p:nvSpPr>
        <p:spPr>
          <a:xfrm>
            <a:off x="272143" y="168188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400" b="1" dirty="0">
                <a:solidFill>
                  <a:sysClr val="windowText" lastClr="000000"/>
                </a:solidFill>
                <a:latin typeface="Arial" panose="020B0604020202020204" pitchFamily="34" charset="0"/>
                <a:cs typeface="Arial" panose="020B0604020202020204" pitchFamily="34" charset="0"/>
              </a:rPr>
              <a:t>Reduced costs: </a:t>
            </a:r>
          </a:p>
        </p:txBody>
      </p:sp>
      <p:sp>
        <p:nvSpPr>
          <p:cNvPr id="3" name="Folded Corner 2">
            <a:extLst>
              <a:ext uri="{FF2B5EF4-FFF2-40B4-BE49-F238E27FC236}">
                <a16:creationId xmlns:a16="http://schemas.microsoft.com/office/drawing/2014/main" id="{9B6BA6DE-9D61-C8EC-6C98-ED4AF7F88E25}"/>
              </a:ext>
            </a:extLst>
          </p:cNvPr>
          <p:cNvSpPr/>
          <p:nvPr/>
        </p:nvSpPr>
        <p:spPr>
          <a:xfrm>
            <a:off x="2810555" y="1681885"/>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Improved performance:</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0" name="Folded Corner 9">
            <a:extLst>
              <a:ext uri="{FF2B5EF4-FFF2-40B4-BE49-F238E27FC236}">
                <a16:creationId xmlns:a16="http://schemas.microsoft.com/office/drawing/2014/main" id="{1EF2F5F3-6937-089F-90BD-FB72423721A2}"/>
              </a:ext>
            </a:extLst>
          </p:cNvPr>
          <p:cNvSpPr/>
          <p:nvPr/>
        </p:nvSpPr>
        <p:spPr>
          <a:xfrm>
            <a:off x="5311205" y="1688008"/>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Better decision-making:</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6" name="Folded Corner 15">
            <a:extLst>
              <a:ext uri="{FF2B5EF4-FFF2-40B4-BE49-F238E27FC236}">
                <a16:creationId xmlns:a16="http://schemas.microsoft.com/office/drawing/2014/main" id="{F34D99A1-6FDF-EADB-57DF-9C4A42DBFA4E}"/>
              </a:ext>
            </a:extLst>
          </p:cNvPr>
          <p:cNvSpPr/>
          <p:nvPr/>
        </p:nvSpPr>
        <p:spPr>
          <a:xfrm>
            <a:off x="7845535" y="168188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Higher customer satisfaction:</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7" name="Folded Corner 16">
            <a:extLst>
              <a:ext uri="{FF2B5EF4-FFF2-40B4-BE49-F238E27FC236}">
                <a16:creationId xmlns:a16="http://schemas.microsoft.com/office/drawing/2014/main" id="{66094BA3-E2DF-7F00-5E3D-CB52F0BED0F7}"/>
              </a:ext>
            </a:extLst>
          </p:cNvPr>
          <p:cNvSpPr/>
          <p:nvPr/>
        </p:nvSpPr>
        <p:spPr>
          <a:xfrm>
            <a:off x="272143" y="394883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Better customer segmentation:</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8" name="Folded Corner 17">
            <a:extLst>
              <a:ext uri="{FF2B5EF4-FFF2-40B4-BE49-F238E27FC236}">
                <a16:creationId xmlns:a16="http://schemas.microsoft.com/office/drawing/2014/main" id="{25FC2C74-6358-47C6-3965-B4C98CCEFE10}"/>
              </a:ext>
            </a:extLst>
          </p:cNvPr>
          <p:cNvSpPr/>
          <p:nvPr/>
        </p:nvSpPr>
        <p:spPr>
          <a:xfrm>
            <a:off x="2810555" y="394883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Improved customer experience:</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9" name="Folded Corner 18">
            <a:extLst>
              <a:ext uri="{FF2B5EF4-FFF2-40B4-BE49-F238E27FC236}">
                <a16:creationId xmlns:a16="http://schemas.microsoft.com/office/drawing/2014/main" id="{850AC181-7425-4555-9250-B4A7152E08B7}"/>
              </a:ext>
            </a:extLst>
          </p:cNvPr>
          <p:cNvSpPr/>
          <p:nvPr/>
        </p:nvSpPr>
        <p:spPr>
          <a:xfrm>
            <a:off x="5311205" y="3954958"/>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Better products &amp; services:</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20" name="Folded Corner 19">
            <a:extLst>
              <a:ext uri="{FF2B5EF4-FFF2-40B4-BE49-F238E27FC236}">
                <a16:creationId xmlns:a16="http://schemas.microsoft.com/office/drawing/2014/main" id="{999FBE35-DC59-1DC8-FC69-006B0448A5A1}"/>
              </a:ext>
            </a:extLst>
          </p:cNvPr>
          <p:cNvSpPr/>
          <p:nvPr/>
        </p:nvSpPr>
        <p:spPr>
          <a:xfrm>
            <a:off x="7845535" y="3948835"/>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Business innovation:</a:t>
            </a:r>
            <a:r>
              <a:rPr lang="en-CH" sz="1400" dirty="0">
                <a:solidFill>
                  <a:sysClr val="windowText" lastClr="00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17566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283</Words>
  <Application>Microsoft Macintosh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dc:creator>
  <cp:lastModifiedBy>Editor</cp:lastModifiedBy>
  <cp:revision>10</cp:revision>
  <dcterms:created xsi:type="dcterms:W3CDTF">2023-05-09T19:06:12Z</dcterms:created>
  <dcterms:modified xsi:type="dcterms:W3CDTF">2023-05-10T19:13:57Z</dcterms:modified>
</cp:coreProperties>
</file>