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8" r:id="rId3"/>
    <p:sldId id="257" r:id="rId4"/>
    <p:sldId id="258" r:id="rId5"/>
    <p:sldId id="259" r:id="rId6"/>
    <p:sldId id="263" r:id="rId7"/>
    <p:sldId id="280" r:id="rId8"/>
    <p:sldId id="277" r:id="rId9"/>
    <p:sldId id="276" r:id="rId10"/>
    <p:sldId id="279" r:id="rId11"/>
    <p:sldId id="264" r:id="rId12"/>
    <p:sldId id="269" r:id="rId13"/>
    <p:sldId id="287" r:id="rId14"/>
    <p:sldId id="270" r:id="rId15"/>
    <p:sldId id="284" r:id="rId16"/>
    <p:sldId id="285" r:id="rId17"/>
    <p:sldId id="261" r:id="rId18"/>
    <p:sldId id="281" r:id="rId19"/>
    <p:sldId id="282" r:id="rId20"/>
    <p:sldId id="283" r:id="rId21"/>
    <p:sldId id="289" r:id="rId22"/>
    <p:sldId id="290" r:id="rId23"/>
    <p:sldId id="291" r:id="rId24"/>
    <p:sldId id="294" r:id="rId25"/>
    <p:sldId id="295" r:id="rId26"/>
    <p:sldId id="292" r:id="rId27"/>
    <p:sldId id="293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81"/>
    <p:restoredTop sz="94694"/>
  </p:normalViewPr>
  <p:slideViewPr>
    <p:cSldViewPr snapToGrid="0">
      <p:cViewPr varScale="1">
        <p:scale>
          <a:sx n="100" d="100"/>
          <a:sy n="100" d="100"/>
        </p:scale>
        <p:origin x="16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15C5F-E237-2847-A796-B788252A7499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666F2-8B51-3D46-9E47-3B831EE2FE5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2022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86CD3-0B93-A10A-4D91-FBFE23729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C3E52-1887-CA10-5F28-1D4023DAC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71088-0534-BFFB-FBF3-41299029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C7F30-444B-1E5F-0979-EBC9A1F4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7F05-064E-AC13-F64A-8A5B7A04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543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2BC-712D-671B-C57F-C445F91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01842-9AC1-A4EC-921A-3BA8940E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B5619-ED94-02D9-F001-C693FF2F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CDB50-75B3-154A-2BA7-2427154C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4B30-4832-EF5E-D883-F9265EED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1342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CFB13-14E8-C5A4-3562-0E094320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D737D-E57F-2109-22BF-5A5E041F8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28BE-8A39-7AE0-5207-2CBD2B18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BF45-1AAC-1D36-6528-734E3732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2ED2-8F88-6B80-7F19-968990A7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6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5FA2-452A-CDD7-1A2B-FC8FF1F6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B504-6056-25C1-BD34-6250449D6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E306-CC1F-9A09-DDC0-A891F76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946FF-65B3-7915-32C3-6F554C33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CEB8-A869-C7E4-511D-BB8A13E0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970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C907-5CF2-04E6-A655-D1254BD6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607D3-C966-A787-ACED-C65CEF3EC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E223E-1176-21F4-90C7-462C1A06D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7597A-B42E-C559-819B-DC8C98A8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43887-2C69-6C85-B6D8-BD5ECD1F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322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9DA-FD08-BC06-D7E5-9FD96B4E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A6AB-C4B6-949E-197D-D891269BB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623DC-17A0-941E-B9AF-63357C49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47B47-255C-97DD-261C-C8BD980A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5B70D-A846-18C1-BFC4-E66232BB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B87C-7621-E8F1-2DDE-79FB90E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16189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688-40E6-87BD-6B37-9C4A8F6A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6887-F5F2-DABC-8FEB-126419D7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77DF8-C2CE-178D-5E5E-D1B27EB78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1ED8A-57DF-5347-66B5-43BA876CF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46981-94F0-7C27-FAD1-1570F9965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64A4C-C9C3-AB5B-7A16-5F9554B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74F3C0-B58D-BA39-9E04-0411961E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4A6B5-4D40-12AC-019F-69533799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20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CFA4-CD6C-BB9E-A1F2-F0222B54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B49C82-B653-1B85-553B-17C889A0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55F14-71D9-9874-4083-9253CC8E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42AF5-FCE0-B90F-F956-BC3371D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307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26D5E-14D9-CCF4-6BA7-AAA48A04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7668F-5B3D-9741-D24C-FDB0E8A1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EE45D-1AFD-8AA9-329A-AEAB7F00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902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7799-B2DB-6278-3EB0-2871473BF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8468-A54C-2922-2A4F-FB81B38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FEAA-60EB-4AA8-8AC2-531DDAD4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FFB1-C7C2-B6E4-300B-8BC34259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DA6C-215C-8378-D08C-A90F5411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C6BF-01A0-AA96-840E-83812367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307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C8FE-92AB-B63C-2A27-9D39B71F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8C9C3-4A86-AD1D-FC29-AEEED8C9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90D58-A7FD-2661-4E7B-0FA72AAB2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6EE3-02C0-6026-7D9E-102392342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D8B87-22FF-1D82-1413-53F2F56F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3AF12-3E8E-0A80-8E02-EFCF8CC6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833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974E-5535-76BF-0FAD-BC17B58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76114-7CE4-36DD-A91E-2889F043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52BA-0A0E-84EC-9A10-17027978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48C3-8805-B843-942D-662E8E9BE580}" type="datetimeFigureOut">
              <a:rPr lang="en-CH" smtClean="0"/>
              <a:t>10.05.23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B647E-E26D-D405-798D-ECA3F81C3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0051E-CC45-7CC7-8343-5D0492F17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AC61-9CD0-8348-82EA-6066568EE7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507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E0D97-A937-8A19-AD91-2A633ACB5A7E}"/>
              </a:ext>
            </a:extLst>
          </p:cNvPr>
          <p:cNvSpPr/>
          <p:nvPr/>
        </p:nvSpPr>
        <p:spPr>
          <a:xfrm>
            <a:off x="0" y="2185988"/>
            <a:ext cx="12192000" cy="4200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57473"/>
            <a:ext cx="9144000" cy="1871990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b="1" dirty="0">
                <a:latin typeface="Book Antiqua" panose="02040602050305030304" pitchFamily="18" charset="0"/>
              </a:rPr>
              <a:t>Adaptive Hybrid Intelligent Systems for the Competitive Advantage of Enterprises</a:t>
            </a:r>
            <a:endParaRPr lang="en-CH" sz="1600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FAE18-4CB9-FD83-C043-0B26515A932E}"/>
              </a:ext>
            </a:extLst>
          </p:cNvPr>
          <p:cNvSpPr txBox="1"/>
          <p:nvPr/>
        </p:nvSpPr>
        <p:spPr>
          <a:xfrm>
            <a:off x="3048000" y="4457581"/>
            <a:ext cx="6096000" cy="1574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800" b="1" dirty="0">
                <a:latin typeface="Suisse Int'l Semi Bold" panose="020B0804000000000000" pitchFamily="34" charset="77"/>
              </a:rPr>
              <a:t>Dietrich Rordorf</a:t>
            </a: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Suisse Int'l" panose="020B0804000000000000" pitchFamily="34" charset="77"/>
              </a:rPr>
              <a:t>Olten, 19 May 2023</a:t>
            </a:r>
          </a:p>
          <a:p>
            <a:pPr algn="ctr">
              <a:lnSpc>
                <a:spcPct val="150000"/>
              </a:lnSpc>
            </a:pPr>
            <a:endParaRPr lang="en-CH" dirty="0">
              <a:latin typeface="Suisse Int'l" panose="020B0804000000000000" pitchFamily="34" charset="77"/>
            </a:endParaRPr>
          </a:p>
          <a:p>
            <a:pPr algn="ctr">
              <a:lnSpc>
                <a:spcPct val="150000"/>
              </a:lnSpc>
            </a:pPr>
            <a:r>
              <a:rPr lang="en-CH" sz="1800" dirty="0">
                <a:latin typeface="Suisse Int'l" panose="020B0804000000000000" pitchFamily="34" charset="77"/>
              </a:rPr>
              <a:t>Emerging Topics in Information Systems, SS 2023</a:t>
            </a:r>
          </a:p>
        </p:txBody>
      </p:sp>
      <p:pic>
        <p:nvPicPr>
          <p:cNvPr id="3076" name="Picture 4" descr="University Positions - FHNW School of Education">
            <a:extLst>
              <a:ext uri="{FF2B5EF4-FFF2-40B4-BE49-F238E27FC236}">
                <a16:creationId xmlns:a16="http://schemas.microsoft.com/office/drawing/2014/main" id="{177400B2-7EC5-5716-DD03-A13DA5B33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2" b="41250"/>
          <a:stretch/>
        </p:blipFill>
        <p:spPr bwMode="auto">
          <a:xfrm>
            <a:off x="257179" y="271706"/>
            <a:ext cx="5838821" cy="66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wiss Asian MBA - Home">
            <a:extLst>
              <a:ext uri="{FF2B5EF4-FFF2-40B4-BE49-F238E27FC236}">
                <a16:creationId xmlns:a16="http://schemas.microsoft.com/office/drawing/2014/main" id="{907C0828-9FBA-59CA-9698-B053BABF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592" y="65615"/>
            <a:ext cx="1703037" cy="89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9C5E5A-3F8D-A474-2FCF-A2844B0F4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7237" y="215951"/>
            <a:ext cx="1358990" cy="45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36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1) Different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Recommender systems, think of Netflix recommendations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Netflix should learn </a:t>
            </a:r>
            <a:r>
              <a:rPr lang="en-GB" sz="2400" b="1" dirty="0">
                <a:latin typeface="Suisse Int'l Semi Bold Italic" panose="020B0804000000000000" pitchFamily="34" charset="77"/>
              </a:rPr>
              <a:t>my</a:t>
            </a:r>
            <a:r>
              <a:rPr lang="en-GB" sz="2400" dirty="0">
                <a:latin typeface="Suisse Int'l" panose="020B0804000000000000" pitchFamily="34" charset="77"/>
              </a:rPr>
              <a:t> preferences</a:t>
            </a:r>
          </a:p>
          <a:p>
            <a:pPr>
              <a:lnSpc>
                <a:spcPct val="117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Cold-start problem</a:t>
            </a:r>
            <a:r>
              <a:rPr lang="en-GB" sz="2400" dirty="0">
                <a:latin typeface="Suisse Int'l" panose="020B0804000000000000" pitchFamily="34" charset="77"/>
              </a:rPr>
              <a:t>: no data about new user</a:t>
            </a:r>
          </a:p>
          <a:p>
            <a:pPr>
              <a:lnSpc>
                <a:spcPct val="117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Data sparsity problem</a:t>
            </a:r>
            <a:r>
              <a:rPr lang="en-GB" sz="2400" dirty="0">
                <a:latin typeface="Suisse Int'l" panose="020B0804000000000000" pitchFamily="34" charset="77"/>
              </a:rPr>
              <a:t>: a lot of data in aggregate, but very few data points for each individual user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Promising hybrid AI approach: graph-learning recommender systems (GLRS) (Zhang et al., 2023) </a:t>
            </a:r>
          </a:p>
        </p:txBody>
      </p:sp>
    </p:spTree>
    <p:extLst>
      <p:ext uri="{BB962C8B-B14F-4D97-AF65-F5344CB8AC3E}">
        <p14:creationId xmlns:p14="http://schemas.microsoft.com/office/powerpoint/2010/main" val="110652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2) </a:t>
            </a:r>
            <a:r>
              <a:rPr lang="en-GB" sz="3600" b="1" dirty="0">
                <a:latin typeface="Book Antiqua" panose="02040602050305030304" pitchFamily="18" charset="0"/>
                <a:ea typeface="+mn-ea"/>
                <a:cs typeface="+mn-cs"/>
              </a:rPr>
              <a:t>Various User Tasks </a:t>
            </a:r>
            <a:endParaRPr lang="en-CH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C0BDE-4FCE-B8AA-D684-6FB3D39A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4" b="5212"/>
          <a:stretch/>
        </p:blipFill>
        <p:spPr>
          <a:xfrm>
            <a:off x="838200" y="1690688"/>
            <a:ext cx="7772400" cy="43513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AF8686-2BA9-17C3-8B87-34C88B9FC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487" y="1690688"/>
            <a:ext cx="2581275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1600" dirty="0">
                <a:latin typeface="Suisse Int'l" panose="020B0804000000000000" pitchFamily="34" charset="77"/>
              </a:rPr>
              <a:t>Andrew Ng</a:t>
            </a:r>
            <a:br>
              <a:rPr lang="en-GB" sz="1600" dirty="0">
                <a:latin typeface="Suisse Int'l" panose="020B0804000000000000" pitchFamily="34" charset="77"/>
              </a:rPr>
            </a:br>
            <a:r>
              <a:rPr lang="en-GB" sz="1600" dirty="0">
                <a:latin typeface="Suisse Int'l" panose="020B0804000000000000" pitchFamily="34" charset="77"/>
              </a:rPr>
              <a:t>TED Talk, 2022</a:t>
            </a:r>
            <a:br>
              <a:rPr lang="en-GB" sz="1600" dirty="0">
                <a:latin typeface="Suisse Int'l" panose="020B0804000000000000" pitchFamily="34" charset="77"/>
              </a:rPr>
            </a:br>
            <a:r>
              <a:rPr lang="en-GB" sz="1600" dirty="0">
                <a:latin typeface="Suisse Int'l" panose="020B0804000000000000" pitchFamily="34" charset="77"/>
              </a:rPr>
              <a:t>(predates ChatGPT)</a:t>
            </a:r>
            <a:endParaRPr lang="en-GB" sz="1400" dirty="0">
              <a:latin typeface="Suisse Int'l" panose="020B0804000000000000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4E0F72-8E1D-72A5-9486-C4DE380ED1F3}"/>
              </a:ext>
            </a:extLst>
          </p:cNvPr>
          <p:cNvSpPr/>
          <p:nvPr/>
        </p:nvSpPr>
        <p:spPr>
          <a:xfrm>
            <a:off x="4943474" y="3214688"/>
            <a:ext cx="3328988" cy="221456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DB1627-D372-D975-4CC9-DF19C3FC08FE}"/>
              </a:ext>
            </a:extLst>
          </p:cNvPr>
          <p:cNvSpPr txBox="1">
            <a:spLocks/>
          </p:cNvSpPr>
          <p:nvPr/>
        </p:nvSpPr>
        <p:spPr>
          <a:xfrm>
            <a:off x="9086850" y="4020350"/>
            <a:ext cx="24717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7000"/>
              </a:lnSpc>
              <a:buFont typeface="Arial" panose="020B0604020202020204" pitchFamily="34" charset="0"/>
              <a:buNone/>
            </a:pPr>
            <a:r>
              <a:rPr lang="en-GB" sz="1600" dirty="0">
                <a:solidFill>
                  <a:srgbClr val="FF0000"/>
                </a:solidFill>
                <a:latin typeface="Suisse Int'l" panose="020B0804000000000000" pitchFamily="34" charset="77"/>
              </a:rPr>
              <a:t>Not many working in these areas, but in aggregate represents enormous value.</a:t>
            </a:r>
            <a:endParaRPr lang="en-GB" sz="1400" dirty="0">
              <a:solidFill>
                <a:srgbClr val="FF0000"/>
              </a:solidFill>
              <a:latin typeface="Suisse Int'l" panose="020B0804000000000000" pitchFamily="34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B38659-0872-A971-B4B3-2533BE73103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272462" y="4464848"/>
            <a:ext cx="814388" cy="2182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3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The Long Tail: Narrow AI?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5F2C0-E38A-EA6B-CF03-77CDAFC6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“Narrow AI” refers to machine learning models that are trained for one (narrowly defined) use case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Example: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classify animal in image as cat, dog, …, tiger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If model has never seen a giraffe in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training data, it will classify it as any other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animal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Thus not very adaptable: each use case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requires plenty of training examples. Each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new class type needs retraining of model.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EDDA6B-7775-01D2-8A8D-E2E476B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61" y="2421250"/>
            <a:ext cx="4932013" cy="294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5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Narrow vs. Broad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4450" cy="435133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2000" b="1" dirty="0">
                <a:latin typeface="Suisse Int'l Semi Bold" panose="020B0804000000000000" pitchFamily="34" charset="77"/>
              </a:rPr>
              <a:t>Narrow AI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Specific use cases, high accuracy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Requires many specific data examples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In aggregate very expensive to build as we ned specific data and train a new model for each specific use case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Does not easily adapt to other tasks (but: transfer learning)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Does not easily adapt to another user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If data changes: needs to be retrained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6229350" y="1825625"/>
            <a:ext cx="5124450" cy="43513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2000" b="1" dirty="0">
                <a:latin typeface="Suisse Int'l Semi Bold" panose="020B0804000000000000" pitchFamily="34" charset="77"/>
              </a:rPr>
              <a:t>Broad AI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E.g. LLMs, Foundation Models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Generic, huge models (dozens to hundreds billions of parameters)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Emergent capabilities (Wei et al., 2022)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" panose="020B0804000000000000" pitchFamily="34" charset="77"/>
              </a:rPr>
              <a:t>In-context learning / “few shots learners” (Brown et al., 2020)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20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train-then-fine-tune</a:t>
            </a:r>
            <a:r>
              <a:rPr lang="en-GB" sz="2000" dirty="0">
                <a:latin typeface="Suisse Int'l" panose="020B0804000000000000" pitchFamily="34" charset="77"/>
              </a:rPr>
              <a:t> or </a:t>
            </a:r>
            <a:r>
              <a:rPr lang="en-GB" sz="20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prompt-based learning</a:t>
            </a:r>
          </a:p>
        </p:txBody>
      </p:sp>
      <p:pic>
        <p:nvPicPr>
          <p:cNvPr id="2050" name="Picture 2" descr="ChatGPT Logo PNG Images With Transparent Background">
            <a:extLst>
              <a:ext uri="{FF2B5EF4-FFF2-40B4-BE49-F238E27FC236}">
                <a16:creationId xmlns:a16="http://schemas.microsoft.com/office/drawing/2014/main" id="{F7283D73-6C7D-A4FB-24B9-802EA4199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568" y="681038"/>
            <a:ext cx="1959864" cy="57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Line arrow: Anti-clockwise curve outline">
            <a:extLst>
              <a:ext uri="{FF2B5EF4-FFF2-40B4-BE49-F238E27FC236}">
                <a16:creationId xmlns:a16="http://schemas.microsoft.com/office/drawing/2014/main" id="{26B9E1B0-3F4B-3AF5-F5BF-993550338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580460">
            <a:off x="8044462" y="8000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F34307E-E657-5E49-50CE-5347DF0A5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864"/>
          <a:stretch/>
        </p:blipFill>
        <p:spPr>
          <a:xfrm>
            <a:off x="838200" y="682213"/>
            <a:ext cx="4349471" cy="25217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31B4DF-14DF-3A90-D1C2-19394D144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912" y="1943100"/>
            <a:ext cx="4349472" cy="3328988"/>
          </a:xfrm>
        </p:spPr>
        <p:txBody>
          <a:bodyPr>
            <a:noAutofit/>
          </a:bodyPr>
          <a:lstStyle/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Wei et al. (2022)</a:t>
            </a:r>
          </a:p>
          <a:p>
            <a:pPr marL="0" indent="0">
              <a:lnSpc>
                <a:spcPct val="117000"/>
              </a:lnSpc>
              <a:buNone/>
            </a:pPr>
            <a:endParaRPr lang="en-GB" sz="20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Performance of models on many NLP and NLU tasks is only </a:t>
            </a:r>
            <a:r>
              <a:rPr lang="en-GB" sz="2000" b="1" dirty="0">
                <a:latin typeface="Suisse Int'l Semi Bold Italic" panose="020B0804000000000000" pitchFamily="34" charset="77"/>
              </a:rPr>
              <a:t>marginally better than random until a certain model size is reached.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5985705-A643-1BB2-44A2-2E318967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914" y="365125"/>
            <a:ext cx="4814886" cy="132556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Emergent Abilities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28828-F454-1709-DA40-E8C61DB4D1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3" t="6465" r="4223"/>
          <a:stretch/>
        </p:blipFill>
        <p:spPr>
          <a:xfrm>
            <a:off x="639471" y="3300984"/>
            <a:ext cx="4548199" cy="32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0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>
                <a:latin typeface="Book Antiqua" panose="02040602050305030304" pitchFamily="18" charset="0"/>
                <a:ea typeface="+mn-ea"/>
                <a:cs typeface="+mn-cs"/>
              </a:rPr>
              <a:t>The Promise of Broad AI</a:t>
            </a:r>
            <a:endParaRPr lang="en-CH" sz="36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18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Train-then-fine-tune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Pre-train large base model (base model for text, base model for image recognition, base model for video sequence analysis, etc.)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Fine-tune model to specific use cases with few examples only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Fine-tune model to specific user with few examples only</a:t>
            </a:r>
          </a:p>
          <a:p>
            <a:pPr>
              <a:lnSpc>
                <a:spcPct val="117000"/>
              </a:lnSpc>
              <a:buFontTx/>
              <a:buChar char="-"/>
            </a:pPr>
            <a:endParaRPr lang="en-GB" sz="18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17000"/>
              </a:lnSpc>
              <a:buNone/>
            </a:pPr>
            <a:r>
              <a:rPr lang="en-GB" sz="1800" dirty="0">
                <a:latin typeface="Suisse Int'l Italic" panose="020B0804000000000000" pitchFamily="34" charset="77"/>
              </a:rPr>
              <a:t> </a:t>
            </a:r>
            <a:r>
              <a:rPr lang="en-GB" sz="18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Prompt-based learning (see, e.g., Zhou et al., 2023)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user gives an example or two (context)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AI adapts based on example in context</a:t>
            </a:r>
          </a:p>
          <a:p>
            <a:pPr>
              <a:lnSpc>
                <a:spcPct val="117000"/>
              </a:lnSpc>
              <a:buFontTx/>
              <a:buChar char="-"/>
            </a:pPr>
            <a:r>
              <a:rPr lang="en-GB" sz="18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(context in GPT3: 2K tokens, ChatGPT: 4K tokens, GPT4: 8k tokens, GPT4-32K: 32K tokens)</a:t>
            </a:r>
          </a:p>
        </p:txBody>
      </p:sp>
    </p:spTree>
    <p:extLst>
      <p:ext uri="{BB962C8B-B14F-4D97-AF65-F5344CB8AC3E}">
        <p14:creationId xmlns:p14="http://schemas.microsoft.com/office/powerpoint/2010/main" val="184921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Tokens &amp; Context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BF1C80-9D6F-2A0D-0385-35E25EFEA5C8}"/>
              </a:ext>
            </a:extLst>
          </p:cNvPr>
          <p:cNvSpPr txBox="1">
            <a:spLocks/>
          </p:cNvSpPr>
          <p:nvPr/>
        </p:nvSpPr>
        <p:spPr>
          <a:xfrm>
            <a:off x="838200" y="3968015"/>
            <a:ext cx="10515600" cy="239859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7000"/>
              </a:lnSpc>
              <a:buNone/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What to put into the context?</a:t>
            </a:r>
          </a:p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New emerging discipline of “Prompt Engineering”</a:t>
            </a:r>
          </a:p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Users may need to learn completely new strategies such as </a:t>
            </a:r>
            <a:r>
              <a:rPr lang="en-GB" sz="2000" dirty="0">
                <a:latin typeface="Suisse Int'l Book Italic" panose="020B0804000000000000" pitchFamily="34" charset="77"/>
                <a:cs typeface="Suisse Int'l Light Italic" panose="020B0304000000000000" pitchFamily="34" charset="-78"/>
              </a:rPr>
              <a:t>chain of thought </a:t>
            </a: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prompting (Wei et al., 2023) and </a:t>
            </a:r>
            <a:r>
              <a:rPr lang="en-GB" sz="2000" dirty="0">
                <a:latin typeface="Suisse Int'l Book Italic" panose="020B0804000000000000" pitchFamily="34" charset="77"/>
                <a:cs typeface="Suisse Int'l Light Italic" panose="020B0304000000000000" pitchFamily="34" charset="-78"/>
              </a:rPr>
              <a:t>least-to-most prompting </a:t>
            </a:r>
            <a:r>
              <a:rPr lang="en-GB" sz="2000" dirty="0">
                <a:latin typeface="Suisse Int'l" panose="020B0804000000000000" pitchFamily="34" charset="77"/>
                <a:cs typeface="Suisse Int'l Light Italic" panose="020B0304000000000000" pitchFamily="34" charset="-78"/>
              </a:rPr>
              <a:t>(Zhou et al., 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B06-0A63-52FB-7F20-C7C30603314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7627534" cy="1921192"/>
          </a:xfrm>
          <a:prstGeom prst="roundRect">
            <a:avLst>
              <a:gd name="adj" fmla="val 24800"/>
            </a:avLst>
          </a:prstGeom>
          <a:solidFill>
            <a:schemeClr val="bg2"/>
          </a:solidFill>
        </p:spPr>
        <p:txBody>
          <a:bodyPr vert="horz" lIns="180000" tIns="108000" rIns="180000" bIns="10800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Given a text string (e.g., 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"</a:t>
            </a:r>
            <a:r>
              <a:rPr lang="en-GB" sz="2000" dirty="0" err="1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tiktoken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 is great!"</a:t>
            </a: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) and an encoding</a:t>
            </a:r>
            <a:b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</a:b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(e.g., </a:t>
            </a:r>
            <a:r>
              <a:rPr lang="en-GB" sz="2000" dirty="0">
                <a:highlight>
                  <a:srgbClr val="C0C0C0"/>
                </a:highlight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"cl100k_base"</a:t>
            </a: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), a tokenizer can split the text string into</a:t>
            </a:r>
            <a:b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</a:br>
            <a:r>
              <a:rPr lang="en-GB" sz="2000" dirty="0">
                <a:latin typeface="Suisse Int'l Italic" panose="020B0804000000000000" pitchFamily="34" charset="77"/>
                <a:cs typeface="Suisse Int'l Light Italic" panose="020B0304000000000000" pitchFamily="34" charset="-78"/>
              </a:rPr>
              <a:t>a list of tokens: </a:t>
            </a:r>
            <a: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["t", "</a:t>
            </a:r>
            <a:r>
              <a:rPr lang="en-GB" sz="1800" dirty="0" err="1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ik</a:t>
            </a:r>
            <a: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", "token", " is", " great", "!"]</a:t>
            </a:r>
            <a:br>
              <a:rPr lang="en-GB" sz="18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</a:br>
            <a:r>
              <a:rPr lang="en-GB" sz="1200" dirty="0">
                <a:highlight>
                  <a:srgbClr val="C0C0C0"/>
                </a:highlight>
                <a:latin typeface="Suisse Int'l Italic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1200" dirty="0">
                <a:latin typeface="Suisse Int'l" panose="020B0804000000000000" pitchFamily="34" charset="77"/>
                <a:ea typeface="Source Sans Pro" panose="020F0502020204030204" pitchFamily="34" charset="0"/>
                <a:cs typeface="Suisse Int'l Light Italic" panose="020B0304000000000000" pitchFamily="34" charset="-78"/>
              </a:rPr>
              <a:t>Source: </a:t>
            </a:r>
            <a:r>
              <a:rPr lang="en-CH" sz="1200" dirty="0">
                <a:solidFill>
                  <a:schemeClr val="accent5"/>
                </a:solidFill>
                <a:latin typeface="Suisse Int'l" panose="020B0804000000000000" pitchFamily="34" charset="77"/>
              </a:rPr>
              <a:t>https://github.com/openai/openai-cookbook/blob/main/examples/How_to_count_tokens_with_tiktoken.ipynb</a:t>
            </a:r>
            <a:endParaRPr lang="en-GB" sz="1200" dirty="0">
              <a:solidFill>
                <a:schemeClr val="accent5"/>
              </a:solidFill>
              <a:latin typeface="Suisse Int'l" panose="020B0804000000000000" pitchFamily="34" charset="77"/>
              <a:ea typeface="Source Sans Pro" panose="020F0502020204030204" pitchFamily="34" charset="0"/>
              <a:cs typeface="Suisse Int'l Light Italic" panose="020B0304000000000000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74083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AI: GitHub Copilot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Launched October 2021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AI-powered code completion tool by GitHub &amp; </a:t>
            </a:r>
            <a:r>
              <a:rPr lang="en-GB" sz="2400" dirty="0" err="1">
                <a:latin typeface="Suisse Int'l" panose="020B0804000000000000" pitchFamily="34" charset="77"/>
              </a:rPr>
              <a:t>OpenAI</a:t>
            </a: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Trained on public code repos on </a:t>
            </a:r>
            <a:r>
              <a:rPr lang="en-GB" sz="2400" dirty="0" err="1">
                <a:latin typeface="Suisse Int'l" panose="020B0804000000000000" pitchFamily="34" charset="77"/>
              </a:rPr>
              <a:t>GitHub.com</a:t>
            </a:r>
            <a:r>
              <a:rPr lang="en-GB" sz="2400" dirty="0">
                <a:latin typeface="Suisse Int'l" panose="020B0804000000000000" pitchFamily="34" charset="77"/>
              </a:rPr>
              <a:t>, </a:t>
            </a:r>
            <a:r>
              <a:rPr lang="en-GB" sz="2400" dirty="0" err="1">
                <a:latin typeface="Suisse Int'l" panose="020B0804000000000000" pitchFamily="34" charset="77"/>
              </a:rPr>
              <a:t>GitLab.com</a:t>
            </a:r>
            <a:r>
              <a:rPr lang="en-GB" sz="2400" dirty="0">
                <a:latin typeface="Suisse Int'l" panose="020B0804000000000000" pitchFamily="34" charset="77"/>
              </a:rPr>
              <a:t>, etc.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Provides suggestions for line completion and entire function blocks</a:t>
            </a:r>
          </a:p>
          <a:p>
            <a:pPr>
              <a:lnSpc>
                <a:spcPct val="120000"/>
              </a:lnSpc>
            </a:pPr>
            <a:r>
              <a:rPr lang="en-GB" sz="2400" b="1" dirty="0">
                <a:latin typeface="Suisse Int'l Semi Bold" panose="020B0804000000000000" pitchFamily="34" charset="77"/>
              </a:rPr>
              <a:t>Learns and adapts to user’s coding style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Aims to increase developer productivity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Provides boilerplate code, avoids errors (bugs), avoids looking up documentation</a:t>
            </a: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</p:txBody>
      </p:sp>
      <p:pic>
        <p:nvPicPr>
          <p:cNvPr id="4" name="Picture 4" descr="Step-by-Step: Setting Up GitHub Student and GitHub Copilot as an  Authenticated Student Developer">
            <a:extLst>
              <a:ext uri="{FF2B5EF4-FFF2-40B4-BE49-F238E27FC236}">
                <a16:creationId xmlns:a16="http://schemas.microsoft.com/office/drawing/2014/main" id="{4FA43DA0-B8AA-2F38-B3C7-6B25D405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00" y="365125"/>
            <a:ext cx="3794419" cy="171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75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3) Joint Task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AI agents need to adapt as part of human-AI teams (Zhao et al., 2022):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goals and intentions of the human teammates;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cognitive features of the human;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to physical factors of the human in robot-human interactions</a:t>
            </a:r>
            <a:br>
              <a:rPr lang="en-GB" sz="2400" dirty="0">
                <a:latin typeface="Suisse Int'l" panose="020B0804000000000000" pitchFamily="34" charset="77"/>
              </a:rPr>
            </a:br>
            <a:r>
              <a:rPr lang="en-GB" sz="2400" dirty="0">
                <a:latin typeface="Suisse Int'l" panose="020B0804000000000000" pitchFamily="34" charset="77"/>
              </a:rPr>
              <a:t>(e.g., fatigue of the human); and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adaptation of learned human models to transfer a learned model to interaction with another human.</a:t>
            </a:r>
          </a:p>
        </p:txBody>
      </p:sp>
    </p:spTree>
    <p:extLst>
      <p:ext uri="{BB962C8B-B14F-4D97-AF65-F5344CB8AC3E}">
        <p14:creationId xmlns:p14="http://schemas.microsoft.com/office/powerpoint/2010/main" val="120805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4) Others Agents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AI may adapt to other agents: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changing team composition (new human members, other AI agents)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 should account for effects of its own actions on other agents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latin typeface="Suisse Int'l" panose="020B0804000000000000" pitchFamily="34" charset="77"/>
              </a:rPr>
              <a:t>Multiagent reinforcement learning (MARL):</a:t>
            </a:r>
          </a:p>
          <a:p>
            <a:pPr>
              <a:lnSpc>
                <a:spcPct val="120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AI agent is trained based on the effect of its actions on the environment while consider potential (re)actions of the other agents (</a:t>
            </a:r>
            <a:r>
              <a:rPr lang="en-GB" sz="2400" dirty="0" err="1">
                <a:latin typeface="Suisse Int'l" panose="020B0804000000000000" pitchFamily="34" charset="77"/>
              </a:rPr>
              <a:t>Canese</a:t>
            </a:r>
            <a:r>
              <a:rPr lang="en-GB" sz="2400" dirty="0">
                <a:latin typeface="Suisse Int'l" panose="020B0804000000000000" pitchFamily="34" charset="77"/>
              </a:rPr>
              <a:t> et al., 2021).</a:t>
            </a:r>
          </a:p>
          <a:p>
            <a:pPr>
              <a:lnSpc>
                <a:spcPct val="120000"/>
              </a:lnSpc>
            </a:pPr>
            <a:r>
              <a:rPr lang="en-GB" sz="2400" dirty="0" err="1">
                <a:latin typeface="Suisse Int'l" panose="020B0804000000000000" pitchFamily="34" charset="77"/>
              </a:rPr>
              <a:t>MARLtrained</a:t>
            </a:r>
            <a:r>
              <a:rPr lang="en-GB" sz="2400" dirty="0">
                <a:latin typeface="Suisse Int'l" panose="020B0804000000000000" pitchFamily="34" charset="77"/>
              </a:rPr>
              <a:t> AI agent show high adaptability to other agents.</a:t>
            </a:r>
          </a:p>
          <a:p>
            <a:pPr>
              <a:lnSpc>
                <a:spcPct val="120000"/>
              </a:lnSpc>
            </a:pPr>
            <a:endParaRPr lang="en-GB" sz="24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580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1FD0C6-8857-8343-7078-078AC0B8BAB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From AI to Hybrid Intelligence</a:t>
            </a:r>
            <a:endParaRPr lang="en-CH" sz="1600" dirty="0">
              <a:latin typeface="Book Antiqua" panose="02040602050305030304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425FC0-48FB-667C-0492-F06FEAA7372F}"/>
              </a:ext>
            </a:extLst>
          </p:cNvPr>
          <p:cNvSpPr/>
          <p:nvPr/>
        </p:nvSpPr>
        <p:spPr>
          <a:xfrm rot="21020445">
            <a:off x="1743074" y="3134269"/>
            <a:ext cx="1643063" cy="557213"/>
          </a:xfrm>
          <a:prstGeom prst="roundRect">
            <a:avLst>
              <a:gd name="adj" fmla="val 30729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b="1" dirty="0">
                <a:solidFill>
                  <a:srgbClr val="FFFF00"/>
                </a:solidFill>
                <a:latin typeface="Book Antiqua" panose="02040602050305030304" pitchFamily="18" charset="0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2441051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– 5) Changing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200" dirty="0">
                <a:latin typeface="Suisse Int'l" panose="020B0804000000000000" pitchFamily="34" charset="77"/>
              </a:rPr>
              <a:t>Societal trends, political or legal changes, etc.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</a:rPr>
              <a:t>concept drift</a:t>
            </a:r>
            <a:r>
              <a:rPr lang="en-GB" sz="2200" dirty="0">
                <a:latin typeface="Suisse Int'l" panose="020B0804000000000000" pitchFamily="34" charset="77"/>
              </a:rPr>
              <a:t>: changes to objectives that AI models were designed for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</a:rPr>
              <a:t>data drift</a:t>
            </a:r>
            <a:r>
              <a:rPr lang="en-GB" sz="2200" dirty="0">
                <a:latin typeface="Suisse Int'l" panose="020B0804000000000000" pitchFamily="34" charset="77"/>
              </a:rPr>
              <a:t>: changes in the data distribution (Lu et al., 2020)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200" dirty="0">
              <a:latin typeface="Suisse Int'l" panose="020B0804000000000000" pitchFamily="34" charset="7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Requires re-training of AI model to adapt:</a:t>
            </a:r>
          </a:p>
          <a:p>
            <a:pPr>
              <a:lnSpc>
                <a:spcPct val="120000"/>
              </a:lnSpc>
            </a:pP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Online training: continuous training and redeploy of AI model</a:t>
            </a:r>
          </a:p>
          <a:p>
            <a:pPr>
              <a:lnSpc>
                <a:spcPct val="120000"/>
              </a:lnSpc>
            </a:pPr>
            <a:r>
              <a:rPr lang="en-GB" sz="2200" b="1" dirty="0">
                <a:latin typeface="Suisse Int'l Semi Bold" panose="020B0804000000000000" pitchFamily="34" charset="77"/>
                <a:sym typeface="Wingdings" pitchFamily="2" charset="2"/>
              </a:rPr>
              <a:t>Model drift</a:t>
            </a:r>
            <a:r>
              <a:rPr lang="en-GB" sz="2200" dirty="0">
                <a:latin typeface="Suisse Int'l" panose="020B0804000000000000" pitchFamily="34" charset="77"/>
                <a:sym typeface="Wingdings" pitchFamily="2" charset="2"/>
              </a:rPr>
              <a:t>: performance of continuously retrained model degrades over time</a:t>
            </a:r>
            <a:endParaRPr lang="en-GB" sz="22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699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Competitive Advantage of AI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939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Competitive Advantage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Davenport (2018):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primarily used by large enterprises, technology companies, AI start-ups</a:t>
            </a:r>
          </a:p>
          <a:p>
            <a:pPr lvl="1"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capabilities: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robotics and robotic process automation (RPA)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gaining insights from data through machine learning</a:t>
            </a:r>
          </a:p>
          <a:p>
            <a:pPr lvl="2">
              <a:lnSpc>
                <a:spcPct val="120000"/>
              </a:lnSpc>
            </a:pPr>
            <a:r>
              <a:rPr lang="en-GB" dirty="0">
                <a:latin typeface="Suisse Int'l" panose="020B0804000000000000" pitchFamily="34" charset="77"/>
              </a:rPr>
              <a:t>AI-based engagement with employees, customers through chatbots or intelligent agents</a:t>
            </a:r>
          </a:p>
          <a:p>
            <a:pPr>
              <a:lnSpc>
                <a:spcPct val="120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AI can fuel new business models (</a:t>
            </a:r>
            <a:r>
              <a:rPr lang="en-GB" sz="2000" dirty="0" err="1">
                <a:latin typeface="Suisse Int'l" panose="020B0804000000000000" pitchFamily="34" charset="77"/>
              </a:rPr>
              <a:t>Iansiti</a:t>
            </a:r>
            <a:r>
              <a:rPr lang="en-GB" sz="2000" dirty="0">
                <a:latin typeface="Suisse Int'l" panose="020B0804000000000000" pitchFamily="34" charset="77"/>
              </a:rPr>
              <a:t> &amp; Lakhani, 2020)</a:t>
            </a:r>
          </a:p>
          <a:p>
            <a:pPr>
              <a:lnSpc>
                <a:spcPct val="120000"/>
              </a:lnSpc>
            </a:pPr>
            <a:endParaRPr lang="en-GB" sz="2000" dirty="0">
              <a:latin typeface="Suisse Int'l" panose="020B0804000000000000" pitchFamily="34" charset="77"/>
            </a:endParaRPr>
          </a:p>
          <a:p>
            <a:pPr>
              <a:lnSpc>
                <a:spcPct val="120000"/>
              </a:lnSpc>
            </a:pP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97251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Competitive Advantage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2000"/>
              </a:lnSpc>
              <a:buNone/>
            </a:pPr>
            <a:r>
              <a:rPr lang="en-GB" sz="2000" dirty="0">
                <a:latin typeface="Suisse Int'l" panose="020B0804000000000000" pitchFamily="34" charset="77"/>
              </a:rPr>
              <a:t>Types of benefits of AI for enterprises (Ho et al., 2022):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reduced costs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improved performance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decision-making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higher customer satisfaction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customer segmentation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improved customer experience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Better products &amp; services</a:t>
            </a:r>
          </a:p>
          <a:p>
            <a:pPr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business innovation</a:t>
            </a:r>
          </a:p>
        </p:txBody>
      </p:sp>
    </p:spTree>
    <p:extLst>
      <p:ext uri="{BB962C8B-B14F-4D97-AF65-F5344CB8AC3E}">
        <p14:creationId xmlns:p14="http://schemas.microsoft.com/office/powerpoint/2010/main" val="277167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Hands-on / Discussion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4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2000"/>
              </a:lnSpc>
            </a:pPr>
            <a:r>
              <a:rPr lang="en-GB" sz="2200" dirty="0">
                <a:latin typeface="Suisse Int'l" panose="020B0804000000000000" pitchFamily="34" charset="77"/>
              </a:rPr>
              <a:t>We build 4 groups, ca. 6-7 persons each</a:t>
            </a:r>
          </a:p>
          <a:p>
            <a:pPr>
              <a:lnSpc>
                <a:spcPct val="112000"/>
              </a:lnSpc>
            </a:pPr>
            <a:r>
              <a:rPr lang="en-GB" sz="2200" dirty="0">
                <a:latin typeface="Suisse Int'l" panose="020B0804000000000000" pitchFamily="34" charset="77"/>
              </a:rPr>
              <a:t>Go to Teams channel for </a:t>
            </a:r>
            <a:r>
              <a:rPr lang="en-GB" sz="2200" dirty="0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Emerging Topics &gt; Files &gt; </a:t>
            </a:r>
            <a:r>
              <a:rPr lang="en-GB" sz="2200" dirty="0" err="1">
                <a:latin typeface="Suisse Int'l Light Italic" panose="020B0304000000000000" pitchFamily="34" charset="-78"/>
                <a:cs typeface="Suisse Int'l Light Italic" panose="020B0304000000000000" pitchFamily="34" charset="-78"/>
              </a:rPr>
              <a:t>Workshop_Didi</a:t>
            </a:r>
            <a:endParaRPr lang="en-GB" sz="2200" dirty="0">
              <a:latin typeface="Suisse Int'l Light Italic" panose="020B0304000000000000" pitchFamily="34" charset="-78"/>
              <a:cs typeface="Suisse Int'l Light Italic" panose="020B0304000000000000" pitchFamily="34" charset="-78"/>
            </a:endParaRP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Read the _</a:t>
            </a:r>
            <a:r>
              <a:rPr lang="en-GB" sz="2000" dirty="0" err="1">
                <a:latin typeface="Suisse Int'l" panose="020B0804000000000000" pitchFamily="34" charset="77"/>
              </a:rPr>
              <a:t>Group_Assignments.pdf</a:t>
            </a:r>
            <a:endParaRPr lang="en-GB" sz="2000" dirty="0">
              <a:latin typeface="Suisse Int'l" panose="020B0804000000000000" pitchFamily="34" charset="77"/>
            </a:endParaRP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A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r>
              <a:rPr lang="en-GB" sz="2000" dirty="0">
                <a:latin typeface="Suisse Int'l" panose="020B0804000000000000" pitchFamily="34" charset="77"/>
              </a:rPr>
              <a:t> file is prepared for each group to record your results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Each group is confronted with a scenario (see your group’s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r>
              <a:rPr lang="en-GB" sz="2000" dirty="0">
                <a:latin typeface="Suisse Int'l" panose="020B0804000000000000" pitchFamily="34" charset="77"/>
              </a:rPr>
              <a:t>!)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Discuss and reason about the adaptive, hybrid AI use case in the group, and</a:t>
            </a:r>
            <a:br>
              <a:rPr lang="en-GB" sz="2000" dirty="0">
                <a:latin typeface="Suisse Int'l" panose="020B0804000000000000" pitchFamily="34" charset="77"/>
              </a:rPr>
            </a:br>
            <a:r>
              <a:rPr lang="en-GB" sz="2000" dirty="0">
                <a:latin typeface="Suisse Int'l" panose="020B0804000000000000" pitchFamily="34" charset="77"/>
              </a:rPr>
              <a:t>to what type of competitive advantage this could lead.</a:t>
            </a:r>
          </a:p>
          <a:p>
            <a:pPr lvl="1">
              <a:lnSpc>
                <a:spcPct val="112000"/>
              </a:lnSpc>
            </a:pPr>
            <a:r>
              <a:rPr lang="en-GB" sz="2000" dirty="0">
                <a:latin typeface="Suisse Int'l" panose="020B0804000000000000" pitchFamily="34" charset="77"/>
              </a:rPr>
              <a:t>Record your results in the </a:t>
            </a:r>
            <a:r>
              <a:rPr lang="en-GB" sz="2000" dirty="0" err="1">
                <a:latin typeface="Suisse Int'l" panose="020B0804000000000000" pitchFamily="34" charset="77"/>
              </a:rPr>
              <a:t>powerpoint</a:t>
            </a: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5386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References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Akata</a:t>
            </a:r>
            <a:r>
              <a:rPr lang="en-GB" sz="1500" dirty="0">
                <a:latin typeface="Suisse Int'l" panose="020B0804000000000000" pitchFamily="34" charset="77"/>
              </a:rPr>
              <a:t>, Z. et al. (2020). A Research Agenda for Hybrid Intelligence: Augmenting Human Intellect With Collaborative, Adaptive, Responsible, and Explainable Artificial Intelligence. </a:t>
            </a:r>
            <a:r>
              <a:rPr lang="en-GB" sz="1500" dirty="0">
                <a:latin typeface="Suisse Int'l Italic" panose="020B0804000000000000" pitchFamily="34" charset="77"/>
              </a:rPr>
              <a:t>Computer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10.1109/MC.2020.2996587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Brown, T., et al. (2020). Language Models are Few-Shot Learners. arXiv:2005.14165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Canese</a:t>
            </a:r>
            <a:r>
              <a:rPr lang="en-GB" sz="1500" dirty="0">
                <a:latin typeface="Suisse Int'l" panose="020B0804000000000000" pitchFamily="34" charset="77"/>
              </a:rPr>
              <a:t>, L., et al. (2021). Multi-Agent Reinforcement Learning: A Review of Challenges and Applications. </a:t>
            </a:r>
            <a:r>
              <a:rPr lang="en-GB" sz="1500" dirty="0">
                <a:latin typeface="Suisse Int'l Book Italic" panose="020B0804000000000000" pitchFamily="34" charset="77"/>
              </a:rPr>
              <a:t>Applied Sciences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10.3390/app11114948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Davenport, T. (2018). </a:t>
            </a:r>
            <a:r>
              <a:rPr lang="en-GB" sz="1500" dirty="0">
                <a:latin typeface="Suisse Int'l Italic" panose="020B0804000000000000" pitchFamily="34" charset="77"/>
              </a:rPr>
              <a:t>The AI Advantage: How to Put the Artificial Intelligence Revolution to Work</a:t>
            </a:r>
            <a:r>
              <a:rPr lang="en-GB" sz="1500" dirty="0">
                <a:latin typeface="Suisse Int'l" panose="020B0804000000000000" pitchFamily="34" charset="77"/>
              </a:rPr>
              <a:t>. MIT Press.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10.7551/</a:t>
            </a:r>
            <a:r>
              <a:rPr lang="en-GB" sz="1500" dirty="0" err="1">
                <a:latin typeface="Suisse Int'l" panose="020B0804000000000000" pitchFamily="34" charset="77"/>
              </a:rPr>
              <a:t>mitpress</a:t>
            </a:r>
            <a:r>
              <a:rPr lang="en-GB" sz="1500" dirty="0">
                <a:latin typeface="Suisse Int'l" panose="020B0804000000000000" pitchFamily="34" charset="77"/>
              </a:rPr>
              <a:t>/11781.001.0001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d’Avila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Garcez</a:t>
            </a:r>
            <a:r>
              <a:rPr lang="en-GB" sz="1500" dirty="0">
                <a:latin typeface="Suisse Int'l" panose="020B0804000000000000" pitchFamily="34" charset="77"/>
              </a:rPr>
              <a:t>, A., &amp; Lamb, L. (2023). </a:t>
            </a:r>
            <a:r>
              <a:rPr lang="en-GB" sz="1500" dirty="0" err="1">
                <a:latin typeface="Suisse Int'l" panose="020B0804000000000000" pitchFamily="34" charset="77"/>
              </a:rPr>
              <a:t>Neurosymbolic</a:t>
            </a:r>
            <a:r>
              <a:rPr lang="en-GB" sz="1500" dirty="0">
                <a:latin typeface="Suisse Int'l" panose="020B0804000000000000" pitchFamily="34" charset="77"/>
              </a:rPr>
              <a:t> AI: The 3rd wave. </a:t>
            </a:r>
            <a:r>
              <a:rPr lang="en-GB" sz="1500" dirty="0">
                <a:latin typeface="Suisse Int'l Italic" panose="020B0804000000000000" pitchFamily="34" charset="77"/>
              </a:rPr>
              <a:t>Artificial Intelligence Review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10.1007/s10462-023-10448-w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Ho, L. T., Gan, C., </a:t>
            </a:r>
            <a:r>
              <a:rPr lang="en-GB" sz="1500" dirty="0" err="1">
                <a:latin typeface="Suisse Int'l" panose="020B0804000000000000" pitchFamily="34" charset="77"/>
              </a:rPr>
              <a:t>Jin</a:t>
            </a:r>
            <a:r>
              <a:rPr lang="en-GB" sz="1500" dirty="0">
                <a:latin typeface="Suisse Int'l" panose="020B0804000000000000" pitchFamily="34" charset="77"/>
              </a:rPr>
              <a:t>, S., &amp; Le, B. (2022). Artificial Intelligence and Firm Performance: Does Machine Intelligence Shield Firms from Risks? </a:t>
            </a:r>
            <a:r>
              <a:rPr lang="en-GB" sz="1500" dirty="0">
                <a:latin typeface="Suisse Int'l Italic" panose="020B0804000000000000" pitchFamily="34" charset="77"/>
              </a:rPr>
              <a:t>Journal of Risk and Financial Management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10.3390/jrfm15070302</a:t>
            </a:r>
          </a:p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Iansiti</a:t>
            </a:r>
            <a:r>
              <a:rPr lang="en-GB" sz="1500" dirty="0">
                <a:latin typeface="Suisse Int'l" panose="020B0804000000000000" pitchFamily="34" charset="77"/>
              </a:rPr>
              <a:t>, M., &amp; Lakhani, K. R. (2020). Competing in the Age of AI. </a:t>
            </a:r>
            <a:r>
              <a:rPr lang="en-GB" sz="1500" dirty="0">
                <a:latin typeface="Suisse Int'l Italic" panose="020B0804000000000000" pitchFamily="34" charset="77"/>
              </a:rPr>
              <a:t>Harvard Business Review</a:t>
            </a:r>
            <a:r>
              <a:rPr lang="en-GB" sz="1500" dirty="0">
                <a:latin typeface="Suisse Int'l" panose="020B0804000000000000" pitchFamily="34" charset="77"/>
              </a:rPr>
              <a:t>. https://</a:t>
            </a:r>
            <a:r>
              <a:rPr lang="en-GB" sz="1500" dirty="0" err="1">
                <a:latin typeface="Suisse Int'l" panose="020B0804000000000000" pitchFamily="34" charset="77"/>
              </a:rPr>
              <a:t>hbr.org</a:t>
            </a:r>
            <a:r>
              <a:rPr lang="en-GB" sz="1500" dirty="0">
                <a:latin typeface="Suisse Int'l" panose="020B0804000000000000" pitchFamily="34" charset="77"/>
              </a:rPr>
              <a:t>/2020/01/competing-in-the-age-of-ai</a:t>
            </a:r>
          </a:p>
        </p:txBody>
      </p:sp>
    </p:spTree>
    <p:extLst>
      <p:ext uri="{BB962C8B-B14F-4D97-AF65-F5344CB8AC3E}">
        <p14:creationId xmlns:p14="http://schemas.microsoft.com/office/powerpoint/2010/main" val="1274793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References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3000"/>
              </a:lnSpc>
            </a:pPr>
            <a:r>
              <a:rPr lang="en-GB" sz="1500" dirty="0" err="1">
                <a:latin typeface="Suisse Int'l" panose="020B0804000000000000" pitchFamily="34" charset="77"/>
              </a:rPr>
              <a:t>Korteling</a:t>
            </a:r>
            <a:r>
              <a:rPr lang="en-GB" sz="1500" dirty="0">
                <a:latin typeface="Suisse Int'l" panose="020B0804000000000000" pitchFamily="34" charset="77"/>
              </a:rPr>
              <a:t>, J. et al. (2021). Human- versus Artificial Intelligence. </a:t>
            </a:r>
            <a:r>
              <a:rPr lang="en-GB" sz="1500" dirty="0">
                <a:latin typeface="Suisse Int'l Italic" panose="020B0804000000000000" pitchFamily="34" charset="77"/>
              </a:rPr>
              <a:t>Frontiers in Artificial Intelligence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10.3389/frai.2021.622364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Lu, J., et al. (2020). Data-driven decision support under concept drift in streamed big data. </a:t>
            </a:r>
            <a:r>
              <a:rPr lang="en-GB" sz="1500" dirty="0">
                <a:latin typeface="Suisse Int'l Italic" panose="020B0804000000000000" pitchFamily="34" charset="77"/>
              </a:rPr>
              <a:t>Complex &amp; Intelligent Systems.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10.1007/s40747-019-00124-4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Wei, J., et al. (2022). Emergent Abilities of Large Language Models. arXiv:2206.07682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Wei, J., et al. (2023). Chain-of-Thought Prompting Elicits Reasoning in Large Language Models. arXiv:2201.11903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Zhang, L., et al. (2023). Recommending on graphs: A comprehensive review from a data perspective. </a:t>
            </a:r>
            <a:r>
              <a:rPr lang="en-GB" sz="1500" dirty="0">
                <a:latin typeface="Suisse Int'l Italic" panose="020B0804000000000000" pitchFamily="34" charset="77"/>
              </a:rPr>
              <a:t>User </a:t>
            </a:r>
            <a:r>
              <a:rPr lang="en-GB" sz="1500" dirty="0" err="1">
                <a:latin typeface="Suisse Int'l Italic" panose="020B0804000000000000" pitchFamily="34" charset="77"/>
              </a:rPr>
              <a:t>Modeling</a:t>
            </a:r>
            <a:r>
              <a:rPr lang="en-GB" sz="1500" dirty="0">
                <a:latin typeface="Suisse Int'l Italic" panose="020B0804000000000000" pitchFamily="34" charset="77"/>
              </a:rPr>
              <a:t> and User-Adapted Interaction.</a:t>
            </a:r>
            <a:r>
              <a:rPr lang="en-GB" sz="1500" dirty="0">
                <a:latin typeface="Suisse Int'l" panose="020B0804000000000000" pitchFamily="34" charset="77"/>
              </a:rPr>
              <a:t>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10.1007/s11257-023-09359-w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Zhao, M., et al. (2022). The Role of Adaptation in Collective Human–AI Teaming. </a:t>
            </a:r>
            <a:r>
              <a:rPr lang="en-GB" sz="1500" dirty="0">
                <a:latin typeface="Suisse Int'l Book Italic" panose="020B0804000000000000" pitchFamily="34" charset="77"/>
              </a:rPr>
              <a:t>Topics in Cognitive Science</a:t>
            </a:r>
            <a:r>
              <a:rPr lang="en-GB" sz="1500" dirty="0">
                <a:latin typeface="Suisse Int'l" panose="020B0804000000000000" pitchFamily="34" charset="77"/>
              </a:rPr>
              <a:t>. </a:t>
            </a:r>
            <a:r>
              <a:rPr lang="en-GB" sz="1500" dirty="0" err="1">
                <a:latin typeface="Suisse Int'l" panose="020B0804000000000000" pitchFamily="34" charset="77"/>
              </a:rPr>
              <a:t>doi</a:t>
            </a:r>
            <a:r>
              <a:rPr lang="en-GB" sz="1500" dirty="0">
                <a:latin typeface="Suisse Int'l" panose="020B0804000000000000" pitchFamily="34" charset="77"/>
              </a:rPr>
              <a:t>: 10.1111/tops.12633</a:t>
            </a:r>
          </a:p>
          <a:p>
            <a:pPr>
              <a:lnSpc>
                <a:spcPct val="113000"/>
              </a:lnSpc>
            </a:pPr>
            <a:r>
              <a:rPr lang="en-GB" sz="1500" dirty="0">
                <a:latin typeface="Suisse Int'l" panose="020B0804000000000000" pitchFamily="34" charset="77"/>
              </a:rPr>
              <a:t>Zhou, Y., et al. (2023). Revisiting Automated Prompting: Are We Actually Doing Better? arXiv:2304.03609</a:t>
            </a:r>
          </a:p>
        </p:txBody>
      </p:sp>
    </p:spTree>
    <p:extLst>
      <p:ext uri="{BB962C8B-B14F-4D97-AF65-F5344CB8AC3E}">
        <p14:creationId xmlns:p14="http://schemas.microsoft.com/office/powerpoint/2010/main" val="115883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C3B798-406A-8D4A-97C2-F08E09307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329" y="1712990"/>
            <a:ext cx="5935341" cy="449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A0C77B-928C-5D1A-DA52-4BF91F377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58" y="1723169"/>
            <a:ext cx="6065282" cy="40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Arrow Down outline">
            <a:extLst>
              <a:ext uri="{FF2B5EF4-FFF2-40B4-BE49-F238E27FC236}">
                <a16:creationId xmlns:a16="http://schemas.microsoft.com/office/drawing/2014/main" id="{D329E712-32DA-F26B-0C40-CA741A861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638800" y="4825392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DD0ADE-B4A4-796D-6BED-1CF279A38F69}"/>
              </a:ext>
            </a:extLst>
          </p:cNvPr>
          <p:cNvSpPr txBox="1"/>
          <p:nvPr/>
        </p:nvSpPr>
        <p:spPr>
          <a:xfrm>
            <a:off x="5264161" y="5814621"/>
            <a:ext cx="32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CH" dirty="0">
                <a:solidFill>
                  <a:srgbClr val="FF0000"/>
                </a:solidFill>
              </a:rPr>
              <a:t>lso: Neuro-symbolic AI, MAKE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99F81-A55C-7351-F30C-46044470B976}"/>
              </a:ext>
            </a:extLst>
          </p:cNvPr>
          <p:cNvSpPr txBox="1"/>
          <p:nvPr/>
        </p:nvSpPr>
        <p:spPr>
          <a:xfrm>
            <a:off x="652897" y="2355330"/>
            <a:ext cx="20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lso: Connectionist</a:t>
            </a:r>
            <a:br>
              <a:rPr lang="en-CH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CH" dirty="0">
                <a:solidFill>
                  <a:schemeClr val="accent5">
                    <a:lumMod val="75000"/>
                  </a:schemeClr>
                </a:solidFill>
              </a:rPr>
              <a:t>or Sub-symbolic AI</a:t>
            </a:r>
          </a:p>
        </p:txBody>
      </p:sp>
      <p:pic>
        <p:nvPicPr>
          <p:cNvPr id="7" name="Graphic 6" descr="Arrow Down outline">
            <a:extLst>
              <a:ext uri="{FF2B5EF4-FFF2-40B4-BE49-F238E27FC236}">
                <a16:creationId xmlns:a16="http://schemas.microsoft.com/office/drawing/2014/main" id="{572DC559-BCDA-EF9C-B57B-5D42A2B8C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692659" y="2205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13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 Italic" panose="020B0804000000000000" pitchFamily="34" charset="77"/>
              </a:rPr>
              <a:t>Hybrid AI </a:t>
            </a:r>
            <a:r>
              <a:rPr lang="en-GB" sz="2400" dirty="0">
                <a:latin typeface="Suisse Int'l" panose="020B0804000000000000" pitchFamily="34" charset="77"/>
              </a:rPr>
              <a:t>refers to systems combining symbolic and sub-symbolic approaches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Anywhere from loosely coupled to tightly integrated (</a:t>
            </a:r>
            <a:r>
              <a:rPr lang="en-GB" sz="2400" dirty="0" err="1">
                <a:latin typeface="Suisse Int'l" panose="020B0804000000000000" pitchFamily="34" charset="77"/>
              </a:rPr>
              <a:t>d’Avila</a:t>
            </a:r>
            <a:r>
              <a:rPr lang="en-GB" sz="2400" dirty="0">
                <a:latin typeface="Suisse Int'l" panose="020B0804000000000000" pitchFamily="34" charset="77"/>
              </a:rPr>
              <a:t> </a:t>
            </a:r>
            <a:r>
              <a:rPr lang="en-GB" sz="2400" dirty="0" err="1">
                <a:latin typeface="Suisse Int'l" panose="020B0804000000000000" pitchFamily="34" charset="77"/>
              </a:rPr>
              <a:t>Garcez</a:t>
            </a:r>
            <a:r>
              <a:rPr lang="en-GB" sz="2400" dirty="0">
                <a:latin typeface="Suisse Int'l" panose="020B0804000000000000" pitchFamily="34" charset="77"/>
              </a:rPr>
              <a:t> &amp; Lamb, 2023)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Loosely coupled typically involves a human →</a:t>
            </a:r>
            <a:r>
              <a:rPr lang="en-GB" sz="2400" dirty="0">
                <a:latin typeface="Suisse Int'l" panose="020B0804000000000000" pitchFamily="34" charset="77"/>
                <a:sym typeface="Wingdings" pitchFamily="2" charset="2"/>
              </a:rPr>
              <a:t> </a:t>
            </a:r>
            <a:r>
              <a:rPr lang="en-GB" sz="2400" dirty="0">
                <a:latin typeface="Suisse Int'l" panose="020B0804000000000000" pitchFamily="34" charset="77"/>
              </a:rPr>
              <a:t>human-in-the-loop (HITL)</a:t>
            </a:r>
          </a:p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Tightly integrated: neuro-symbolic AI</a:t>
            </a:r>
          </a:p>
        </p:txBody>
      </p:sp>
    </p:spTree>
    <p:extLst>
      <p:ext uri="{BB962C8B-B14F-4D97-AF65-F5344CB8AC3E}">
        <p14:creationId xmlns:p14="http://schemas.microsoft.com/office/powerpoint/2010/main" val="203645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400" dirty="0">
                <a:latin typeface="Suisse Int'l" panose="020B0804000000000000" pitchFamily="34" charset="77"/>
              </a:rPr>
              <a:t>Hybrid intelligent systems: humans and AI work together towards common goals, </a:t>
            </a:r>
            <a:r>
              <a:rPr lang="en-GB" sz="2400" dirty="0">
                <a:latin typeface="Suisse Int'l Italic" panose="020B0804000000000000" pitchFamily="34" charset="77"/>
              </a:rPr>
              <a:t>augmenting</a:t>
            </a:r>
            <a:r>
              <a:rPr lang="en-GB" sz="2400" dirty="0">
                <a:latin typeface="Suisse Int'l" panose="020B0804000000000000" pitchFamily="34" charset="77"/>
              </a:rPr>
              <a:t> the human intellect and overcoming human limitations and cognitive biases (</a:t>
            </a:r>
            <a:r>
              <a:rPr lang="en-GB" sz="2400" dirty="0" err="1">
                <a:latin typeface="Suisse Int'l" panose="020B0804000000000000" pitchFamily="34" charset="77"/>
              </a:rPr>
              <a:t>Akata</a:t>
            </a:r>
            <a:r>
              <a:rPr lang="en-GB" sz="2400" dirty="0">
                <a:latin typeface="Suisse Int'l" panose="020B0804000000000000" pitchFamily="34" charset="77"/>
              </a:rPr>
              <a:t> et al., 2020). </a:t>
            </a:r>
          </a:p>
          <a:p>
            <a:pPr>
              <a:lnSpc>
                <a:spcPct val="117000"/>
              </a:lnSpc>
            </a:pPr>
            <a:r>
              <a:rPr lang="en-GB" sz="2400" dirty="0" err="1">
                <a:latin typeface="Suisse Int'l" panose="020B0804000000000000" pitchFamily="34" charset="77"/>
              </a:rPr>
              <a:t>Korteling</a:t>
            </a:r>
            <a:r>
              <a:rPr lang="en-GB" sz="2400" dirty="0">
                <a:latin typeface="Suisse Int'l" panose="020B0804000000000000" pitchFamily="34" charset="77"/>
              </a:rPr>
              <a:t> et al. (2021):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cognitive abilities of human intelligence are limited by the biological substrate and biological and evolutionary origin of intelligence</a:t>
            </a:r>
          </a:p>
          <a:p>
            <a:pPr lvl="1"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improve outcomes of AI system by developing human-aware AI systems that support human decision-making rather than pursuing Artificial General Intelligence </a:t>
            </a:r>
          </a:p>
        </p:txBody>
      </p:sp>
    </p:spTree>
    <p:extLst>
      <p:ext uri="{BB962C8B-B14F-4D97-AF65-F5344CB8AC3E}">
        <p14:creationId xmlns:p14="http://schemas.microsoft.com/office/powerpoint/2010/main" val="376540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From AI to Hybrid 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2702A5-BF59-D817-DED0-F90B364F2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43" r="9541"/>
          <a:stretch/>
        </p:blipFill>
        <p:spPr>
          <a:xfrm>
            <a:off x="514227" y="1642004"/>
            <a:ext cx="11301536" cy="39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BDB95CA-C30B-154E-41B5-8A1CF169A636}"/>
              </a:ext>
            </a:extLst>
          </p:cNvPr>
          <p:cNvSpPr/>
          <p:nvPr/>
        </p:nvSpPr>
        <p:spPr>
          <a:xfrm>
            <a:off x="0" y="0"/>
            <a:ext cx="12192000" cy="638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32CF6-7DCA-FF64-4EBE-3A83C9CAE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57624"/>
            <a:ext cx="9144000" cy="857251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GB" sz="3600" dirty="0">
                <a:latin typeface="Book Antiqua" panose="02040602050305030304" pitchFamily="18" charset="0"/>
              </a:rPr>
              <a:t>Adaptive Hybrid AI</a:t>
            </a:r>
            <a:endParaRPr lang="en-CH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2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2663-679C-370A-4B6D-51377AAE4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CH" sz="3600" b="1" dirty="0">
                <a:latin typeface="Book Antiqua" panose="02040602050305030304" pitchFamily="18" charset="0"/>
                <a:ea typeface="+mn-ea"/>
                <a:cs typeface="+mn-cs"/>
              </a:rPr>
              <a:t>Adaptive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06F8-C647-AF45-AEE7-0D7868ACA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</a:pPr>
            <a:r>
              <a:rPr lang="en-GB" sz="2000" dirty="0">
                <a:latin typeface="Suisse Int'l" panose="020B0804000000000000" pitchFamily="34" charset="77"/>
              </a:rPr>
              <a:t>Human-aware AI systems should </a:t>
            </a:r>
            <a:r>
              <a:rPr lang="en-GB" sz="2000" b="1" u="sng" dirty="0">
                <a:latin typeface="Suisse Int'l Semi Bold" panose="020B0804000000000000" pitchFamily="34" charset="77"/>
              </a:rPr>
              <a:t>adapt</a:t>
            </a:r>
            <a:r>
              <a:rPr lang="en-GB" sz="2000" dirty="0">
                <a:latin typeface="Suisse Int'l" panose="020B0804000000000000" pitchFamily="34" charset="77"/>
              </a:rPr>
              <a:t> to (based on non-exhaustive literature review):</a:t>
            </a:r>
            <a:br>
              <a:rPr lang="en-GB" sz="2000" dirty="0">
                <a:latin typeface="Suisse Int'l" panose="020B0804000000000000" pitchFamily="34" charset="77"/>
              </a:rPr>
            </a:br>
            <a:endParaRPr lang="en-GB" sz="2000" dirty="0">
              <a:latin typeface="Suisse Int'l" panose="020B0804000000000000" pitchFamily="34" charset="77"/>
            </a:endParaRP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Different user’s needs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Various user tasks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Joint task completion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Interactions with agents</a:t>
            </a:r>
          </a:p>
          <a:p>
            <a:pPr marL="914400" lvl="1" indent="-457200">
              <a:lnSpc>
                <a:spcPct val="117000"/>
              </a:lnSpc>
              <a:buFont typeface="+mj-lt"/>
              <a:buAutoNum type="arabicParenR"/>
            </a:pPr>
            <a:r>
              <a:rPr lang="en-GB" sz="2000" dirty="0">
                <a:latin typeface="Suisse Int'l" panose="020B0804000000000000" pitchFamily="34" charset="77"/>
              </a:rPr>
              <a:t>Changing environment</a:t>
            </a:r>
          </a:p>
          <a:p>
            <a:pPr>
              <a:lnSpc>
                <a:spcPct val="117000"/>
              </a:lnSpc>
            </a:pPr>
            <a:endParaRPr lang="en-GB" sz="2000" dirty="0">
              <a:latin typeface="Suisse Int'l" panose="020B0804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70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3316</TotalTime>
  <Words>1731</Words>
  <Application>Microsoft Macintosh PowerPoint</Application>
  <PresentationFormat>Widescreen</PresentationFormat>
  <Paragraphs>153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Book Antiqua</vt:lpstr>
      <vt:lpstr>Calibri</vt:lpstr>
      <vt:lpstr>Calibri Light</vt:lpstr>
      <vt:lpstr>Suisse Int'l</vt:lpstr>
      <vt:lpstr>Suisse Int'l Book Italic</vt:lpstr>
      <vt:lpstr>Suisse Int'l Italic</vt:lpstr>
      <vt:lpstr>Suisse Int'l Light Italic</vt:lpstr>
      <vt:lpstr>Suisse Int'l Semi Bold</vt:lpstr>
      <vt:lpstr>Suisse Int'l Semi Bold Italic</vt:lpstr>
      <vt:lpstr>Office Theme</vt:lpstr>
      <vt:lpstr>PowerPoint Presentation</vt:lpstr>
      <vt:lpstr>PowerPoint Presentation</vt:lpstr>
      <vt:lpstr>From AI to Hybrid Intelligence</vt:lpstr>
      <vt:lpstr>From AI to Hybrid Intelligence</vt:lpstr>
      <vt:lpstr>From AI to Hybrid Intelligence</vt:lpstr>
      <vt:lpstr>From AI to Hybrid Intelligence</vt:lpstr>
      <vt:lpstr>From AI to Hybrid Intelligence</vt:lpstr>
      <vt:lpstr>PowerPoint Presentation</vt:lpstr>
      <vt:lpstr>Adaptive AI Systems</vt:lpstr>
      <vt:lpstr>Adaptive AI – 1) Different User Needs</vt:lpstr>
      <vt:lpstr>Adaptive AI – 2) Various User Tasks </vt:lpstr>
      <vt:lpstr>The Long Tail: Narrow AI?</vt:lpstr>
      <vt:lpstr>Narrow vs. Broad AI</vt:lpstr>
      <vt:lpstr>Emergent Abilities</vt:lpstr>
      <vt:lpstr>The Promise of Broad AI</vt:lpstr>
      <vt:lpstr>Tokens &amp; Context</vt:lpstr>
      <vt:lpstr>Adaptive AI: GitHub Copilot</vt:lpstr>
      <vt:lpstr>Adaptive AI – 3) Joint Task Completion</vt:lpstr>
      <vt:lpstr>Adaptive AI – 4) Others Agents </vt:lpstr>
      <vt:lpstr>Adaptive AI – 5) Changing Environment</vt:lpstr>
      <vt:lpstr>PowerPoint Presentation</vt:lpstr>
      <vt:lpstr>Competitive Advantage of AI</vt:lpstr>
      <vt:lpstr>Competitive Advantage of AI</vt:lpstr>
      <vt:lpstr>PowerPoint Presentation</vt:lpstr>
      <vt:lpstr>Instructions</vt:lpstr>
      <vt:lpstr>References (1/2)</vt:lpstr>
      <vt:lpstr>References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Editor</dc:creator>
  <cp:lastModifiedBy>Editor</cp:lastModifiedBy>
  <cp:revision>67</cp:revision>
  <dcterms:created xsi:type="dcterms:W3CDTF">2023-04-25T08:50:50Z</dcterms:created>
  <dcterms:modified xsi:type="dcterms:W3CDTF">2023-05-10T19:05:54Z</dcterms:modified>
</cp:coreProperties>
</file>