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CD3-0B93-A10A-4D91-FBFE2372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3E52-1887-CA10-5F28-1D4023DAC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1088-0534-BFFB-FBF3-41299029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7F30-444B-1E5F-0979-EBC9A1F4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7F05-064E-AC13-F64A-8A5B7A04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4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2BC-712D-671B-C57F-C445F91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01842-9AC1-A4EC-921A-3BA8940E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5619-ED94-02D9-F001-C693FF2F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DB50-75B3-154A-2BA7-2427154C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4B30-4832-EF5E-D883-F9265EED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342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CFB13-14E8-C5A4-3562-0E094320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737D-E57F-2109-22BF-5A5E041F8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28BE-8A39-7AE0-5207-2CBD2B1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BF45-1AAC-1D36-6528-734E3732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2ED2-8F88-6B80-7F19-968990A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FA2-452A-CDD7-1A2B-FC8FF1F6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B504-6056-25C1-BD34-6250449D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306-CC1F-9A09-DDC0-A891F76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46FF-65B3-7915-32C3-6F554C33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CEB8-A869-C7E4-511D-BB8A13E0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907-5CF2-04E6-A655-D1254BD6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607D3-C966-A787-ACED-C65CEF3E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223E-1176-21F4-90C7-462C1A06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597A-B42E-C559-819B-DC8C98A8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887-2C69-6C85-B6D8-BD5ECD1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32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9DA-FD08-BC06-D7E5-9FD96B4E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A6AB-C4B6-949E-197D-D891269B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23DC-17A0-941E-B9AF-63357C49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7B47-255C-97DD-261C-C8BD980A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B70D-A846-18C1-BFC4-E66232B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B87C-7621-E8F1-2DDE-79FB90E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1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688-40E6-87BD-6B37-9C4A8F6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6887-F5F2-DABC-8FEB-126419D7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7DF8-C2CE-178D-5E5E-D1B27EB7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ED8A-57DF-5347-66B5-43BA876C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6981-94F0-7C27-FAD1-1570F9965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4A4C-C9C3-AB5B-7A16-5F9554B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4F3C0-B58D-BA39-9E04-0411961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4A6B5-4D40-12AC-019F-6953379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20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CFA4-CD6C-BB9E-A1F2-F0222B5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9C82-B653-1B85-553B-17C889A0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F14-71D9-9874-4083-9253CC8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42AF5-FCE0-B90F-F956-BC3371D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30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26D5E-14D9-CCF4-6BA7-AAA48A04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7668F-5B3D-9741-D24C-FDB0E8A1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E45D-1AFD-8AA9-329A-AEAB7F00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902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7799-B2DB-6278-3EB0-2871473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8468-A54C-2922-2A4F-FB81B38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FEAA-60EB-4AA8-8AC2-531DDAD4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FB1-C7C2-B6E4-300B-8BC34259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DA6C-215C-8378-D08C-A90F5411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C6BF-01A0-AA96-840E-8381236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307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C8FE-92AB-B63C-2A27-9D39B71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8C9C3-4A86-AD1D-FC29-AEEED8C9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0D58-A7FD-2661-4E7B-0FA72AAB2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6EE3-02C0-6026-7D9E-10239234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8B87-22FF-1D82-1413-53F2F56F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AF12-3E8E-0A80-8E02-EFCF8CC6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33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974E-5535-76BF-0FAD-BC17B58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6114-7CE4-36DD-A91E-2889F043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2BA-0A0E-84EC-9A10-17027978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48C3-8805-B843-942D-662E8E9BE580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647E-E26D-D405-798D-ECA3F81C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051E-CC45-7CC7-8343-5D0492F1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50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9613"/>
            <a:ext cx="9144000" cy="25040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3600" b="1" dirty="0">
                <a:latin typeface="Book Antiqua" panose="02040602050305030304" pitchFamily="18" charset="0"/>
              </a:rPr>
              <a:t>Adaptive Hybrid Intelligent Systems for the Competitive Advantage of Enterprises</a:t>
            </a:r>
            <a:endParaRPr lang="en-CH" sz="1600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FAE18-4CB9-FD83-C043-0B26515A932E}"/>
              </a:ext>
            </a:extLst>
          </p:cNvPr>
          <p:cNvSpPr txBox="1"/>
          <p:nvPr/>
        </p:nvSpPr>
        <p:spPr>
          <a:xfrm>
            <a:off x="3048000" y="3771774"/>
            <a:ext cx="6096000" cy="15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800" dirty="0">
                <a:latin typeface="Book Antiqua" panose="02040602050305030304" pitchFamily="18" charset="0"/>
              </a:rPr>
              <a:t>Dietrich Rordorf</a:t>
            </a: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Book Antiqua" panose="02040602050305030304" pitchFamily="18" charset="0"/>
              </a:rPr>
              <a:t>Olten, 19 May 2023</a:t>
            </a:r>
          </a:p>
          <a:p>
            <a:pPr algn="ctr">
              <a:lnSpc>
                <a:spcPct val="150000"/>
              </a:lnSpc>
            </a:pPr>
            <a:endParaRPr lang="en-CH" dirty="0">
              <a:latin typeface="Book Antiqua" panose="0204060205030503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Book Antiqua" panose="02040602050305030304" pitchFamily="18" charset="0"/>
              </a:rPr>
              <a:t>Emerging Topics in Information Systems, SS 2023</a:t>
            </a:r>
          </a:p>
        </p:txBody>
      </p:sp>
    </p:spTree>
    <p:extLst>
      <p:ext uri="{BB962C8B-B14F-4D97-AF65-F5344CB8AC3E}">
        <p14:creationId xmlns:p14="http://schemas.microsoft.com/office/powerpoint/2010/main" val="252403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3200" dirty="0">
                <a:latin typeface="Suisse Int'l Italic" panose="020B0804000000000000" pitchFamily="34" charset="77"/>
              </a:rPr>
              <a:t>How can AI systems learn from and adapt</a:t>
            </a:r>
            <a:br>
              <a:rPr lang="en-GB" sz="3200" dirty="0">
                <a:latin typeface="Suisse Int'l Italic" panose="020B0804000000000000" pitchFamily="34" charset="77"/>
              </a:rPr>
            </a:br>
            <a:r>
              <a:rPr lang="en-GB" sz="3200" dirty="0">
                <a:latin typeface="Suisse Int'l Italic" panose="020B0804000000000000" pitchFamily="34" charset="77"/>
              </a:rPr>
              <a:t>to humans and their environment for the</a:t>
            </a:r>
            <a:br>
              <a:rPr lang="en-GB" sz="3200" dirty="0">
                <a:latin typeface="Suisse Int'l Italic" panose="020B0804000000000000" pitchFamily="34" charset="77"/>
              </a:rPr>
            </a:br>
            <a:r>
              <a:rPr lang="en-GB" sz="3200" dirty="0">
                <a:latin typeface="Suisse Int'l Italic" panose="020B0804000000000000" pitchFamily="34" charset="77"/>
              </a:rPr>
              <a:t>competitive advantage of enterprises?</a:t>
            </a:r>
          </a:p>
        </p:txBody>
      </p:sp>
    </p:spTree>
    <p:extLst>
      <p:ext uri="{BB962C8B-B14F-4D97-AF65-F5344CB8AC3E}">
        <p14:creationId xmlns:p14="http://schemas.microsoft.com/office/powerpoint/2010/main" val="33155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Timeline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F59A42A-8AA6-8DC2-E0AC-9122750F6C1F}"/>
              </a:ext>
            </a:extLst>
          </p:cNvPr>
          <p:cNvSpPr/>
          <p:nvPr/>
        </p:nvSpPr>
        <p:spPr>
          <a:xfrm rot="21448431">
            <a:off x="328604" y="4512084"/>
            <a:ext cx="10836876" cy="771714"/>
          </a:xfrm>
          <a:custGeom>
            <a:avLst/>
            <a:gdLst>
              <a:gd name="connsiteX0" fmla="*/ 0 w 11121081"/>
              <a:gd name="connsiteY0" fmla="*/ 753981 h 753981"/>
              <a:gd name="connsiteX1" fmla="*/ 1779373 w 11121081"/>
              <a:gd name="connsiteY1" fmla="*/ 49646 h 753981"/>
              <a:gd name="connsiteX2" fmla="*/ 3385752 w 11121081"/>
              <a:gd name="connsiteY2" fmla="*/ 593343 h 753981"/>
              <a:gd name="connsiteX3" fmla="*/ 6079525 w 11121081"/>
              <a:gd name="connsiteY3" fmla="*/ 679840 h 753981"/>
              <a:gd name="connsiteX4" fmla="*/ 8452022 w 11121081"/>
              <a:gd name="connsiteY4" fmla="*/ 219 h 753981"/>
              <a:gd name="connsiteX5" fmla="*/ 10429103 w 11121081"/>
              <a:gd name="connsiteY5" fmla="*/ 605700 h 753981"/>
              <a:gd name="connsiteX6" fmla="*/ 11121081 w 11121081"/>
              <a:gd name="connsiteY6" fmla="*/ 630413 h 75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1081" h="753981">
                <a:moveTo>
                  <a:pt x="0" y="753981"/>
                </a:moveTo>
                <a:cubicBezTo>
                  <a:pt x="607540" y="415200"/>
                  <a:pt x="1215081" y="76419"/>
                  <a:pt x="1779373" y="49646"/>
                </a:cubicBezTo>
                <a:cubicBezTo>
                  <a:pt x="2343665" y="22873"/>
                  <a:pt x="2669060" y="488311"/>
                  <a:pt x="3385752" y="593343"/>
                </a:cubicBezTo>
                <a:cubicBezTo>
                  <a:pt x="4102444" y="698375"/>
                  <a:pt x="5235147" y="778694"/>
                  <a:pt x="6079525" y="679840"/>
                </a:cubicBezTo>
                <a:cubicBezTo>
                  <a:pt x="6923903" y="580986"/>
                  <a:pt x="7727092" y="12576"/>
                  <a:pt x="8452022" y="219"/>
                </a:cubicBezTo>
                <a:cubicBezTo>
                  <a:pt x="9176952" y="-12138"/>
                  <a:pt x="9984260" y="500668"/>
                  <a:pt x="10429103" y="605700"/>
                </a:cubicBezTo>
                <a:cubicBezTo>
                  <a:pt x="10873946" y="710732"/>
                  <a:pt x="10997513" y="670572"/>
                  <a:pt x="11121081" y="63041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33FA03-9ED9-8D9C-FC2D-B3EACFD8B11E}"/>
              </a:ext>
            </a:extLst>
          </p:cNvPr>
          <p:cNvSpPr/>
          <p:nvPr/>
        </p:nvSpPr>
        <p:spPr>
          <a:xfrm>
            <a:off x="677560" y="4973600"/>
            <a:ext cx="533401" cy="518984"/>
          </a:xfrm>
          <a:custGeom>
            <a:avLst/>
            <a:gdLst>
              <a:gd name="connsiteX0" fmla="*/ 0 w 533401"/>
              <a:gd name="connsiteY0" fmla="*/ 259492 h 518984"/>
              <a:gd name="connsiteX1" fmla="*/ 266701 w 533401"/>
              <a:gd name="connsiteY1" fmla="*/ 0 h 518984"/>
              <a:gd name="connsiteX2" fmla="*/ 533402 w 533401"/>
              <a:gd name="connsiteY2" fmla="*/ 259492 h 518984"/>
              <a:gd name="connsiteX3" fmla="*/ 266701 w 533401"/>
              <a:gd name="connsiteY3" fmla="*/ 518984 h 518984"/>
              <a:gd name="connsiteX4" fmla="*/ 0 w 533401"/>
              <a:gd name="connsiteY4" fmla="*/ 259492 h 51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1" h="518984" fill="none" extrusionOk="0">
                <a:moveTo>
                  <a:pt x="0" y="259492"/>
                </a:moveTo>
                <a:cubicBezTo>
                  <a:pt x="6041" y="116896"/>
                  <a:pt x="122553" y="-6477"/>
                  <a:pt x="266701" y="0"/>
                </a:cubicBezTo>
                <a:cubicBezTo>
                  <a:pt x="377230" y="-5630"/>
                  <a:pt x="530179" y="119213"/>
                  <a:pt x="533402" y="259492"/>
                </a:cubicBezTo>
                <a:cubicBezTo>
                  <a:pt x="532106" y="390442"/>
                  <a:pt x="405148" y="531280"/>
                  <a:pt x="266701" y="518984"/>
                </a:cubicBezTo>
                <a:cubicBezTo>
                  <a:pt x="141029" y="531089"/>
                  <a:pt x="34549" y="411112"/>
                  <a:pt x="0" y="259492"/>
                </a:cubicBezTo>
                <a:close/>
              </a:path>
              <a:path w="533401" h="518984" stroke="0" extrusionOk="0">
                <a:moveTo>
                  <a:pt x="0" y="259492"/>
                </a:moveTo>
                <a:cubicBezTo>
                  <a:pt x="-18837" y="104560"/>
                  <a:pt x="96689" y="8526"/>
                  <a:pt x="266701" y="0"/>
                </a:cubicBezTo>
                <a:cubicBezTo>
                  <a:pt x="433387" y="4082"/>
                  <a:pt x="526661" y="116393"/>
                  <a:pt x="533402" y="259492"/>
                </a:cubicBezTo>
                <a:cubicBezTo>
                  <a:pt x="522416" y="413533"/>
                  <a:pt x="413366" y="522468"/>
                  <a:pt x="266701" y="518984"/>
                </a:cubicBezTo>
                <a:cubicBezTo>
                  <a:pt x="105933" y="511612"/>
                  <a:pt x="31751" y="417976"/>
                  <a:pt x="0" y="259492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F0481-A2A1-3CEC-0A42-926C23D4ECEF}"/>
              </a:ext>
            </a:extLst>
          </p:cNvPr>
          <p:cNvSpPr/>
          <p:nvPr/>
        </p:nvSpPr>
        <p:spPr>
          <a:xfrm>
            <a:off x="1779201" y="4536997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4EC6BB-AE0D-26C3-1F90-3AA66A54A4D1}"/>
              </a:ext>
            </a:extLst>
          </p:cNvPr>
          <p:cNvSpPr/>
          <p:nvPr/>
        </p:nvSpPr>
        <p:spPr>
          <a:xfrm>
            <a:off x="2896670" y="4872690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2630D0-B267-2973-45B2-BA9E7129AA3A}"/>
              </a:ext>
            </a:extLst>
          </p:cNvPr>
          <p:cNvSpPr/>
          <p:nvPr/>
        </p:nvSpPr>
        <p:spPr>
          <a:xfrm>
            <a:off x="4547229" y="4940129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076744-ED5B-49F0-7D73-EF480C1B953F}"/>
              </a:ext>
            </a:extLst>
          </p:cNvPr>
          <p:cNvSpPr/>
          <p:nvPr/>
        </p:nvSpPr>
        <p:spPr>
          <a:xfrm>
            <a:off x="9961274" y="4588484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D300838-F622-8329-C964-377DC3B9E930}"/>
              </a:ext>
            </a:extLst>
          </p:cNvPr>
          <p:cNvSpPr/>
          <p:nvPr/>
        </p:nvSpPr>
        <p:spPr>
          <a:xfrm rot="3926818">
            <a:off x="11115516" y="4616392"/>
            <a:ext cx="537275" cy="463168"/>
          </a:xfrm>
          <a:custGeom>
            <a:avLst/>
            <a:gdLst>
              <a:gd name="connsiteX0" fmla="*/ 0 w 537275"/>
              <a:gd name="connsiteY0" fmla="*/ 463168 h 463168"/>
              <a:gd name="connsiteX1" fmla="*/ 268638 w 537275"/>
              <a:gd name="connsiteY1" fmla="*/ 0 h 463168"/>
              <a:gd name="connsiteX2" fmla="*/ 537275 w 537275"/>
              <a:gd name="connsiteY2" fmla="*/ 463168 h 463168"/>
              <a:gd name="connsiteX3" fmla="*/ 0 w 537275"/>
              <a:gd name="connsiteY3" fmla="*/ 463168 h 4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75" h="463168" extrusionOk="0">
                <a:moveTo>
                  <a:pt x="0" y="463168"/>
                </a:moveTo>
                <a:cubicBezTo>
                  <a:pt x="61252" y="253960"/>
                  <a:pt x="162065" y="210736"/>
                  <a:pt x="268638" y="0"/>
                </a:cubicBezTo>
                <a:cubicBezTo>
                  <a:pt x="375953" y="100338"/>
                  <a:pt x="380800" y="300094"/>
                  <a:pt x="537275" y="463168"/>
                </a:cubicBezTo>
                <a:cubicBezTo>
                  <a:pt x="326254" y="505521"/>
                  <a:pt x="253196" y="438629"/>
                  <a:pt x="0" y="463168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279744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6289A-91BB-DAF1-5B93-A091C10B149B}"/>
              </a:ext>
            </a:extLst>
          </p:cNvPr>
          <p:cNvSpPr txBox="1"/>
          <p:nvPr/>
        </p:nvSpPr>
        <p:spPr>
          <a:xfrm rot="17479716">
            <a:off x="-117515" y="320659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From AI to hybrid 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E315A-C099-8528-D216-01DDBA5B575C}"/>
              </a:ext>
            </a:extLst>
          </p:cNvPr>
          <p:cNvSpPr txBox="1"/>
          <p:nvPr/>
        </p:nvSpPr>
        <p:spPr>
          <a:xfrm rot="17479716">
            <a:off x="1684310" y="365672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Adaptive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57025-40AF-2ADA-01F9-A5ECE5BF1B06}"/>
              </a:ext>
            </a:extLst>
          </p:cNvPr>
          <p:cNvSpPr txBox="1"/>
          <p:nvPr/>
        </p:nvSpPr>
        <p:spPr>
          <a:xfrm rot="17479716">
            <a:off x="2197738" y="3077447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AI and competitive advantage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CFD75-EB1B-B163-2E56-C1E2199DD79E}"/>
              </a:ext>
            </a:extLst>
          </p:cNvPr>
          <p:cNvSpPr txBox="1"/>
          <p:nvPr/>
        </p:nvSpPr>
        <p:spPr>
          <a:xfrm>
            <a:off x="11384153" y="5260633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1C40E-E88F-0CF9-67C3-8743DFDC01A7}"/>
              </a:ext>
            </a:extLst>
          </p:cNvPr>
          <p:cNvSpPr txBox="1"/>
          <p:nvPr/>
        </p:nvSpPr>
        <p:spPr>
          <a:xfrm rot="17479716">
            <a:off x="3941650" y="3353089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Groups elaborate solution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0D1FE-C1C8-AC76-93A1-587A3904EB55}"/>
              </a:ext>
            </a:extLst>
          </p:cNvPr>
          <p:cNvSpPr/>
          <p:nvPr/>
        </p:nvSpPr>
        <p:spPr>
          <a:xfrm>
            <a:off x="8315841" y="4147882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087E8-56B5-F239-EF9D-52262BCCDE1D}"/>
              </a:ext>
            </a:extLst>
          </p:cNvPr>
          <p:cNvSpPr txBox="1"/>
          <p:nvPr/>
        </p:nvSpPr>
        <p:spPr>
          <a:xfrm rot="17479716">
            <a:off x="8016651" y="30124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Groups present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F3937-8906-7D2A-DB6C-BB6D0B7A3887}"/>
              </a:ext>
            </a:extLst>
          </p:cNvPr>
          <p:cNvSpPr txBox="1"/>
          <p:nvPr/>
        </p:nvSpPr>
        <p:spPr>
          <a:xfrm rot="17479716">
            <a:off x="10058497" y="38994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Recap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3084F7-084D-E060-65D7-7160529D8FA9}"/>
              </a:ext>
            </a:extLst>
          </p:cNvPr>
          <p:cNvSpPr txBox="1"/>
          <p:nvPr/>
        </p:nvSpPr>
        <p:spPr>
          <a:xfrm>
            <a:off x="5457681" y="5494497"/>
            <a:ext cx="1228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ChatGPT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7D58E-8B5B-BA76-3E7D-713383B40281}"/>
              </a:ext>
            </a:extLst>
          </p:cNvPr>
          <p:cNvSpPr txBox="1"/>
          <p:nvPr/>
        </p:nvSpPr>
        <p:spPr>
          <a:xfrm>
            <a:off x="6686128" y="5492584"/>
            <a:ext cx="131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ChatPDF</a:t>
            </a:r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0A44A1-BE2F-823C-E994-FF6CEE91AFBD}"/>
              </a:ext>
            </a:extLst>
          </p:cNvPr>
          <p:cNvSpPr/>
          <p:nvPr/>
        </p:nvSpPr>
        <p:spPr>
          <a:xfrm>
            <a:off x="3797413" y="4955906"/>
            <a:ext cx="533401" cy="51898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9740B-4A43-ADBA-7986-A1AD5AC481FF}"/>
              </a:ext>
            </a:extLst>
          </p:cNvPr>
          <p:cNvSpPr txBox="1"/>
          <p:nvPr/>
        </p:nvSpPr>
        <p:spPr>
          <a:xfrm rot="17479716">
            <a:off x="3736492" y="413926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23627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3B798-406A-8D4A-97C2-F08E0930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29" y="1690688"/>
            <a:ext cx="5935341" cy="4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A0C77B-928C-5D1A-DA52-4BF91F37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58" y="1723169"/>
            <a:ext cx="6065282" cy="40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Arrow Down outline">
            <a:extLst>
              <a:ext uri="{FF2B5EF4-FFF2-40B4-BE49-F238E27FC236}">
                <a16:creationId xmlns:a16="http://schemas.microsoft.com/office/drawing/2014/main" id="{D329E712-32DA-F26B-0C40-CA741A861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482539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D0ADE-B4A4-796D-6BED-1CF279A38F69}"/>
              </a:ext>
            </a:extLst>
          </p:cNvPr>
          <p:cNvSpPr txBox="1"/>
          <p:nvPr/>
        </p:nvSpPr>
        <p:spPr>
          <a:xfrm>
            <a:off x="5264161" y="5814621"/>
            <a:ext cx="32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CH" dirty="0">
                <a:solidFill>
                  <a:srgbClr val="FF0000"/>
                </a:solidFill>
              </a:rPr>
              <a:t>lso: Neuro-symbolic AI, MAKE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9F81-A55C-7351-F30C-46044470B976}"/>
              </a:ext>
            </a:extLst>
          </p:cNvPr>
          <p:cNvSpPr txBox="1"/>
          <p:nvPr/>
        </p:nvSpPr>
        <p:spPr>
          <a:xfrm>
            <a:off x="652897" y="2355330"/>
            <a:ext cx="20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lso: Connectionist</a:t>
            </a:r>
            <a:br>
              <a:rPr lang="en-CH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or Sub-symbolic AI</a:t>
            </a:r>
          </a:p>
        </p:txBody>
      </p:sp>
      <p:pic>
        <p:nvPicPr>
          <p:cNvPr id="7" name="Graphic 6" descr="Arrow Down outline">
            <a:extLst>
              <a:ext uri="{FF2B5EF4-FFF2-40B4-BE49-F238E27FC236}">
                <a16:creationId xmlns:a16="http://schemas.microsoft.com/office/drawing/2014/main" id="{572DC559-BCDA-EF9C-B57B-5D42A2B8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92659" y="2205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 Italic" panose="020B0804000000000000" pitchFamily="34" charset="77"/>
              </a:rPr>
              <a:t>Hybrid AI </a:t>
            </a:r>
            <a:r>
              <a:rPr lang="en-GB" sz="2400" dirty="0">
                <a:latin typeface="Suisse Int'l" panose="020B0804000000000000" pitchFamily="34" charset="77"/>
              </a:rPr>
              <a:t>refers to systems combining symbolic and sub-symbolic approaches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Anywhere from loosely coupled to tightly integrated (</a:t>
            </a:r>
            <a:r>
              <a:rPr lang="en-GB" sz="2400" dirty="0" err="1">
                <a:latin typeface="Suisse Int'l" panose="020B0804000000000000" pitchFamily="34" charset="77"/>
              </a:rPr>
              <a:t>d’Avila</a:t>
            </a:r>
            <a:r>
              <a:rPr lang="en-GB" sz="2400" dirty="0">
                <a:latin typeface="Suisse Int'l" panose="020B0804000000000000" pitchFamily="34" charset="77"/>
              </a:rPr>
              <a:t> </a:t>
            </a:r>
            <a:r>
              <a:rPr lang="en-GB" sz="2400" dirty="0" err="1">
                <a:latin typeface="Suisse Int'l" panose="020B0804000000000000" pitchFamily="34" charset="77"/>
              </a:rPr>
              <a:t>Garcez</a:t>
            </a:r>
            <a:r>
              <a:rPr lang="en-GB" sz="2400" dirty="0">
                <a:latin typeface="Suisse Int'l" panose="020B0804000000000000" pitchFamily="34" charset="77"/>
              </a:rPr>
              <a:t> &amp; Lamb, 2023)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Loosely coupled typically involves a human →</a:t>
            </a:r>
            <a:r>
              <a:rPr lang="en-GB" sz="2400" dirty="0">
                <a:latin typeface="Suisse Int'l" panose="020B0804000000000000" pitchFamily="34" charset="77"/>
                <a:sym typeface="Wingdings" pitchFamily="2" charset="2"/>
              </a:rPr>
              <a:t> </a:t>
            </a:r>
            <a:r>
              <a:rPr lang="en-GB" sz="2400" dirty="0">
                <a:latin typeface="Suisse Int'l" panose="020B0804000000000000" pitchFamily="34" charset="77"/>
              </a:rPr>
              <a:t>human-in-the-loop (HITL)</a:t>
            </a:r>
          </a:p>
        </p:txBody>
      </p:sp>
    </p:spTree>
    <p:extLst>
      <p:ext uri="{BB962C8B-B14F-4D97-AF65-F5344CB8AC3E}">
        <p14:creationId xmlns:p14="http://schemas.microsoft.com/office/powerpoint/2010/main" val="203645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Hybrid intelligent systems: humans and AI work together towards common goals, </a:t>
            </a:r>
            <a:r>
              <a:rPr lang="en-GB" sz="2400" dirty="0">
                <a:latin typeface="Suisse Int'l Italic" panose="020B0804000000000000" pitchFamily="34" charset="77"/>
              </a:rPr>
              <a:t>augmenting</a:t>
            </a:r>
            <a:r>
              <a:rPr lang="en-GB" sz="2400" dirty="0">
                <a:latin typeface="Suisse Int'l" panose="020B0804000000000000" pitchFamily="34" charset="77"/>
              </a:rPr>
              <a:t> the human intellect and overcoming human limitations and cognitive biases (</a:t>
            </a:r>
            <a:r>
              <a:rPr lang="en-GB" sz="2400" dirty="0" err="1">
                <a:latin typeface="Suisse Int'l" panose="020B0804000000000000" pitchFamily="34" charset="77"/>
              </a:rPr>
              <a:t>Akata</a:t>
            </a:r>
            <a:r>
              <a:rPr lang="en-GB" sz="2400" dirty="0">
                <a:latin typeface="Suisse Int'l" panose="020B0804000000000000" pitchFamily="34" charset="77"/>
              </a:rPr>
              <a:t> et al., 2020). </a:t>
            </a:r>
          </a:p>
          <a:p>
            <a:pPr>
              <a:lnSpc>
                <a:spcPct val="117000"/>
              </a:lnSpc>
            </a:pPr>
            <a:r>
              <a:rPr lang="en-GB" sz="2400" dirty="0" err="1">
                <a:latin typeface="Suisse Int'l" panose="020B0804000000000000" pitchFamily="34" charset="77"/>
              </a:rPr>
              <a:t>Korteling</a:t>
            </a:r>
            <a:r>
              <a:rPr lang="en-GB" sz="2400" dirty="0">
                <a:latin typeface="Suisse Int'l" panose="020B0804000000000000" pitchFamily="34" charset="77"/>
              </a:rPr>
              <a:t> et al. (2021):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cognitive abilities of human intelligence are limited by the biological substrate and biological and evolutionary origin of intelligence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 outcomes of AI system by developing human-aware AI systems that support human decision-making rather than pursuing Artificial General Intelligence </a:t>
            </a:r>
          </a:p>
        </p:txBody>
      </p:sp>
    </p:spTree>
    <p:extLst>
      <p:ext uri="{BB962C8B-B14F-4D97-AF65-F5344CB8AC3E}">
        <p14:creationId xmlns:p14="http://schemas.microsoft.com/office/powerpoint/2010/main" val="376540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Adaptable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203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latin typeface="Suisse Int'l" panose="020B0804000000000000" pitchFamily="34" charset="77"/>
              </a:rPr>
              <a:t>d’Avila</a:t>
            </a:r>
            <a:r>
              <a:rPr lang="en-GB" sz="1800" dirty="0">
                <a:latin typeface="Suisse Int'l" panose="020B0804000000000000" pitchFamily="34" charset="77"/>
              </a:rPr>
              <a:t> </a:t>
            </a:r>
            <a:r>
              <a:rPr lang="en-GB" sz="1800" dirty="0" err="1">
                <a:latin typeface="Suisse Int'l" panose="020B0804000000000000" pitchFamily="34" charset="77"/>
              </a:rPr>
              <a:t>Garcez</a:t>
            </a:r>
            <a:r>
              <a:rPr lang="en-GB" sz="1800" dirty="0">
                <a:latin typeface="Suisse Int'l" panose="020B0804000000000000" pitchFamily="34" charset="77"/>
              </a:rPr>
              <a:t>, A., &amp; Lamb, L. C. (2023). </a:t>
            </a:r>
            <a:r>
              <a:rPr lang="en-GB" sz="1800" dirty="0" err="1">
                <a:latin typeface="Suisse Int'l" panose="020B0804000000000000" pitchFamily="34" charset="77"/>
              </a:rPr>
              <a:t>Neurosymbolic</a:t>
            </a:r>
            <a:r>
              <a:rPr lang="en-GB" sz="1800" dirty="0">
                <a:latin typeface="Suisse Int'l" panose="020B0804000000000000" pitchFamily="34" charset="77"/>
              </a:rPr>
              <a:t> AI: The 3rd wave. </a:t>
            </a:r>
            <a:r>
              <a:rPr lang="en-GB" sz="1800" dirty="0">
                <a:latin typeface="Suisse Int'l Italic" panose="020B0804000000000000" pitchFamily="34" charset="77"/>
              </a:rPr>
              <a:t>Artificial Intelligence Review</a:t>
            </a:r>
            <a:r>
              <a:rPr lang="en-GB" sz="1800" dirty="0">
                <a:latin typeface="Suisse Int'l" panose="020B0804000000000000" pitchFamily="34" charset="77"/>
              </a:rPr>
              <a:t>. </a:t>
            </a:r>
            <a:r>
              <a:rPr lang="en-GB" sz="1800" dirty="0" err="1">
                <a:latin typeface="Suisse Int'l" panose="020B0804000000000000" pitchFamily="34" charset="77"/>
              </a:rPr>
              <a:t>doi</a:t>
            </a:r>
            <a:r>
              <a:rPr lang="en-GB" sz="1800" dirty="0">
                <a:latin typeface="Suisse Int'l" panose="020B0804000000000000" pitchFamily="34" charset="77"/>
              </a:rPr>
              <a:t>: 10.1007/s10462-023-10448-w</a:t>
            </a:r>
          </a:p>
        </p:txBody>
      </p:sp>
    </p:spTree>
    <p:extLst>
      <p:ext uri="{BB962C8B-B14F-4D97-AF65-F5344CB8AC3E}">
        <p14:creationId xmlns:p14="http://schemas.microsoft.com/office/powerpoint/2010/main" val="4938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253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Suisse Int'l</vt:lpstr>
      <vt:lpstr>Suisse Int'l Italic</vt:lpstr>
      <vt:lpstr>Office Theme</vt:lpstr>
      <vt:lpstr>PowerPoint Presentation</vt:lpstr>
      <vt:lpstr>Research Question</vt:lpstr>
      <vt:lpstr>Timeline</vt:lpstr>
      <vt:lpstr>From AI to Hybrid Intelligence</vt:lpstr>
      <vt:lpstr>From AI to Hybrid Intelligence</vt:lpstr>
      <vt:lpstr>From AI to Hybrid Intelligence</vt:lpstr>
      <vt:lpstr>From AI to Hybrid Intelligence</vt:lpstr>
      <vt:lpstr>Adaptable AI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12</cp:revision>
  <dcterms:created xsi:type="dcterms:W3CDTF">2023-04-25T08:50:50Z</dcterms:created>
  <dcterms:modified xsi:type="dcterms:W3CDTF">2023-05-03T21:26:00Z</dcterms:modified>
</cp:coreProperties>
</file>