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8"/>
  </p:normalViewPr>
  <p:slideViewPr>
    <p:cSldViewPr snapToGrid="0">
      <p:cViewPr varScale="1">
        <p:scale>
          <a:sx n="115" d="100"/>
          <a:sy n="115"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09.05.23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09.05.23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09.05.23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09.05.23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09.05.23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09.05.23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09.05.23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09.05.23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09.05.23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09.05.23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09.05.23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09.05.23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09.05.23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2</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a:t>
            </a:r>
            <a:r>
              <a:rPr lang="en-GB" b="1" dirty="0">
                <a:latin typeface="Arial" panose="020B0604020202020204" pitchFamily="34" charset="0"/>
              </a:rPr>
              <a:t>2</a:t>
            </a:r>
            <a:r>
              <a:rPr lang="en-GB" b="1" i="0" dirty="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5355312"/>
          </a:xfrm>
          <a:prstGeom prst="rect">
            <a:avLst/>
          </a:prstGeom>
          <a:noFill/>
        </p:spPr>
        <p:txBody>
          <a:bodyPr wrap="square">
            <a:spAutoFit/>
          </a:bodyPr>
          <a:lstStyle/>
          <a:p>
            <a:r>
              <a:rPr lang="en-GB" i="1" dirty="0">
                <a:effectLst/>
                <a:latin typeface="Arial" panose="020B0604020202020204" pitchFamily="34" charset="0"/>
              </a:rPr>
              <a:t>Scenario</a:t>
            </a:r>
          </a:p>
          <a:p>
            <a:endParaRPr lang="en-GB" dirty="0">
              <a:latin typeface="Arial" panose="020B0604020202020204" pitchFamily="34" charset="0"/>
            </a:endParaRPr>
          </a:p>
          <a:p>
            <a:r>
              <a:rPr lang="en-GB" i="0" dirty="0">
                <a:effectLst/>
                <a:latin typeface="Arial" panose="020B0604020202020204" pitchFamily="34" charset="0"/>
              </a:rPr>
              <a:t>There are 1000s of journals – alone 260 journals contain “information systems” in the title. Imagine you are an author and just finished writing your manuscript. You are now looking at options where you could publish your manuscript. How and why could an adaptive, hybrid AI system support you as the author in recommending suitable journals – considering that you may have specific wishes (may be a journal in information system that accept more technical contributions, or with authors predominantly from DACH region, or a journal published in German. As an author you will typically also be asked to comply with the style of the journal that you chose. How can it adapt to or learn from the author (e.g., history of previous recommendations)?</a:t>
            </a:r>
            <a:r>
              <a:rPr lang="en-GB" dirty="0">
                <a:latin typeface="Arial" panose="020B0604020202020204" pitchFamily="34" charset="0"/>
              </a:rPr>
              <a:t> How would such a system bring a competitive advantage to publishers? (think of reformatting the manuscript, if the author was rejected in another journal and now resubmits to your journal)</a:t>
            </a:r>
          </a:p>
          <a:p>
            <a:pPr marL="285750" indent="-285750">
              <a:buFont typeface="Arial" panose="020B0604020202020204" pitchFamily="34" charset="0"/>
              <a:buChar char="•"/>
            </a:pPr>
            <a:endParaRPr lang="en-GB" i="0" dirty="0">
              <a:effectLst/>
              <a:latin typeface="Arial" panose="020B0604020202020204" pitchFamily="34" charset="0"/>
            </a:endParaRPr>
          </a:p>
          <a:p>
            <a:r>
              <a:rPr lang="en-GB" dirty="0">
                <a:latin typeface="Arial" panose="020B0604020202020204" pitchFamily="34" charset="0"/>
              </a:rPr>
              <a:t>Discuss these and related questions in the group and record key points from the discussion on the next slide. </a:t>
            </a:r>
            <a:r>
              <a:rPr lang="en-GB" b="1" i="1" dirty="0">
                <a:latin typeface="Arial" panose="020B0604020202020204" pitchFamily="34" charset="0"/>
              </a:rPr>
              <a:t>Please help me to generate and understanding of your way of thinking by providing your reasoning and specific comments.</a:t>
            </a:r>
          </a:p>
          <a:p>
            <a:endParaRPr lang="en-GB" i="0" dirty="0">
              <a:effectLst/>
              <a:latin typeface="Arial" panose="020B0604020202020204" pitchFamily="34" charset="0"/>
            </a:endParaRPr>
          </a:p>
          <a:p>
            <a:r>
              <a:rPr lang="en-GB" dirty="0">
                <a:latin typeface="Arial" panose="020B0604020202020204" pitchFamily="34" charset="0"/>
              </a:rPr>
              <a:t>Thank you for your efforts and helping me in this research!</a:t>
            </a:r>
          </a:p>
          <a:p>
            <a:endParaRPr lang="en-GB" i="0" dirty="0">
              <a:effectLst/>
              <a:latin typeface="Arial" panose="020B0604020202020204" pitchFamily="34" charset="0"/>
            </a:endParaRPr>
          </a:p>
          <a:p>
            <a:r>
              <a:rPr lang="en-GB" dirty="0">
                <a:latin typeface="Arial" panose="020B0604020202020204" pitchFamily="34" charset="0"/>
              </a:rPr>
              <a:t>Didi</a:t>
            </a:r>
            <a:endParaRPr lang="en-GB" i="0" dirty="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45629" y="17816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effectLst/>
                <a:latin typeface="Arial" panose="020B0604020202020204" pitchFamily="34" charset="0"/>
              </a:rPr>
              <a:t>Group members’ names:</a:t>
            </a: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2</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a:t>
            </a:r>
            <a:r>
              <a:rPr lang="en-GB" b="1" dirty="0">
                <a:latin typeface="Arial" panose="020B0604020202020204" pitchFamily="34" charset="0"/>
              </a:rPr>
              <a:t>2</a:t>
            </a:r>
            <a:r>
              <a:rPr lang="en-GB" b="1" i="0" dirty="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Tree>
    <p:extLst>
      <p:ext uri="{BB962C8B-B14F-4D97-AF65-F5344CB8AC3E}">
        <p14:creationId xmlns:p14="http://schemas.microsoft.com/office/powerpoint/2010/main" val="121756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2</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a:t>
            </a:r>
            <a:r>
              <a:rPr lang="en-GB" b="1" dirty="0">
                <a:latin typeface="Arial" panose="020B0604020202020204" pitchFamily="34" charset="0"/>
              </a:rPr>
              <a:t>2</a:t>
            </a:r>
            <a:r>
              <a:rPr lang="en-GB" b="1" i="0" dirty="0">
                <a:effectLst/>
                <a:latin typeface="Arial" panose="020B0604020202020204" pitchFamily="34" charset="0"/>
              </a:rPr>
              <a:t> – Searching for journal &amp; formatting</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Tree>
    <p:extLst>
      <p:ext uri="{BB962C8B-B14F-4D97-AF65-F5344CB8AC3E}">
        <p14:creationId xmlns:p14="http://schemas.microsoft.com/office/powerpoint/2010/main" val="203079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322</Words>
  <Application>Microsoft Macintosh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3</cp:revision>
  <dcterms:created xsi:type="dcterms:W3CDTF">2023-05-09T19:06:12Z</dcterms:created>
  <dcterms:modified xsi:type="dcterms:W3CDTF">2023-05-09T19:43:07Z</dcterms:modified>
</cp:coreProperties>
</file>