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tasov Ivan" initials="PI" lastIdx="1" clrIdx="0">
    <p:extLst>
      <p:ext uri="{19B8F6BF-5375-455C-9EA6-DF929625EA0E}">
        <p15:presenceInfo xmlns:p15="http://schemas.microsoft.com/office/powerpoint/2012/main" userId="660340d8866857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6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D5C66-237E-46D3-B59B-5682C1305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08AC82-2E96-4399-8291-A2AA8DA5B3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7FF69D-55F9-4CFF-940D-D74A56C3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FBEE0-1A98-4471-8409-2DC8B029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0557B3-FC4A-4853-8789-FE54C2A3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57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627B8D-7DA9-4466-B878-253FF5E5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B8F40F-E781-4938-B96A-991DF718D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D36BFE-A72B-431B-923C-A3B9C62EC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8F234-5619-4BD3-9F28-CE2E99663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A924DB-3576-48D5-882C-D4D4B5EF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293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723196A-C51D-45C4-A540-EC66D633D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E29522-D957-4DF0-97BF-E91A8F291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C75EB1-1D96-460D-8790-A9895D2F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2E37FC-D9DE-4F56-8A0D-FFD8B3D2C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EA339C-2AD7-4C42-8B9F-D07ADEF8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641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6E606-4E52-4F6E-943F-3593A6A5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945DF1-DC51-4627-84AF-01218EF5D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70C907-5BD7-4A68-A626-AC197B97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5F91-86A0-40E5-AAC8-D136F9945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1C0071-3FC4-471E-AA41-2FD3AB0C9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55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E8D68-EF05-4BB5-A851-21DC002F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13E5FC-AD59-4A88-922E-6AA624C07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2A4DC0-1577-42F4-8B39-3A02C160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1F5861-F553-4540-BEC3-AB32E232F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CB80BD-2DAC-4FBB-B592-385AAF54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5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BD2B90-2BA0-446D-9245-9E025B0A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22E9AF-2790-4360-8850-9385763AE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DE3039-AE44-4689-8F32-BA7A3CB12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B2D759-DEE4-4013-99ED-345E87D7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5DA083-11DE-4048-A9D7-A6B9D8D6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E57FCE-B7CB-4395-92CB-CD9BDEA2C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27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AE2A0-A57D-42BC-899F-BF7E5AB8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774407-B1E4-4533-9502-9822FCA62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3F6CEC-9BA6-48B3-8080-AD3E789B8B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441E0B-C8DD-4C34-A04D-08A8D3686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E717AB-4273-4D46-BBF1-6CF3553B6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04FB7D-CCFC-418F-872A-8C7B05A7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83266D5-DB74-43AA-A9B1-D767D7F2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2C8C9C-EE03-4642-A7B1-E3D14D242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6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53A2C1-7FD7-413C-878D-1CF8AC3F0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55FD93-E89C-4EF8-99A2-3E82D7533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7B15AE-CA4A-4896-B666-66280AFC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DE49D7-D1EA-4BE0-B687-A7701D176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266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434D81-B848-4A14-AA09-31F4B3F0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3C77877-FA3B-4594-96B0-A70A9F2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B6D456-D69C-440C-8194-FDFA1B0E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20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A5C6C-78F6-4CD1-AEE8-5D40F6FC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4937C7-7342-418B-AC5C-B273E9A5F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4FDD68-2773-48C3-B317-9C568BDD8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A62B52-B82F-4CDC-BD9F-7E9DEFD31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88A165-593A-48D0-A25F-E374D209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9A64A3-FD5C-411D-BB05-5BDEC91B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4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CFF856-8B5C-425E-AEB3-06D125B2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BE9C4E-9563-4D2C-BBEC-44D0C0E69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AB0F504-B32C-4B53-9638-E4036FF1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7F3CFA-B9D1-4ED1-A706-0B23B61D9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A998C9-3E6D-40B8-866D-580D2FB1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0863C9-4B97-4332-9ACA-94FC3F42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80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77DD8-6947-4AFF-AEC3-1A2FA354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4E1C6A-BEEF-4CF8-A885-07DB554B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0CCB0F-8961-4F85-9209-3B3E9690C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8759-17C3-4BE2-AB2F-31556617EBA8}" type="datetimeFigureOut">
              <a:rPr lang="ru-RU" smtClean="0"/>
              <a:t>23.12.2024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632050-1B0E-4CE7-ABED-C01B472BC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7FB39-5826-4217-AC6E-5AA1294A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0241B-210E-40FB-8F60-C6462A6186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25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0619" y="404902"/>
            <a:ext cx="1434921" cy="1434921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632350" y="453904"/>
            <a:ext cx="656763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Саратовский национальный исследовательский государственный университет</a:t>
            </a: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имени Н.Г. Чернышевского</a:t>
            </a:r>
          </a:p>
        </p:txBody>
      </p:sp>
      <p:pic>
        <p:nvPicPr>
          <p:cNvPr id="6" name="Рисунок 5" descr="kniit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040385" y="524863"/>
            <a:ext cx="1100000" cy="11950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1744599" y="3641775"/>
            <a:ext cx="884578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tabLst>
                <a:tab pos="2133600" algn="l"/>
                <a:tab pos="44958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курса,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3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41 группы</a:t>
            </a:r>
          </a:p>
          <a:p>
            <a:pPr>
              <a:lnSpc>
                <a:spcPct val="150000"/>
              </a:lnSpc>
              <a:tabLst>
                <a:tab pos="2133600" algn="l"/>
                <a:tab pos="44958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направления (специальности) 02.03.03 «Математическое обеспечение и администрирование информационных систем»</a:t>
            </a:r>
          </a:p>
          <a:p>
            <a:pPr>
              <a:lnSpc>
                <a:spcPct val="150000"/>
              </a:lnSpc>
              <a:tabLst>
                <a:tab pos="2133600" algn="l"/>
                <a:tab pos="44958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факультета Компьютерных наук и информационных технологий</a:t>
            </a:r>
          </a:p>
          <a:p>
            <a:pPr>
              <a:lnSpc>
                <a:spcPct val="150000"/>
              </a:lnSpc>
              <a:tabLst>
                <a:tab pos="2133600" algn="l"/>
                <a:tab pos="449580" algn="l"/>
              </a:tabLst>
            </a:pP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Протасова Ивана Леонидовича</a:t>
            </a: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tabLst>
                <a:tab pos="2133600" algn="l"/>
                <a:tab pos="449580" algn="l"/>
              </a:tabLst>
            </a:pP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Лапшева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Елена Евгеньевна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2719449" y="2233132"/>
            <a:ext cx="6388925" cy="12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" marR="635" indent="-6350" algn="ctr">
              <a:lnSpc>
                <a:spcPct val="110000"/>
              </a:lnSpc>
            </a:pPr>
            <a:r>
              <a:rPr lang="ru-RU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Мобильное приложение для идентификации номеров автобусов с использованием компьютерного зрения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320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0083ED-7654-4C03-902D-A7E1479E4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5096" y="461106"/>
            <a:ext cx="6341807" cy="593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192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Основные компоненты 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CNN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Пулинговый</a:t>
            </a:r>
            <a:r>
              <a:rPr lang="ru-RU" sz="2400" b="1" dirty="0"/>
              <a:t> слой</a:t>
            </a:r>
            <a:r>
              <a:rPr lang="en-US" sz="2400" b="1" dirty="0"/>
              <a:t>:</a:t>
            </a:r>
            <a:r>
              <a:rPr lang="ru-RU" sz="2400" dirty="0"/>
              <a:t> 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b="1" dirty="0"/>
              <a:t>Основная идея</a:t>
            </a:r>
            <a:r>
              <a:rPr lang="en-US" sz="2400" dirty="0"/>
              <a:t>: </a:t>
            </a:r>
            <a:r>
              <a:rPr lang="ru-RU" sz="2400" dirty="0"/>
              <a:t>снижать размерность изображения</a:t>
            </a:r>
            <a:r>
              <a:rPr lang="en-US" sz="2400" dirty="0"/>
              <a:t> </a:t>
            </a:r>
            <a:r>
              <a:rPr lang="ru-RU" sz="2400" dirty="0"/>
              <a:t>путём деления его на блоки размером </a:t>
            </a:r>
            <a:r>
              <a:rPr lang="ru-RU" sz="2400" i="1" dirty="0" err="1"/>
              <a:t>w×h</a:t>
            </a:r>
            <a:r>
              <a:rPr lang="ru-RU" sz="2400" i="1" dirty="0"/>
              <a:t> </a:t>
            </a:r>
            <a:r>
              <a:rPr lang="ru-RU" sz="2400" dirty="0"/>
              <a:t>и вычисления для каждого блока некоторой функции. Чаще всего используется функция максимума. 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Основные цели </a:t>
            </a:r>
            <a:r>
              <a:rPr lang="ru-RU" sz="2400" dirty="0" err="1"/>
              <a:t>пулингового</a:t>
            </a:r>
            <a:r>
              <a:rPr lang="ru-RU" sz="2400" dirty="0"/>
              <a:t> слоя: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уменьшение изображения, чтобы последующие свертки оперировали над большей областью исходного изображения;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увеличение инвариантности выхода сети по отношению к малому переносу входа;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400" dirty="0"/>
              <a:t>ускорение вычислений.</a:t>
            </a:r>
          </a:p>
        </p:txBody>
      </p:sp>
    </p:spTree>
    <p:extLst>
      <p:ext uri="{BB962C8B-B14F-4D97-AF65-F5344CB8AC3E}">
        <p14:creationId xmlns:p14="http://schemas.microsoft.com/office/powerpoint/2010/main" val="3053927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D4B7D32-EC46-4783-AE3D-F6BC4888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544" y="1301214"/>
            <a:ext cx="9100911" cy="4255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40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Основные компоненты 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CNN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5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Полносвязный</a:t>
            </a:r>
            <a:r>
              <a:rPr lang="ru-RU" sz="2400" b="1" dirty="0"/>
              <a:t> слой (</a:t>
            </a:r>
            <a:r>
              <a:rPr lang="ru-RU" sz="2400" b="1" dirty="0" err="1"/>
              <a:t>Fully</a:t>
            </a:r>
            <a:r>
              <a:rPr lang="ru-RU" sz="2400" b="1" dirty="0"/>
              <a:t> </a:t>
            </a:r>
            <a:r>
              <a:rPr lang="ru-RU" sz="2400" b="1" dirty="0" err="1"/>
              <a:t>Connected</a:t>
            </a:r>
            <a:r>
              <a:rPr lang="ru-RU" sz="2400" b="1" dirty="0"/>
              <a:t> Layer):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На этом этапе нейронная сеть переходит к традиционным </a:t>
            </a:r>
            <a:r>
              <a:rPr lang="ru-RU" sz="2400" dirty="0" err="1"/>
              <a:t>полносвязным</a:t>
            </a:r>
            <a:r>
              <a:rPr lang="ru-RU" sz="2400" dirty="0"/>
              <a:t> слоям, где каждый нейрон связан с каждым из </a:t>
            </a:r>
            <a:r>
              <a:rPr lang="ru-RU" sz="2400" dirty="0" err="1"/>
              <a:t>предыдущих.Обычно</a:t>
            </a:r>
            <a:r>
              <a:rPr lang="ru-RU" sz="2400" dirty="0"/>
              <a:t> используется в конце сети для классификации или регрессии.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Функция активации: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В CNN чаще всего применяют </a:t>
            </a:r>
            <a:r>
              <a:rPr lang="ru-RU" sz="2400" dirty="0" err="1"/>
              <a:t>ReLU</a:t>
            </a:r>
            <a:r>
              <a:rPr lang="ru-RU" sz="2400" dirty="0"/>
              <a:t> (</a:t>
            </a:r>
            <a:r>
              <a:rPr lang="ru-RU" sz="2400" dirty="0" err="1"/>
              <a:t>Rectified</a:t>
            </a:r>
            <a:r>
              <a:rPr lang="ru-RU" sz="2400" dirty="0"/>
              <a:t> </a:t>
            </a:r>
            <a:r>
              <a:rPr lang="ru-RU" sz="2400" dirty="0" err="1"/>
              <a:t>Linear</a:t>
            </a:r>
            <a:r>
              <a:rPr lang="ru-RU" sz="2400" dirty="0"/>
              <a:t> Unit) функцию активации: </a:t>
            </a:r>
            <a:r>
              <a:rPr lang="ru-RU" sz="2400" dirty="0" err="1"/>
              <a:t>ReLU</a:t>
            </a:r>
            <a:r>
              <a:rPr lang="ru-RU" sz="2400" dirty="0"/>
              <a:t>(𝑥)=</a:t>
            </a:r>
            <a:r>
              <a:rPr lang="ru-RU" sz="2400" dirty="0" err="1"/>
              <a:t>max</a:t>
            </a:r>
            <a:r>
              <a:rPr lang="ru-RU" sz="2400" dirty="0"/>
              <a:t>⁡(0,𝑥).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 err="1"/>
              <a:t>ReLU</a:t>
            </a:r>
            <a:r>
              <a:rPr lang="ru-RU" sz="2400" dirty="0"/>
              <a:t> помогает ускорить обучение, так как не насыщается и позволяет нейронам оставаться активными.</a:t>
            </a:r>
          </a:p>
        </p:txBody>
      </p:sp>
    </p:spTree>
    <p:extLst>
      <p:ext uri="{BB962C8B-B14F-4D97-AF65-F5344CB8AC3E}">
        <p14:creationId xmlns:p14="http://schemas.microsoft.com/office/powerpoint/2010/main" val="55733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Структура типичной 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CNN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599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Входное изображение (например, 32×32×3 — изображение RGB).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Свёрточный</a:t>
            </a:r>
            <a:r>
              <a:rPr lang="ru-RU" sz="2400" dirty="0"/>
              <a:t> слой с несколькими фильтрами (например, 32 фильтра 3×3).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Пулинг</a:t>
            </a:r>
            <a:r>
              <a:rPr lang="ru-RU" sz="2400" dirty="0"/>
              <a:t> слой (например, 2×2 </a:t>
            </a:r>
            <a:r>
              <a:rPr lang="ru-RU" sz="2400" dirty="0" err="1"/>
              <a:t>max-pooling</a:t>
            </a:r>
            <a:r>
              <a:rPr lang="ru-RU" sz="2400" dirty="0"/>
              <a:t>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/>
              <a:t>Дополнительные </a:t>
            </a:r>
            <a:r>
              <a:rPr lang="ru-RU" sz="2400" dirty="0" err="1"/>
              <a:t>свёрточные</a:t>
            </a:r>
            <a:r>
              <a:rPr lang="ru-RU" sz="2400" dirty="0"/>
              <a:t> и </a:t>
            </a:r>
            <a:r>
              <a:rPr lang="ru-RU" sz="2400" dirty="0" err="1"/>
              <a:t>пулинговые</a:t>
            </a:r>
            <a:r>
              <a:rPr lang="ru-RU" sz="2400" dirty="0"/>
              <a:t> слои.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err="1"/>
              <a:t>Полносвязные</a:t>
            </a:r>
            <a:r>
              <a:rPr lang="ru-RU" sz="2400" dirty="0"/>
              <a:t> слои для классификации.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548843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СПИСОК ИСТОЧНИКОВ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37025"/>
            <a:ext cx="10515599" cy="5450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Object Recognition [</a:t>
            </a:r>
            <a:r>
              <a:rPr lang="ru-RU" dirty="0"/>
              <a:t>Электронный ресурс] : статья / </a:t>
            </a:r>
            <a:r>
              <a:rPr lang="en-US" dirty="0"/>
              <a:t>ScienceDirect. - URL: https://www.sciencedirect.com/topics/computer-science/object-recognition (</a:t>
            </a:r>
            <a:r>
              <a:rPr lang="ru-RU" dirty="0"/>
              <a:t>дата обращения: 18.12.2024).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Optical Character Recognition [</a:t>
            </a:r>
            <a:r>
              <a:rPr lang="ru-RU" dirty="0"/>
              <a:t>Электронный ресурс] : статья / </a:t>
            </a:r>
            <a:r>
              <a:rPr lang="en-US" dirty="0"/>
              <a:t>IBM. - URL: https://www.ibm.com/think/topics/optical-character-recognition (</a:t>
            </a:r>
            <a:r>
              <a:rPr lang="ru-RU" dirty="0"/>
              <a:t>дата обращения: 18.12.2024).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Howard, </a:t>
            </a:r>
            <a:r>
              <a:rPr lang="en-US" dirty="0" err="1"/>
              <a:t>Gugger</a:t>
            </a:r>
            <a:r>
              <a:rPr lang="en-US" dirty="0"/>
              <a:t>. Deep Learning for Coders with </a:t>
            </a:r>
            <a:r>
              <a:rPr lang="en-US" dirty="0" err="1"/>
              <a:t>Fastai</a:t>
            </a:r>
            <a:r>
              <a:rPr lang="en-US" dirty="0"/>
              <a:t> and </a:t>
            </a:r>
            <a:r>
              <a:rPr lang="en-US" dirty="0" err="1"/>
              <a:t>PyTorch</a:t>
            </a:r>
            <a:r>
              <a:rPr lang="en-US" dirty="0"/>
              <a:t>: AI Applications Without a PhD [</a:t>
            </a:r>
            <a:r>
              <a:rPr lang="ru-RU" dirty="0"/>
              <a:t>Электронный ресурс] : книга / </a:t>
            </a:r>
            <a:r>
              <a:rPr lang="en-US" dirty="0"/>
              <a:t>Amazon. - URL:  https://www.amazon.com/Deep-Learning-Coders-fastai-PyTorch/dp/1492045527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dirty="0" err="1"/>
              <a:t>Свёрточные</a:t>
            </a:r>
            <a:r>
              <a:rPr lang="ru-RU" dirty="0"/>
              <a:t> нейронные сети (</a:t>
            </a:r>
            <a:r>
              <a:rPr lang="en-US" dirty="0"/>
              <a:t>CNN): </a:t>
            </a:r>
            <a:r>
              <a:rPr lang="ru-RU" dirty="0"/>
              <a:t>что это и как они работают [Электронный ресурс] : статья // </a:t>
            </a:r>
            <a:r>
              <a:rPr lang="en-US" dirty="0"/>
              <a:t>Sky.pro. - URL: https://sky.pro/wiki/python/svertochnye-nejronnye-seti-cnn-chto-eto-i-kak-oni-rabotayut/ (</a:t>
            </a:r>
            <a:r>
              <a:rPr lang="ru-RU" dirty="0"/>
              <a:t>дата обращения: 18.12.2024).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Zhang, </a:t>
            </a:r>
            <a:r>
              <a:rPr lang="en-US" dirty="0" err="1"/>
              <a:t>Liptom</a:t>
            </a:r>
            <a:r>
              <a:rPr lang="en-US" dirty="0"/>
              <a:t>. Dive into Deep Learning [</a:t>
            </a:r>
            <a:r>
              <a:rPr lang="ru-RU" dirty="0"/>
              <a:t>Электронный ресурс] : книга / </a:t>
            </a:r>
            <a:r>
              <a:rPr lang="en-US" dirty="0"/>
              <a:t>Dive Into Deep Learning. - URL: https://d2l.ai/ (</a:t>
            </a:r>
            <a:r>
              <a:rPr lang="ru-RU" dirty="0"/>
              <a:t>дата обращения: 18.12.2024).</a:t>
            </a:r>
          </a:p>
        </p:txBody>
      </p:sp>
    </p:spTree>
    <p:extLst>
      <p:ext uri="{BB962C8B-B14F-4D97-AF65-F5344CB8AC3E}">
        <p14:creationId xmlns:p14="http://schemas.microsoft.com/office/powerpoint/2010/main" val="27771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706B357-1768-4F75-B03B-1EF8FDC31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3858" y="3074204"/>
            <a:ext cx="5024284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029388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F97C6-ACE9-4527-8AEA-DBA70383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52381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cs typeface="Times New Roman" panose="02020603050405020304" pitchFamily="18" charset="0"/>
              </a:rPr>
              <a:t>Цель</a:t>
            </a:r>
            <a:r>
              <a:rPr lang="en-US" sz="2400" dirty="0">
                <a:cs typeface="Times New Roman" panose="02020603050405020304" pitchFamily="18" charset="0"/>
              </a:rPr>
              <a:t>: </a:t>
            </a:r>
            <a:r>
              <a:rPr lang="ru-RU" sz="2400" dirty="0">
                <a:cs typeface="Times New Roman" panose="02020603050405020304" pitchFamily="18" charset="0"/>
              </a:rPr>
              <a:t>изучить и исследовать различные технологии и инструменты для создания мобильного приложения с интегрированной нейронной сетью.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b="1" dirty="0">
                <a:cs typeface="Times New Roman" panose="02020603050405020304" pitchFamily="18" charset="0"/>
              </a:rPr>
              <a:t>Задачи</a:t>
            </a:r>
            <a:r>
              <a:rPr lang="en-US" sz="2400" dirty="0"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  <a:spcAft>
                <a:spcPts val="700"/>
              </a:spcAft>
            </a:pPr>
            <a:r>
              <a:rPr lang="ru-RU" sz="2400" kern="100" dirty="0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Изучить теоретические основы компьютерного зрения, </a:t>
            </a:r>
            <a:r>
              <a:rPr lang="ru-RU" sz="2400" kern="100" dirty="0" err="1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свёрточных</a:t>
            </a:r>
            <a:r>
              <a:rPr lang="ru-RU" sz="2400" kern="100" dirty="0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 нейронных сетей и глубокого обучения.</a:t>
            </a:r>
          </a:p>
          <a:p>
            <a:pPr algn="just">
              <a:lnSpc>
                <a:spcPct val="100000"/>
              </a:lnSpc>
              <a:spcAft>
                <a:spcPts val="700"/>
              </a:spcAft>
            </a:pPr>
            <a:r>
              <a:rPr lang="ru-RU" sz="2400" kern="100" dirty="0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Провести анализ существующих решений для распознавания текстов и номеров, их применимости в условиях городской среды.</a:t>
            </a:r>
          </a:p>
          <a:p>
            <a:pPr algn="just">
              <a:lnSpc>
                <a:spcPct val="100000"/>
              </a:lnSpc>
              <a:spcAft>
                <a:spcPts val="700"/>
              </a:spcAft>
            </a:pPr>
            <a:r>
              <a:rPr lang="ru-RU" sz="2400" kern="100" dirty="0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Проанализировать возможности существующих инструментов для разработки нейросетей и их интеграции в мобильные приложения.</a:t>
            </a:r>
            <a:endParaRPr lang="en-US" sz="2400" kern="100" dirty="0">
              <a:effectLst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700"/>
              </a:spcAft>
            </a:pPr>
            <a:r>
              <a:rPr lang="ru-RU" sz="2400" dirty="0">
                <a:effectLst/>
                <a:ea typeface="NSimSun" panose="02010609030101010101" pitchFamily="49" charset="-122"/>
                <a:cs typeface="Times New Roman" panose="02020603050405020304" pitchFamily="18" charset="0"/>
              </a:rPr>
              <a:t>Сформулировать требования к архитектуре системы для распознавания номеров автобусов</a:t>
            </a:r>
            <a:endParaRPr lang="ru-RU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775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5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Аналоги</a:t>
            </a:r>
          </a:p>
        </p:txBody>
      </p:sp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09F7C898-F568-4677-93B0-EB2DC455F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709444"/>
              </p:ext>
            </p:extLst>
          </p:nvPr>
        </p:nvGraphicFramePr>
        <p:xfrm>
          <a:off x="838200" y="1123716"/>
          <a:ext cx="10515600" cy="5523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5086563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795443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707038"/>
                    </a:ext>
                  </a:extLst>
                </a:gridCol>
              </a:tblGrid>
              <a:tr h="700052">
                <a:tc>
                  <a:txBody>
                    <a:bodyPr/>
                    <a:lstStyle/>
                    <a:p>
                      <a:pPr algn="ctr"/>
                      <a:r>
                        <a:rPr sz="1600" dirty="0" err="1"/>
                        <a:t>Решение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Достоинства</a:t>
                      </a:r>
                      <a:endParaRPr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dirty="0"/>
                        <a:t>Недостатки</a:t>
                      </a:r>
                      <a:endParaRPr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7790568"/>
                  </a:ext>
                </a:extLst>
              </a:tr>
              <a:tr h="1680125"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Системы</a:t>
                      </a:r>
                      <a:r>
                        <a:rPr sz="1800" dirty="0"/>
                        <a:t> ANPR (</a:t>
                      </a:r>
                      <a:r>
                        <a:rPr sz="1800" dirty="0" err="1"/>
                        <a:t>автоматическое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распознавание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номеров</a:t>
                      </a:r>
                      <a:r>
                        <a:rPr sz="18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Высокая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точность</a:t>
                      </a:r>
                      <a:r>
                        <a:rPr sz="1800" dirty="0"/>
                        <a:t> в </a:t>
                      </a:r>
                      <a:r>
                        <a:rPr sz="1800" dirty="0" err="1"/>
                        <a:t>контролируемых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условиях</a:t>
                      </a:r>
                      <a:r>
                        <a:rPr lang="en-US" sz="1800" dirty="0"/>
                        <a:t>;</a:t>
                      </a:r>
                    </a:p>
                    <a:p>
                      <a:pPr algn="ctr"/>
                      <a:endParaRPr sz="1800" dirty="0"/>
                    </a:p>
                    <a:p>
                      <a:pPr algn="ctr"/>
                      <a:r>
                        <a:rPr sz="1800" dirty="0" err="1"/>
                        <a:t>Разработаны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эффективные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алгоритмы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детекции</a:t>
                      </a:r>
                      <a:r>
                        <a:rPr lang="en-US" sz="1800" dirty="0"/>
                        <a:t>;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Ограничены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контролируемыми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условиями</a:t>
                      </a:r>
                      <a:r>
                        <a:rPr lang="en-US" sz="1800" dirty="0"/>
                        <a:t>;</a:t>
                      </a:r>
                    </a:p>
                    <a:p>
                      <a:pPr algn="ctr"/>
                      <a:endParaRPr sz="1800" dirty="0"/>
                    </a:p>
                    <a:p>
                      <a:pPr algn="ctr"/>
                      <a:r>
                        <a:rPr sz="1800" dirty="0" err="1"/>
                        <a:t>Не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адаптированы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для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работы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на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мобильных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устройствах</a:t>
                      </a:r>
                      <a:r>
                        <a:rPr lang="en-US" sz="1800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324205"/>
                  </a:ext>
                </a:extLst>
              </a:tr>
              <a:tr h="1680125">
                <a:tc>
                  <a:txBody>
                    <a:bodyPr/>
                    <a:lstStyle/>
                    <a:p>
                      <a:pPr algn="ctr"/>
                      <a:r>
                        <a:rPr sz="1800" dirty="0"/>
                        <a:t>Seeing AI </a:t>
                      </a:r>
                      <a:r>
                        <a:rPr sz="1800" dirty="0" err="1"/>
                        <a:t>от</a:t>
                      </a:r>
                      <a:r>
                        <a:rPr sz="1800" dirty="0"/>
                        <a:t> Microsoft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Р</a:t>
                      </a:r>
                      <a:r>
                        <a:rPr sz="1800" dirty="0" err="1"/>
                        <a:t>аспознавание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текста</a:t>
                      </a:r>
                      <a:r>
                        <a:rPr sz="1800" dirty="0"/>
                        <a:t> и </a:t>
                      </a:r>
                      <a:r>
                        <a:rPr sz="1800" dirty="0" err="1"/>
                        <a:t>объектов</a:t>
                      </a:r>
                      <a:r>
                        <a:rPr lang="en-US" sz="1800" dirty="0"/>
                        <a:t>;</a:t>
                      </a:r>
                    </a:p>
                    <a:p>
                      <a:pPr algn="ctr"/>
                      <a:endParaRPr sz="1800" dirty="0"/>
                    </a:p>
                    <a:p>
                      <a:pPr algn="ctr"/>
                      <a:r>
                        <a:rPr sz="1800" dirty="0" err="1"/>
                        <a:t>Голосовая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обратная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связь</a:t>
                      </a:r>
                      <a:r>
                        <a:rPr lang="en-US" sz="1800" dirty="0"/>
                        <a:t>;</a:t>
                      </a:r>
                    </a:p>
                    <a:p>
                      <a:pPr algn="ctr"/>
                      <a:endParaRPr sz="1800" dirty="0"/>
                    </a:p>
                    <a:p>
                      <a:pPr algn="ctr"/>
                      <a:r>
                        <a:rPr sz="1800" dirty="0" err="1"/>
                        <a:t>Подходит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для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разных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сценариев</a:t>
                      </a:r>
                      <a:r>
                        <a:rPr lang="en-US" sz="1800" dirty="0"/>
                        <a:t>;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Снижение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эффективности</a:t>
                      </a:r>
                      <a:r>
                        <a:rPr sz="1800" dirty="0"/>
                        <a:t> в </a:t>
                      </a:r>
                      <a:r>
                        <a:rPr sz="1800" dirty="0" err="1"/>
                        <a:t>узких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сценариях</a:t>
                      </a:r>
                      <a:r>
                        <a:rPr lang="en-US" sz="1800" dirty="0"/>
                        <a:t>;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7854226"/>
                  </a:ext>
                </a:extLst>
              </a:tr>
              <a:tr h="1418773"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Инфраструктурные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решения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Долговременное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улучшение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городской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среды</a:t>
                      </a:r>
                      <a:r>
                        <a:rPr lang="en-US" sz="1800" dirty="0"/>
                        <a:t>;</a:t>
                      </a:r>
                    </a:p>
                    <a:p>
                      <a:pPr algn="ctr"/>
                      <a:endParaRPr sz="1800" dirty="0"/>
                    </a:p>
                    <a:p>
                      <a:pPr algn="ctr"/>
                      <a:r>
                        <a:rPr sz="1800" dirty="0" err="1"/>
                        <a:t>Возможность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массового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внедрения</a:t>
                      </a:r>
                      <a:r>
                        <a:rPr lang="en-US" sz="1800" dirty="0"/>
                        <a:t>;</a:t>
                      </a:r>
                      <a:endParaRPr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sz="1800" dirty="0" err="1"/>
                        <a:t>Не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учитывают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индивидуальные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потребности</a:t>
                      </a:r>
                      <a:r>
                        <a:rPr sz="1800" dirty="0"/>
                        <a:t> </a:t>
                      </a:r>
                      <a:r>
                        <a:rPr sz="1800" dirty="0" err="1"/>
                        <a:t>слабовидящих</a:t>
                      </a:r>
                      <a:r>
                        <a:rPr lang="en-US" sz="1800" dirty="0"/>
                        <a:t>;</a:t>
                      </a:r>
                      <a:endParaRPr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477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33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Набор технологий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DF97C6-ACE9-4527-8AEA-DBA70383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660"/>
            <a:ext cx="10515600" cy="523814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1. Python и </a:t>
            </a:r>
            <a:r>
              <a:rPr lang="ru-RU" sz="2400" dirty="0" err="1">
                <a:cs typeface="Times New Roman" panose="02020603050405020304" pitchFamily="18" charset="0"/>
              </a:rPr>
              <a:t>PyTorch</a:t>
            </a:r>
            <a:r>
              <a:rPr lang="ru-RU" sz="2400" dirty="0">
                <a:cs typeface="Times New Roman" panose="02020603050405020304" pitchFamily="18" charset="0"/>
              </a:rPr>
              <a:t> используются для разработки и обучения модели нейронной сети.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2. </a:t>
            </a:r>
            <a:r>
              <a:rPr lang="ru-RU" sz="2400" dirty="0" err="1">
                <a:cs typeface="Times New Roman" panose="02020603050405020304" pitchFamily="18" charset="0"/>
              </a:rPr>
              <a:t>TorchScript</a:t>
            </a:r>
            <a:r>
              <a:rPr lang="ru-RU" sz="2400" dirty="0">
                <a:cs typeface="Times New Roman" panose="02020603050405020304" pitchFamily="18" charset="0"/>
              </a:rPr>
              <a:t> преобразует обученную модель </a:t>
            </a:r>
            <a:r>
              <a:rPr lang="ru-RU" sz="2400" dirty="0" err="1">
                <a:cs typeface="Times New Roman" panose="02020603050405020304" pitchFamily="18" charset="0"/>
              </a:rPr>
              <a:t>PyTorch</a:t>
            </a:r>
            <a:r>
              <a:rPr lang="ru-RU" sz="2400" dirty="0">
                <a:cs typeface="Times New Roman" panose="02020603050405020304" pitchFamily="18" charset="0"/>
              </a:rPr>
              <a:t> в формат, подходящий для мобильной интеграции.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3. </a:t>
            </a:r>
            <a:r>
              <a:rPr lang="ru-RU" sz="2400" dirty="0" err="1">
                <a:cs typeface="Times New Roman" panose="02020603050405020304" pitchFamily="18" charset="0"/>
              </a:rPr>
              <a:t>Android</a:t>
            </a:r>
            <a:r>
              <a:rPr lang="ru-RU" sz="2400" dirty="0">
                <a:cs typeface="Times New Roman" panose="02020603050405020304" pitchFamily="18" charset="0"/>
              </a:rPr>
              <a:t> Studio и </a:t>
            </a:r>
            <a:r>
              <a:rPr lang="ru-RU" sz="2400" dirty="0" err="1">
                <a:cs typeface="Times New Roman" panose="02020603050405020304" pitchFamily="18" charset="0"/>
              </a:rPr>
              <a:t>Gradle</a:t>
            </a:r>
            <a:r>
              <a:rPr lang="ru-RU" sz="2400" dirty="0">
                <a:cs typeface="Times New Roman" panose="02020603050405020304" pitchFamily="18" charset="0"/>
              </a:rPr>
              <a:t> управляют разработкой и зависимостями мобильного приложения, написанного на </a:t>
            </a:r>
            <a:r>
              <a:rPr lang="ru-RU" sz="2400" dirty="0" err="1">
                <a:cs typeface="Times New Roman" panose="02020603050405020304" pitchFamily="18" charset="0"/>
              </a:rPr>
              <a:t>Kotlin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4. </a:t>
            </a:r>
            <a:r>
              <a:rPr lang="ru-RU" sz="2400" dirty="0" err="1">
                <a:cs typeface="Times New Roman" panose="02020603050405020304" pitchFamily="18" charset="0"/>
              </a:rPr>
              <a:t>CameraX</a:t>
            </a:r>
            <a:r>
              <a:rPr lang="ru-RU" sz="2400" dirty="0">
                <a:cs typeface="Times New Roman" panose="02020603050405020304" pitchFamily="18" charset="0"/>
              </a:rPr>
              <a:t> обрабатывает ввод данных с камеры в приложении </a:t>
            </a:r>
            <a:r>
              <a:rPr lang="ru-RU" sz="2400" dirty="0" err="1">
                <a:cs typeface="Times New Roman" panose="02020603050405020304" pitchFamily="18" charset="0"/>
              </a:rPr>
              <a:t>Android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5. </a:t>
            </a:r>
            <a:r>
              <a:rPr lang="ru-RU" sz="2400" dirty="0" err="1">
                <a:cs typeface="Times New Roman" panose="02020603050405020304" pitchFamily="18" charset="0"/>
              </a:rPr>
              <a:t>OpenCV</a:t>
            </a:r>
            <a:r>
              <a:rPr lang="ru-RU" sz="2400" dirty="0">
                <a:cs typeface="Times New Roman" panose="02020603050405020304" pitchFamily="18" charset="0"/>
              </a:rPr>
              <a:t> обрабатывает данные изображения перед передачей их в нейронную сеть для вывода.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sz="2400" dirty="0">
                <a:cs typeface="Times New Roman" panose="02020603050405020304" pitchFamily="18" charset="0"/>
              </a:rPr>
              <a:t>6. Для тестирования приложения используется эмулятор </a:t>
            </a:r>
            <a:r>
              <a:rPr lang="ru-RU" sz="2400" dirty="0" err="1">
                <a:cs typeface="Times New Roman" panose="02020603050405020304" pitchFamily="18" charset="0"/>
              </a:rPr>
              <a:t>Android</a:t>
            </a:r>
            <a:r>
              <a:rPr lang="ru-RU" sz="2400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90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Компьютерное зрение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6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Компьютерное зрение (Computer Vision)</a:t>
            </a:r>
            <a:r>
              <a:rPr lang="ru-RU" sz="2400" dirty="0"/>
              <a:t> — это область искусственного интеллекта, которая занимается автоматическим извлечением, анализом и интерпретацией информации из цифровых изображений и видеопотоков.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Основные этапы обработки в CV: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Предобработка изображений: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Удаление шума.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Изменение размера и нормализация.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Повышение контрастности.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Извлечение признаков: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Применение фильтров для выделения краев.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Использование методов глубокого обучения.</a:t>
            </a:r>
          </a:p>
          <a:p>
            <a:pPr algn="just">
              <a:buFont typeface="+mj-lt"/>
              <a:buAutoNum type="arabicPeriod"/>
            </a:pPr>
            <a:r>
              <a:rPr lang="ru-RU" sz="2400" dirty="0"/>
              <a:t>Классификация и анализ: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Определение категории изображения или его содержимого с использованием алгоритмов машинного обучения.</a:t>
            </a:r>
          </a:p>
          <a:p>
            <a:pPr marL="457200" indent="-457200" algn="just">
              <a:buFont typeface="+mj-lt"/>
              <a:buAutoNum type="arabicPeriod"/>
            </a:pPr>
            <a:endParaRPr lang="ru-RU" sz="2400" dirty="0"/>
          </a:p>
          <a:p>
            <a:pPr algn="just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30750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Задача распознавания объектов</a:t>
            </a:r>
          </a:p>
        </p:txBody>
      </p:sp>
      <p:pic>
        <p:nvPicPr>
          <p:cNvPr id="3074" name="Picture 2" descr="Приложение выборочного поиска, вверху: визуализация результатов сегментации алгоритма, внизу: визуализация предложений области алгоритма. Источник: J.R.R. Uijlings and al. (2012)">
            <a:extLst>
              <a:ext uri="{FF2B5EF4-FFF2-40B4-BE49-F238E27FC236}">
                <a16:creationId xmlns:a16="http://schemas.microsoft.com/office/drawing/2014/main" id="{BCC36D2F-A058-48FC-A5EF-7FAE764BC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8932"/>
            <a:ext cx="3163692" cy="20261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Распознавание объектов (Object </a:t>
            </a:r>
            <a:r>
              <a:rPr lang="ru-RU" sz="2400" b="1" dirty="0" err="1"/>
              <a:t>Detection</a:t>
            </a:r>
            <a:r>
              <a:rPr lang="ru-RU" sz="2400" b="1" dirty="0"/>
              <a:t>)</a:t>
            </a:r>
            <a:r>
              <a:rPr lang="ru-RU" sz="2400" dirty="0"/>
              <a:t> — задача компьютерного зрения, направленная на определение положения и типа объектов в изображении.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Компоненты задачи: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Локализация - вычисление координат рамки (</a:t>
            </a:r>
            <a:r>
              <a:rPr lang="ru-RU" sz="2400" dirty="0" err="1"/>
              <a:t>bounding</a:t>
            </a:r>
            <a:r>
              <a:rPr lang="ru-RU" sz="2400" dirty="0"/>
              <a:t> </a:t>
            </a:r>
            <a:r>
              <a:rPr lang="ru-RU" sz="2400" dirty="0" err="1"/>
              <a:t>box</a:t>
            </a:r>
            <a:r>
              <a:rPr lang="ru-RU" sz="2400" dirty="0"/>
              <a:t>), охватывающей объект.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Классификация - присвоение категории объекту внутри рамки.</a:t>
            </a:r>
          </a:p>
          <a:p>
            <a:pPr algn="just"/>
            <a:endParaRPr lang="ru-RU" sz="2400" dirty="0"/>
          </a:p>
        </p:txBody>
      </p:sp>
      <p:pic>
        <p:nvPicPr>
          <p:cNvPr id="3079" name="Picture 7">
            <a:extLst>
              <a:ext uri="{FF2B5EF4-FFF2-40B4-BE49-F238E27FC236}">
                <a16:creationId xmlns:a16="http://schemas.microsoft.com/office/drawing/2014/main" id="{900B8B56-98A0-4A71-B7C1-7D71B826E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191" y="4168781"/>
            <a:ext cx="4902609" cy="2026412"/>
          </a:xfrm>
          <a:prstGeom prst="rect">
            <a:avLst/>
          </a:prstGeom>
          <a:solidFill>
            <a:schemeClr val="bg1">
              <a:alpha val="0"/>
            </a:schemeClr>
          </a:solidFill>
        </p:spPr>
      </p:pic>
    </p:spTree>
    <p:extLst>
      <p:ext uri="{BB962C8B-B14F-4D97-AF65-F5344CB8AC3E}">
        <p14:creationId xmlns:p14="http://schemas.microsoft.com/office/powerpoint/2010/main" val="40197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Задача распознавания текста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53953"/>
            <a:ext cx="1051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/>
              <a:t>Распознавание текста (Text </a:t>
            </a:r>
            <a:r>
              <a:rPr lang="ru-RU" sz="2400" b="1" dirty="0" err="1"/>
              <a:t>Recognition</a:t>
            </a:r>
            <a:r>
              <a:rPr lang="ru-RU" sz="2400" b="1" dirty="0"/>
              <a:t>)</a:t>
            </a:r>
            <a:r>
              <a:rPr lang="ru-RU" sz="2400" dirty="0"/>
              <a:t> — задача компьютерного зрения, направленная на извлечение текстовой информации из изображения.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b="1" dirty="0"/>
              <a:t>Компоненты задачи: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Локализация текста  -  выделение области изображения, содержащей текст.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Распознавание символов -</a:t>
            </a:r>
            <a:r>
              <a:rPr lang="ru-RU" sz="2400" b="1" dirty="0"/>
              <a:t> </a:t>
            </a:r>
            <a:r>
              <a:rPr lang="ru-RU" sz="2400" dirty="0"/>
              <a:t>преобразование выделенной области в строку символов.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400" dirty="0"/>
              <a:t>Постобработка</a:t>
            </a:r>
            <a:r>
              <a:rPr lang="ru-RU" sz="2400" b="1" dirty="0"/>
              <a:t> - </a:t>
            </a:r>
            <a:r>
              <a:rPr lang="ru-RU" sz="2400" dirty="0"/>
              <a:t>исправление ошибок и приведение текста к удобному формату.</a:t>
            </a:r>
          </a:p>
          <a:p>
            <a:pPr algn="just"/>
            <a:endParaRPr lang="ru-RU" sz="24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6EDCCDD-86D5-4632-BDEA-6FB7C6322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32" y="4338288"/>
            <a:ext cx="3272333" cy="244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1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 err="1">
                <a:latin typeface="+mn-lt"/>
                <a:cs typeface="Times New Roman" panose="02020603050405020304" pitchFamily="18" charset="0"/>
              </a:rPr>
              <a:t>Свёрточные</a:t>
            </a:r>
            <a:r>
              <a:rPr lang="ru-RU" sz="4000" dirty="0">
                <a:latin typeface="+mn-lt"/>
                <a:cs typeface="Times New Roman" panose="02020603050405020304" pitchFamily="18" charset="0"/>
              </a:rPr>
              <a:t> нейронные сети (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CNN)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Свёрточные</a:t>
            </a:r>
            <a:r>
              <a:rPr lang="ru-RU" sz="2400" b="1" dirty="0"/>
              <a:t> нейронные сети (CNN)</a:t>
            </a:r>
            <a:r>
              <a:rPr lang="ru-RU" sz="2400" dirty="0"/>
              <a:t> — это тип искусственных нейронных сетей, которые специально разработаны для работы с изображениями и видео, а также для других задач, где структура данных имеет сеточную форму. CNN эффективны в задачах распознавания объектов, сегментации и классификации изображений.</a:t>
            </a:r>
          </a:p>
        </p:txBody>
      </p:sp>
      <p:pic>
        <p:nvPicPr>
          <p:cNvPr id="8194" name="Picture 2" descr="Начнём с последовательности CNN, которая классифицирует рукописные цифры">
            <a:extLst>
              <a:ext uri="{FF2B5EF4-FFF2-40B4-BE49-F238E27FC236}">
                <a16:creationId xmlns:a16="http://schemas.microsoft.com/office/drawing/2014/main" id="{CB6C3C47-4641-4933-95E0-90549FB2F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938" y="3203164"/>
            <a:ext cx="6444124" cy="3445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256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391AD0-4E19-42A9-A951-EE0EFF458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0124"/>
            <a:ext cx="10515600" cy="709592"/>
          </a:xfrm>
          <a:solidFill>
            <a:schemeClr val="accent4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+mn-lt"/>
                <a:cs typeface="Times New Roman" panose="02020603050405020304" pitchFamily="18" charset="0"/>
              </a:rPr>
              <a:t>Основные компоненты </a:t>
            </a:r>
            <a:r>
              <a:rPr lang="en-US" sz="4000" dirty="0">
                <a:latin typeface="+mn-lt"/>
                <a:cs typeface="Times New Roman" panose="02020603050405020304" pitchFamily="18" charset="0"/>
              </a:rPr>
              <a:t>CNN</a:t>
            </a:r>
            <a:endParaRPr lang="ru-RU" sz="4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F5A80-BFE7-404C-A12D-D6179D75FBE1}"/>
              </a:ext>
            </a:extLst>
          </p:cNvPr>
          <p:cNvSpPr txBox="1"/>
          <p:nvPr/>
        </p:nvSpPr>
        <p:spPr>
          <a:xfrm>
            <a:off x="838200" y="1121944"/>
            <a:ext cx="105155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b="1" dirty="0" err="1"/>
              <a:t>Свёрточный</a:t>
            </a:r>
            <a:r>
              <a:rPr lang="ru-RU" sz="2400" b="1" dirty="0"/>
              <a:t> слой (</a:t>
            </a:r>
            <a:r>
              <a:rPr lang="en-US" sz="2400" b="1" dirty="0"/>
              <a:t>Convolutional Layer):</a:t>
            </a:r>
            <a:endParaRPr lang="ru-RU" sz="2400" b="1" dirty="0"/>
          </a:p>
          <a:p>
            <a:pPr algn="just"/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dirty="0"/>
              <a:t> Основная идея:</a:t>
            </a:r>
            <a:r>
              <a:rPr lang="ru-RU" sz="2400" dirty="0"/>
              <a:t> применение фильтров (или свёрток) к входному изображению или к выходу предыдущего слоя для извлечения признаков.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dirty="0"/>
              <a:t> Фильтры проходят по изображению, применяя операцию свёртки, в результате чего получается карта активаций (</a:t>
            </a:r>
            <a:r>
              <a:rPr lang="en-US" sz="2400" dirty="0"/>
              <a:t>feature map).</a:t>
            </a:r>
            <a:endParaRPr lang="ru-RU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ru-RU" sz="2400" dirty="0"/>
          </a:p>
          <a:p>
            <a:pPr algn="just"/>
            <a:r>
              <a:rPr lang="ru-RU" sz="2400" dirty="0"/>
              <a:t>Операция свёртки: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1A6C52-AA1A-47F7-AB8A-DD3FBA2F2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680492"/>
            <a:ext cx="4997244" cy="4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9232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979</Words>
  <Application>Microsoft Office PowerPoint</Application>
  <PresentationFormat>Широкоэкранный</PresentationFormat>
  <Paragraphs>112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ЦЕЛЬ И ЗАДАЧИ</vt:lpstr>
      <vt:lpstr>Аналоги</vt:lpstr>
      <vt:lpstr>Набор технологий</vt:lpstr>
      <vt:lpstr>Компьютерное зрение</vt:lpstr>
      <vt:lpstr>Задача распознавания объектов</vt:lpstr>
      <vt:lpstr>Задача распознавания текста</vt:lpstr>
      <vt:lpstr>Свёрточные нейронные сети (CNN)</vt:lpstr>
      <vt:lpstr>Основные компоненты CNN</vt:lpstr>
      <vt:lpstr>Презентация PowerPoint</vt:lpstr>
      <vt:lpstr>Основные компоненты CNN</vt:lpstr>
      <vt:lpstr>Презентация PowerPoint</vt:lpstr>
      <vt:lpstr>Основные компоненты CNN</vt:lpstr>
      <vt:lpstr>Структура типичной CNN</vt:lpstr>
      <vt:lpstr>СПИСОК ИСТОЧНИКОВ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Protasov Ivan</dc:creator>
  <cp:lastModifiedBy>Protasov Ivan</cp:lastModifiedBy>
  <cp:revision>96</cp:revision>
  <dcterms:created xsi:type="dcterms:W3CDTF">2024-12-23T04:45:38Z</dcterms:created>
  <dcterms:modified xsi:type="dcterms:W3CDTF">2024-12-23T06:45:42Z</dcterms:modified>
</cp:coreProperties>
</file>