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AABD"/>
    <a:srgbClr val="C66C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1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47C4-CA3E-4AF2-B734-AA8AF8E91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94891-B1E2-40F5-A75B-29BC331B9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1C081-9955-4C8C-B03B-F0C9949CC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9213-5A72-4E94-A6C2-E392225C4BE1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70050-2107-4C07-9734-C90E41C9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6DDAD-65D9-43A0-A976-C65F96EAB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426D-35C3-4074-87E3-BA6F10E55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8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05AC-92FC-4AD2-BBB4-F8DABAE7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98553-711B-4025-AD0C-B62883DCC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6A2BD-1628-4DC7-8CD9-34B9AE87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9213-5A72-4E94-A6C2-E392225C4BE1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0D1E7-D346-4BDF-89ED-F27B365B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C1A6C-1D9D-4865-83B4-2922ECAE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426D-35C3-4074-87E3-BA6F10E55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50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138706-A519-4712-9527-3D4BDD7A7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7B4ED-D1F1-4D4D-98AC-0B409F5E8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CA3A4-0E59-49EB-AA19-77DFF856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9213-5A72-4E94-A6C2-E392225C4BE1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6D8FB-6330-4CEC-8FD0-AE1442C9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CA75E-E257-4044-AF30-41938A82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426D-35C3-4074-87E3-BA6F10E55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31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0546-B8D7-47F6-8299-E349B5BF1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984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04247-98BB-4F3F-B9C4-91C05E024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2066"/>
            <a:ext cx="10515600" cy="5305166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F6892-4E07-4E7E-99B9-5F3F7434C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9213-5A72-4E94-A6C2-E392225C4BE1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68A2E-706E-4DBC-8EDF-921A265D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432A4-2071-460B-9B20-79DB3DFB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426D-35C3-4074-87E3-BA6F10E55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89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534E-4AB3-4BFD-B557-7BECDFF1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EBC15-26AA-46FB-AD2A-36334F94E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22B91-0E10-4CB2-84BE-912687EB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9213-5A72-4E94-A6C2-E392225C4BE1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FB047-B866-47F1-AE88-A2AF8CD9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61D5D-EF7B-4243-B700-1FEDD8C9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426D-35C3-4074-87E3-BA6F10E55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34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D8DB-ED69-46CE-8AC9-51E92CD2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C1A6-E535-4BC6-A191-02D9994FD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B36CB-B44A-427A-A020-94360D3E7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FF49A-AF4D-4DF6-B186-FCD9DECA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9213-5A72-4E94-A6C2-E392225C4BE1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728AC-E5BE-4943-9712-C6A693A5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BD3EF-8267-41A0-9225-5493D138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426D-35C3-4074-87E3-BA6F10E55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96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4DB2F-2945-4F6E-8BBA-DC5A828C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351FC-454F-4A70-B48C-273A80096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EBCA7-88B6-4F95-8A18-F90DAD5E3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1E748-1EE5-4AB4-8012-5124BEF60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6303A-9382-4716-B0B6-ABA1C5BC5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F24CF-9639-4131-856E-A2F871BE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9213-5A72-4E94-A6C2-E392225C4BE1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5F740-CA70-452D-91D8-F48145E3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E3DDF4-58F5-4616-A35D-A8E69054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426D-35C3-4074-87E3-BA6F10E55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37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DF0-2FED-4CDC-A0A5-621141E3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BAAF97-62C7-4BA7-8952-8D045D48C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9213-5A72-4E94-A6C2-E392225C4BE1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83CD1-7979-4009-ACE0-3BC67FEF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805D0-E346-45F5-B2CE-FC02446D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426D-35C3-4074-87E3-BA6F10E55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44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13B13B-2015-4BCA-A130-737124CC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9213-5A72-4E94-A6C2-E392225C4BE1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42ED3-8E8A-4327-AB4D-9B2219526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CB5D1-6FA6-4284-B4A3-C27D4073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426D-35C3-4074-87E3-BA6F10E55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54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14C7-EEDF-4989-8EE6-8ECB4360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6EAEE-AE18-41C0-BEC7-859392BCA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92FEE-C2F8-4742-8135-A326A5D73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1B4FC-F86F-4E3B-8190-3E627CD47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9213-5A72-4E94-A6C2-E392225C4BE1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7242C-C203-45EB-8AEF-8F8D0C95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06389-A9B0-4344-BD61-006C71CE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426D-35C3-4074-87E3-BA6F10E55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28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7FE6-9B32-402C-9AC3-BE660716A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076F2-51BF-41B5-AF9F-CFB4EB7D1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3A1D8-8263-4692-A478-E88708246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04217-C62E-4FA0-A6D8-75543E21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9213-5A72-4E94-A6C2-E392225C4BE1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BA524-98DE-4BE4-BF87-C6DD0E96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4762E-2437-482D-9570-A25118C3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426D-35C3-4074-87E3-BA6F10E55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72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9CFC4-427C-47A9-93D4-53FEF66D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D7618-D50F-49D1-B30D-856930E7B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70919"/>
            <a:ext cx="10515600" cy="5106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E45DB-D112-4B30-89EA-1C38F903B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19213-5A72-4E94-A6C2-E392225C4BE1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1D70-4AF3-4472-8043-BD91A8E3F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B3FE0-4D03-413E-8BE9-D6ED28BC3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9426D-35C3-4074-87E3-BA6F10E55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77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35AAB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FDF2F-DC53-49F3-82F2-0F0F61180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Blockchain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AD575-E3D3-4DBE-980C-E9A88BC64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04556"/>
            <a:ext cx="10515599" cy="42062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 introduction to decentralised blockchain technology and NFTs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D0B9854-7DB7-4FA3-A9C6-8383411AD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98" y="2476588"/>
            <a:ext cx="10515599" cy="389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973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7F9BD-4231-47EF-965D-D99FDA78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168"/>
          </a:xfrm>
        </p:spPr>
        <p:txBody>
          <a:bodyPr/>
          <a:lstStyle/>
          <a:p>
            <a:r>
              <a:rPr lang="en-GB" u="sng" dirty="0"/>
              <a:t>NFTs (Non-Fungible Tokens)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C1BE4-AA9D-431E-AD2E-6C7BD6278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078"/>
            <a:ext cx="6543675" cy="539579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NFTs are associated with digital artworks, that can be bought/sold with cryptocurrency</a:t>
            </a:r>
          </a:p>
          <a:p>
            <a:pPr>
              <a:lnSpc>
                <a:spcPct val="150000"/>
              </a:lnSpc>
            </a:pPr>
            <a:r>
              <a:rPr lang="en-GB" dirty="0"/>
              <a:t>NFTs can be swapped just like any other token (</a:t>
            </a:r>
            <a:r>
              <a:rPr lang="en-GB" dirty="0" err="1"/>
              <a:t>e.g</a:t>
            </a:r>
            <a:r>
              <a:rPr lang="en-GB" dirty="0"/>
              <a:t> they are bought with ETH)</a:t>
            </a:r>
          </a:p>
          <a:p>
            <a:pPr>
              <a:lnSpc>
                <a:spcPct val="150000"/>
              </a:lnSpc>
            </a:pPr>
            <a:r>
              <a:rPr lang="en-GB" dirty="0"/>
              <a:t>The ownership of a particular NFT is permanently recorded within the blockchain</a:t>
            </a:r>
          </a:p>
          <a:p>
            <a:pPr>
              <a:lnSpc>
                <a:spcPct val="150000"/>
              </a:lnSpc>
            </a:pPr>
            <a:r>
              <a:rPr lang="en-GB" dirty="0"/>
              <a:t>The analogy : Owning a signed and verified unique copy of a particular artwork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Specifically: A publicly verifiable record that you own that particular NFT </a:t>
            </a:r>
          </a:p>
        </p:txBody>
      </p:sp>
      <p:pic>
        <p:nvPicPr>
          <p:cNvPr id="5122" name="Picture 2" descr="NFT Markets Post Record-Breaking Week">
            <a:extLst>
              <a:ext uri="{FF2B5EF4-FFF2-40B4-BE49-F238E27FC236}">
                <a16:creationId xmlns:a16="http://schemas.microsoft.com/office/drawing/2014/main" id="{92AD4727-B83B-468E-A7C6-5CC55D259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648596"/>
              </a:clrFrom>
              <a:clrTo>
                <a:srgbClr val="64859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841" y="789850"/>
            <a:ext cx="4486275" cy="206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FD93E3-F78D-470B-A973-844F3653AC20}"/>
              </a:ext>
            </a:extLst>
          </p:cNvPr>
          <p:cNvSpPr txBox="1"/>
          <p:nvPr/>
        </p:nvSpPr>
        <p:spPr>
          <a:xfrm>
            <a:off x="7602070" y="2946375"/>
            <a:ext cx="40610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latin typeface="+mj-lt"/>
              </a:rPr>
              <a:t>Crypto Punks NFT: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u="sng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Average trading price this week is approximately 100 ETH = £300,000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Nothing inherently valuable about the raw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Value is derived from the ownership of the unique copy in the blockchain</a:t>
            </a:r>
          </a:p>
        </p:txBody>
      </p:sp>
    </p:spTree>
    <p:extLst>
      <p:ext uri="{BB962C8B-B14F-4D97-AF65-F5344CB8AC3E}">
        <p14:creationId xmlns:p14="http://schemas.microsoft.com/office/powerpoint/2010/main" val="389410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57D48-CEF5-4101-B8E2-2F56B7EF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F0C-D73F-470A-A0F5-9A4A084B8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314808"/>
            <a:ext cx="6586489" cy="390901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What is a blockchain?</a:t>
            </a:r>
          </a:p>
          <a:p>
            <a:pPr lvl="1">
              <a:lnSpc>
                <a:spcPct val="110000"/>
              </a:lnSpc>
            </a:pPr>
            <a:r>
              <a:rPr lang="en-GB" sz="2800" dirty="0"/>
              <a:t>Hash chains</a:t>
            </a:r>
          </a:p>
          <a:p>
            <a:pPr lvl="1">
              <a:lnSpc>
                <a:spcPct val="110000"/>
              </a:lnSpc>
            </a:pPr>
            <a:r>
              <a:rPr lang="en-GB" sz="2800" dirty="0"/>
              <a:t>Distributed consensus</a:t>
            </a:r>
          </a:p>
          <a:p>
            <a:pPr lvl="1">
              <a:lnSpc>
                <a:spcPct val="110000"/>
              </a:lnSpc>
            </a:pPr>
            <a:r>
              <a:rPr lang="en-GB" sz="2800" dirty="0"/>
              <a:t>Block mining</a:t>
            </a:r>
          </a:p>
          <a:p>
            <a:pPr>
              <a:lnSpc>
                <a:spcPct val="110000"/>
              </a:lnSpc>
            </a:pPr>
            <a:r>
              <a:rPr lang="en-GB" dirty="0"/>
              <a:t>Decentralised networks</a:t>
            </a:r>
          </a:p>
          <a:p>
            <a:pPr lvl="1">
              <a:lnSpc>
                <a:spcPct val="110000"/>
              </a:lnSpc>
            </a:pPr>
            <a:r>
              <a:rPr lang="en-GB" sz="2800" dirty="0"/>
              <a:t>Centralised architecture</a:t>
            </a:r>
          </a:p>
          <a:p>
            <a:pPr lvl="1">
              <a:lnSpc>
                <a:spcPct val="110000"/>
              </a:lnSpc>
            </a:pPr>
            <a:r>
              <a:rPr lang="en-GB" sz="2800" dirty="0"/>
              <a:t>Decentralised architecture</a:t>
            </a:r>
          </a:p>
          <a:p>
            <a:pPr>
              <a:lnSpc>
                <a:spcPct val="110000"/>
              </a:lnSpc>
            </a:pPr>
            <a:r>
              <a:rPr lang="en-GB" dirty="0"/>
              <a:t>Smart contracts and dApps</a:t>
            </a:r>
          </a:p>
          <a:p>
            <a:pPr>
              <a:lnSpc>
                <a:spcPct val="110000"/>
              </a:lnSpc>
            </a:pPr>
            <a:r>
              <a:rPr lang="en-GB" dirty="0"/>
              <a:t>Cryptocurrencies</a:t>
            </a:r>
          </a:p>
          <a:p>
            <a:pPr>
              <a:lnSpc>
                <a:spcPct val="110000"/>
              </a:lnSpc>
            </a:pPr>
            <a:r>
              <a:rPr lang="en-GB" dirty="0"/>
              <a:t>NFTs</a:t>
            </a:r>
          </a:p>
        </p:txBody>
      </p:sp>
      <p:pic>
        <p:nvPicPr>
          <p:cNvPr id="6148" name="Picture 4" descr="62,019 Blockchain Illustrations &amp;amp; Clip Art - iStock">
            <a:extLst>
              <a:ext uri="{FF2B5EF4-FFF2-40B4-BE49-F238E27FC236}">
                <a16:creationId xmlns:a16="http://schemas.microsoft.com/office/drawing/2014/main" id="{CA384E47-6068-49CA-B91E-24B39B71CE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3" r="16234"/>
          <a:stretch/>
        </p:blipFill>
        <p:spPr bwMode="auto">
          <a:xfrm>
            <a:off x="329859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3E39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4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DE72-E512-4E7E-A065-47D12E39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What is a blockchain? : Hash 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FE190-36EC-497D-9D44-95704629D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966"/>
            <a:ext cx="10515600" cy="5403907"/>
          </a:xfrm>
        </p:spPr>
        <p:txBody>
          <a:bodyPr/>
          <a:lstStyle/>
          <a:p>
            <a:r>
              <a:rPr lang="en-GB" dirty="0"/>
              <a:t>Data is stored in ‘blocks’ which are encrypted (SHA-256 hashed)</a:t>
            </a:r>
          </a:p>
          <a:p>
            <a:r>
              <a:rPr lang="en-GB" dirty="0"/>
              <a:t>Each successive block contains the previous block hash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Any changes to a block in the chain will break the hashes of the proceeding blocks – tampering is therefore evident.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E2482EE-6567-4FD2-8155-2C34EAEBE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219" y="2379159"/>
            <a:ext cx="4861250" cy="249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06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4646C-D766-433A-9FEC-1444C0AD6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What is a blockchain? : Distributed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B9D24-9D68-41C4-B49C-0517390D1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410" y="1185300"/>
            <a:ext cx="7807841" cy="252469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The blockchain is distributed across multiple nodes</a:t>
            </a:r>
          </a:p>
          <a:p>
            <a:pPr>
              <a:lnSpc>
                <a:spcPct val="200000"/>
              </a:lnSpc>
            </a:pPr>
            <a:r>
              <a:rPr lang="en-GB" dirty="0"/>
              <a:t>Each new block added to the chain is verified (hashed) by all nodes</a:t>
            </a:r>
          </a:p>
          <a:p>
            <a:endParaRPr lang="en-GB" dirty="0"/>
          </a:p>
        </p:txBody>
      </p:sp>
      <p:pic>
        <p:nvPicPr>
          <p:cNvPr id="4098" name="Picture 2" descr="Vector Network Service People Blockchain Bitcoin Cryptocurrency - Blockchain Free Clipart #2003450">
            <a:extLst>
              <a:ext uri="{FF2B5EF4-FFF2-40B4-BE49-F238E27FC236}">
                <a16:creationId xmlns:a16="http://schemas.microsoft.com/office/drawing/2014/main" id="{E2A31DA4-0404-41CB-9816-CD7BA42C3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251" y="930850"/>
            <a:ext cx="3016716" cy="293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437192-43DE-4B57-BBB4-439ACAD6378F}"/>
              </a:ext>
            </a:extLst>
          </p:cNvPr>
          <p:cNvSpPr txBox="1">
            <a:spLocks/>
          </p:cNvSpPr>
          <p:nvPr/>
        </p:nvSpPr>
        <p:spPr>
          <a:xfrm>
            <a:off x="932410" y="3609269"/>
            <a:ext cx="10613967" cy="2932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dirty="0"/>
              <a:t>If any node makes changes to earlier blocks, this will be evident from disagreement with the remaining nodes</a:t>
            </a:r>
          </a:p>
          <a:p>
            <a:pPr>
              <a:lnSpc>
                <a:spcPct val="150000"/>
              </a:lnSpc>
            </a:pPr>
            <a:r>
              <a:rPr lang="en-GB" dirty="0"/>
              <a:t>The contents of the blockchain are therefore immutable and tamper resistant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589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25B8-BB26-4CDE-9515-E9EDD538D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59"/>
            <a:ext cx="10515600" cy="840219"/>
          </a:xfrm>
        </p:spPr>
        <p:txBody>
          <a:bodyPr/>
          <a:lstStyle/>
          <a:p>
            <a:r>
              <a:rPr lang="en-GB" u="sng" dirty="0"/>
              <a:t>What is a blockchain? : Block Mining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95880-5AEA-451F-A16D-2B3E20A4E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498"/>
            <a:ext cx="10515600" cy="585879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Blocks are verified through a process called ‘mining’.</a:t>
            </a:r>
          </a:p>
          <a:p>
            <a:pPr>
              <a:lnSpc>
                <a:spcPct val="150000"/>
              </a:lnSpc>
            </a:pPr>
            <a:r>
              <a:rPr lang="en-GB" dirty="0"/>
              <a:t>Each block contains a variable (the ‘nonce’) that is adjusted during the hashing process.</a:t>
            </a:r>
          </a:p>
          <a:p>
            <a:pPr>
              <a:lnSpc>
                <a:spcPct val="150000"/>
              </a:lnSpc>
            </a:pPr>
            <a:r>
              <a:rPr lang="en-GB" dirty="0"/>
              <a:t>Each miner in the network competes to find a nonce value such that the hash begins with a specified number of zeros.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The number of zeros is adjusted based on the available hashing power of the entire network (mining difficulty).</a:t>
            </a:r>
          </a:p>
          <a:p>
            <a:pPr>
              <a:lnSpc>
                <a:spcPct val="150000"/>
              </a:lnSpc>
            </a:pPr>
            <a:r>
              <a:rPr lang="en-GB" dirty="0"/>
              <a:t>Once a correct value has been found this block is ‘signed’ and added to the blockchain.</a:t>
            </a:r>
          </a:p>
          <a:p>
            <a:pPr>
              <a:lnSpc>
                <a:spcPct val="150000"/>
              </a:lnSpc>
            </a:pPr>
            <a:r>
              <a:rPr lang="en-GB" dirty="0"/>
              <a:t>All miners will then hash that block with the signed nonce value and verify the hash is consistent.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16F30DA-F123-477B-A274-0AFD439BE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577" y="309809"/>
            <a:ext cx="1918529" cy="143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58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187F8-398F-44CD-A902-91A3CA041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Centralised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3B700-D399-4F47-B11B-52F8A5F3D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419"/>
            <a:ext cx="10515600" cy="551861"/>
          </a:xfrm>
        </p:spPr>
        <p:txBody>
          <a:bodyPr/>
          <a:lstStyle/>
          <a:p>
            <a:r>
              <a:rPr lang="en-GB" dirty="0"/>
              <a:t>Traditional webserver architecture: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F163363-F689-4B15-9051-F2E3AE31EC5B}"/>
              </a:ext>
            </a:extLst>
          </p:cNvPr>
          <p:cNvSpPr txBox="1">
            <a:spLocks/>
          </p:cNvSpPr>
          <p:nvPr/>
        </p:nvSpPr>
        <p:spPr>
          <a:xfrm>
            <a:off x="838200" y="4800478"/>
            <a:ext cx="10515600" cy="551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Database is </a:t>
            </a:r>
            <a:r>
              <a:rPr lang="en-GB" b="1" dirty="0"/>
              <a:t>single source of truth </a:t>
            </a:r>
            <a:r>
              <a:rPr lang="en-GB" dirty="0"/>
              <a:t>– possibility of server-side tampering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A01FBA9-8EBD-41A3-ABF8-7476AF03B9AB}"/>
              </a:ext>
            </a:extLst>
          </p:cNvPr>
          <p:cNvSpPr txBox="1">
            <a:spLocks/>
          </p:cNvSpPr>
          <p:nvPr/>
        </p:nvSpPr>
        <p:spPr>
          <a:xfrm>
            <a:off x="838200" y="5503525"/>
            <a:ext cx="10515600" cy="515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No way to publicly verify legitimacy of transaction history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9B720-F603-4E59-92B9-2400859BDA61}"/>
              </a:ext>
            </a:extLst>
          </p:cNvPr>
          <p:cNvGrpSpPr/>
          <p:nvPr/>
        </p:nvGrpSpPr>
        <p:grpSpPr>
          <a:xfrm>
            <a:off x="1475571" y="1541336"/>
            <a:ext cx="9374748" cy="2991070"/>
            <a:chOff x="1475571" y="1541336"/>
            <a:chExt cx="9374748" cy="2991070"/>
          </a:xfrm>
        </p:grpSpPr>
        <p:pic>
          <p:nvPicPr>
            <p:cNvPr id="9" name="Picture 8" descr="Background pattern&#10;&#10;Description automatically generated with medium confidence">
              <a:extLst>
                <a:ext uri="{FF2B5EF4-FFF2-40B4-BE49-F238E27FC236}">
                  <a16:creationId xmlns:a16="http://schemas.microsoft.com/office/drawing/2014/main" id="{4ED3DC5C-96CE-4EF6-8A2E-AD0390B95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571" y="1541336"/>
              <a:ext cx="2668555" cy="2668555"/>
            </a:xfrm>
            <a:prstGeom prst="rect">
              <a:avLst/>
            </a:prstGeom>
          </p:spPr>
        </p:pic>
        <p:pic>
          <p:nvPicPr>
            <p:cNvPr id="11" name="Picture 10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B8B487C9-1677-4A0E-8E93-EEC626D0C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6923" y="1812020"/>
              <a:ext cx="1930316" cy="224668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956B854-F47C-4E34-88EC-D4AF3C6BBE48}"/>
                </a:ext>
              </a:extLst>
            </p:cNvPr>
            <p:cNvSpPr txBox="1"/>
            <p:nvPr/>
          </p:nvSpPr>
          <p:spPr>
            <a:xfrm>
              <a:off x="1475571" y="4130776"/>
              <a:ext cx="2920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Client side browser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D3FD7C-8EB9-4902-806A-3E6C65A19C27}"/>
                </a:ext>
              </a:extLst>
            </p:cNvPr>
            <p:cNvSpPr txBox="1"/>
            <p:nvPr/>
          </p:nvSpPr>
          <p:spPr>
            <a:xfrm>
              <a:off x="7395883" y="4163074"/>
              <a:ext cx="2920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Server + Database</a:t>
              </a:r>
            </a:p>
          </p:txBody>
        </p:sp>
        <p:pic>
          <p:nvPicPr>
            <p:cNvPr id="1030" name="Picture 6" descr="Possession Clipart Storage - Database Clipart - Png Download (#771346) -  PinClipart">
              <a:extLst>
                <a:ext uri="{FF2B5EF4-FFF2-40B4-BE49-F238E27FC236}">
                  <a16:creationId xmlns:a16="http://schemas.microsoft.com/office/drawing/2014/main" id="{1F216F38-CD00-458E-A649-537E66A18D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EDEDED"/>
                </a:clrFrom>
                <a:clrTo>
                  <a:srgbClr val="EDEDE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6124" y="1692515"/>
              <a:ext cx="1994195" cy="2402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5584DBE-641C-4D9F-9CF2-F90BF708F569}"/>
                </a:ext>
              </a:extLst>
            </p:cNvPr>
            <p:cNvGrpSpPr/>
            <p:nvPr/>
          </p:nvGrpSpPr>
          <p:grpSpPr>
            <a:xfrm>
              <a:off x="4448162" y="1968480"/>
              <a:ext cx="1934725" cy="1956210"/>
              <a:chOff x="4383833" y="2350167"/>
              <a:chExt cx="1934725" cy="1956210"/>
            </a:xfrm>
          </p:grpSpPr>
          <p:sp>
            <p:nvSpPr>
              <p:cNvPr id="14" name="Arrow: Right 13">
                <a:extLst>
                  <a:ext uri="{FF2B5EF4-FFF2-40B4-BE49-F238E27FC236}">
                    <a16:creationId xmlns:a16="http://schemas.microsoft.com/office/drawing/2014/main" id="{73E4DA26-5ED6-4560-AC4A-122E0CA39123}"/>
                  </a:ext>
                </a:extLst>
              </p:cNvPr>
              <p:cNvSpPr/>
              <p:nvPr/>
            </p:nvSpPr>
            <p:spPr>
              <a:xfrm>
                <a:off x="4383833" y="2726575"/>
                <a:ext cx="1871413" cy="17456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Arrow: Right 18">
                <a:extLst>
                  <a:ext uri="{FF2B5EF4-FFF2-40B4-BE49-F238E27FC236}">
                    <a16:creationId xmlns:a16="http://schemas.microsoft.com/office/drawing/2014/main" id="{4CD5C2BC-DC1B-4EB7-8FCD-1AE49557193B}"/>
                  </a:ext>
                </a:extLst>
              </p:cNvPr>
              <p:cNvSpPr/>
              <p:nvPr/>
            </p:nvSpPr>
            <p:spPr>
              <a:xfrm rot="10800000">
                <a:off x="4383833" y="3729364"/>
                <a:ext cx="1871413" cy="17456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8C6408-B75F-4CB0-8F31-926D37835D95}"/>
                  </a:ext>
                </a:extLst>
              </p:cNvPr>
              <p:cNvSpPr txBox="1"/>
              <p:nvPr/>
            </p:nvSpPr>
            <p:spPr>
              <a:xfrm>
                <a:off x="4647700" y="3120626"/>
                <a:ext cx="1670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‘Transaction’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6FDF42-3164-4FE9-A498-58DD41E4829C}"/>
                  </a:ext>
                </a:extLst>
              </p:cNvPr>
              <p:cNvSpPr txBox="1"/>
              <p:nvPr/>
            </p:nvSpPr>
            <p:spPr>
              <a:xfrm>
                <a:off x="4588664" y="2350167"/>
                <a:ext cx="1608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HTTP request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1EE4E5-B51C-4606-8683-C5A859D79057}"/>
                  </a:ext>
                </a:extLst>
              </p:cNvPr>
              <p:cNvSpPr txBox="1"/>
              <p:nvPr/>
            </p:nvSpPr>
            <p:spPr>
              <a:xfrm>
                <a:off x="4621664" y="3937045"/>
                <a:ext cx="1608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HTTP response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464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E650-9D67-4A2D-B82F-B9E2847E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Decentralised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DA6D6-BA91-448A-BBB3-C344C9086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327"/>
            <a:ext cx="4920589" cy="549254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2600" dirty="0"/>
              <a:t>Decentralised network of nodes that independently verify new blocks</a:t>
            </a:r>
          </a:p>
          <a:p>
            <a:pPr>
              <a:lnSpc>
                <a:spcPct val="150000"/>
              </a:lnSpc>
            </a:pPr>
            <a:r>
              <a:rPr lang="en-GB" sz="2600" dirty="0"/>
              <a:t>The network achieves consensus once the majority have verified each new block hash</a:t>
            </a:r>
          </a:p>
          <a:p>
            <a:pPr>
              <a:lnSpc>
                <a:spcPct val="150000"/>
              </a:lnSpc>
            </a:pPr>
            <a:r>
              <a:rPr lang="en-GB" sz="2600" dirty="0"/>
              <a:t>The blockchain contains the immutable history of all previous transactions on the chain</a:t>
            </a:r>
          </a:p>
          <a:p>
            <a:pPr>
              <a:lnSpc>
                <a:spcPct val="150000"/>
              </a:lnSpc>
            </a:pPr>
            <a:endParaRPr lang="en-GB" sz="2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A13951C-96D6-451F-BC54-A82D46866440}"/>
              </a:ext>
            </a:extLst>
          </p:cNvPr>
          <p:cNvGrpSpPr/>
          <p:nvPr/>
        </p:nvGrpSpPr>
        <p:grpSpPr>
          <a:xfrm>
            <a:off x="6234472" y="-179294"/>
            <a:ext cx="6057228" cy="3224437"/>
            <a:chOff x="6252402" y="0"/>
            <a:chExt cx="6057228" cy="322443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9CE4D5-05F1-4E35-B2F7-6399153ACEC5}"/>
                </a:ext>
              </a:extLst>
            </p:cNvPr>
            <p:cNvSpPr txBox="1"/>
            <p:nvPr/>
          </p:nvSpPr>
          <p:spPr>
            <a:xfrm>
              <a:off x="6433212" y="2492862"/>
              <a:ext cx="1329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Client</a:t>
              </a:r>
            </a:p>
          </p:txBody>
        </p:sp>
        <p:pic>
          <p:nvPicPr>
            <p:cNvPr id="2050" name="Picture 2" descr="61,942 Blockchain Illustrations &amp;amp; Clip Art - iStock">
              <a:extLst>
                <a:ext uri="{FF2B5EF4-FFF2-40B4-BE49-F238E27FC236}">
                  <a16:creationId xmlns:a16="http://schemas.microsoft.com/office/drawing/2014/main" id="{C19D81EA-9F69-4639-9D50-8F7662705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193" y="0"/>
              <a:ext cx="3224437" cy="3224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D7FA9E7-8187-4A52-8CBA-92D5AEFEEF39}"/>
                </a:ext>
              </a:extLst>
            </p:cNvPr>
            <p:cNvGrpSpPr/>
            <p:nvPr/>
          </p:nvGrpSpPr>
          <p:grpSpPr>
            <a:xfrm>
              <a:off x="6252402" y="860914"/>
              <a:ext cx="3306557" cy="1816614"/>
              <a:chOff x="5714241" y="1029504"/>
              <a:chExt cx="3306557" cy="1816614"/>
            </a:xfrm>
          </p:grpSpPr>
          <p:pic>
            <p:nvPicPr>
              <p:cNvPr id="4" name="Picture 3" descr="Background pattern&#10;&#10;Description automatically generated with medium confidence">
                <a:extLst>
                  <a:ext uri="{FF2B5EF4-FFF2-40B4-BE49-F238E27FC236}">
                    <a16:creationId xmlns:a16="http://schemas.microsoft.com/office/drawing/2014/main" id="{11D723F1-AF07-430E-8185-326722D625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4241" y="1029504"/>
                <a:ext cx="1720424" cy="1720424"/>
              </a:xfrm>
              <a:prstGeom prst="rect">
                <a:avLst/>
              </a:prstGeom>
            </p:spPr>
          </p:pic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E2B3C334-6431-455A-9AD9-72D51E6096AA}"/>
                  </a:ext>
                </a:extLst>
              </p:cNvPr>
              <p:cNvSpPr/>
              <p:nvPr/>
            </p:nvSpPr>
            <p:spPr>
              <a:xfrm>
                <a:off x="7657577" y="1409672"/>
                <a:ext cx="1072342" cy="16625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723AD8-42F9-49DA-A7F0-6ED5497361EE}"/>
                  </a:ext>
                </a:extLst>
              </p:cNvPr>
              <p:cNvSpPr txBox="1"/>
              <p:nvPr/>
            </p:nvSpPr>
            <p:spPr>
              <a:xfrm>
                <a:off x="7687673" y="2322898"/>
                <a:ext cx="10120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/>
                  <a:t>Block verified</a:t>
                </a:r>
              </a:p>
            </p:txBody>
          </p:sp>
          <p:sp>
            <p:nvSpPr>
              <p:cNvPr id="13" name="Arrow: Right 12">
                <a:extLst>
                  <a:ext uri="{FF2B5EF4-FFF2-40B4-BE49-F238E27FC236}">
                    <a16:creationId xmlns:a16="http://schemas.microsoft.com/office/drawing/2014/main" id="{AF54F2DC-2007-4AE5-9AAA-D417118DCE5D}"/>
                  </a:ext>
                </a:extLst>
              </p:cNvPr>
              <p:cNvSpPr/>
              <p:nvPr/>
            </p:nvSpPr>
            <p:spPr>
              <a:xfrm rot="10800000">
                <a:off x="7657577" y="2155273"/>
                <a:ext cx="1072342" cy="16625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5E4E5B-C4D0-4704-B833-8E571C92BB02}"/>
                  </a:ext>
                </a:extLst>
              </p:cNvPr>
              <p:cNvSpPr txBox="1"/>
              <p:nvPr/>
            </p:nvSpPr>
            <p:spPr>
              <a:xfrm>
                <a:off x="7687672" y="1168916"/>
                <a:ext cx="10120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/>
                  <a:t>Block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8F66D9-739B-47A1-B04E-F242EA199CA6}"/>
                  </a:ext>
                </a:extLst>
              </p:cNvPr>
              <p:cNvSpPr txBox="1"/>
              <p:nvPr/>
            </p:nvSpPr>
            <p:spPr>
              <a:xfrm>
                <a:off x="7508767" y="1674837"/>
                <a:ext cx="1512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‘Transaction’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835CB42-0E3F-4E1E-B8CC-B98506D3AA79}"/>
                </a:ext>
              </a:extLst>
            </p:cNvPr>
            <p:cNvSpPr txBox="1"/>
            <p:nvPr/>
          </p:nvSpPr>
          <p:spPr>
            <a:xfrm>
              <a:off x="10032724" y="2677528"/>
              <a:ext cx="1329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Blockchain</a:t>
              </a:r>
            </a:p>
          </p:txBody>
        </p: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0EAF41A-1C28-4556-B0EE-BC2DBA443F62}"/>
              </a:ext>
            </a:extLst>
          </p:cNvPr>
          <p:cNvSpPr txBox="1">
            <a:spLocks/>
          </p:cNvSpPr>
          <p:nvPr/>
        </p:nvSpPr>
        <p:spPr>
          <a:xfrm>
            <a:off x="6064632" y="3144054"/>
            <a:ext cx="5966749" cy="3348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No single source of truth – truth is achieved by consensus</a:t>
            </a:r>
          </a:p>
          <a:p>
            <a:pPr>
              <a:lnSpc>
                <a:spcPct val="100000"/>
              </a:lnSpc>
            </a:pPr>
            <a:r>
              <a:rPr lang="en-GB" dirty="0"/>
              <a:t>Data in the blockchain is immutable once verified</a:t>
            </a:r>
          </a:p>
          <a:p>
            <a:pPr>
              <a:lnSpc>
                <a:spcPct val="100000"/>
              </a:lnSpc>
            </a:pPr>
            <a:r>
              <a:rPr lang="en-GB" dirty="0"/>
              <a:t>Vulnerable to ‘51% attacks’ – if majority decide to verify tampered blocks</a:t>
            </a:r>
          </a:p>
        </p:txBody>
      </p:sp>
    </p:spTree>
    <p:extLst>
      <p:ext uri="{BB962C8B-B14F-4D97-AF65-F5344CB8AC3E}">
        <p14:creationId xmlns:p14="http://schemas.microsoft.com/office/powerpoint/2010/main" val="217387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EA764-C331-46FB-A9F4-BC5F693D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Smart Contracts and dApps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8BF4-7BD8-41F9-8EE4-BB7FB45DB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3966"/>
            <a:ext cx="10153650" cy="567638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GB" sz="3200" dirty="0"/>
              <a:t>‘Smart contracts’ are code that is stored in the blockchain</a:t>
            </a:r>
          </a:p>
          <a:p>
            <a:pPr lvl="1">
              <a:lnSpc>
                <a:spcPct val="150000"/>
              </a:lnSpc>
            </a:pPr>
            <a:r>
              <a:rPr lang="en-GB" sz="2800" dirty="0"/>
              <a:t>Written in the solidity language (similar to JavaScript)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Code is immutable and its legitimacy publicly verifiable</a:t>
            </a:r>
          </a:p>
          <a:p>
            <a:pPr lvl="1">
              <a:lnSpc>
                <a:spcPct val="150000"/>
              </a:lnSpc>
            </a:pPr>
            <a:r>
              <a:rPr lang="en-GB" sz="2800" dirty="0"/>
              <a:t>Any changes made to the code would be evident from the blockchain</a:t>
            </a:r>
          </a:p>
          <a:p>
            <a:pPr lvl="1">
              <a:lnSpc>
                <a:spcPct val="150000"/>
              </a:lnSpc>
            </a:pPr>
            <a:r>
              <a:rPr lang="en-GB" sz="2800" dirty="0"/>
              <a:t>Updates are possible – majority of blockchain must verify update 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dApps are client applications that interact with smart contracts</a:t>
            </a:r>
          </a:p>
          <a:p>
            <a:pPr lvl="1">
              <a:lnSpc>
                <a:spcPct val="150000"/>
              </a:lnSpc>
            </a:pPr>
            <a:r>
              <a:rPr lang="en-GB" sz="2800" dirty="0"/>
              <a:t>Smart contracts replace server side code for dApps</a:t>
            </a:r>
          </a:p>
          <a:p>
            <a:pPr lvl="1">
              <a:lnSpc>
                <a:spcPct val="150000"/>
              </a:lnSpc>
            </a:pPr>
            <a:r>
              <a:rPr lang="en-GB" sz="2800" dirty="0"/>
              <a:t>Blocks act as the database records for dApps</a:t>
            </a:r>
          </a:p>
        </p:txBody>
      </p:sp>
      <p:pic>
        <p:nvPicPr>
          <p:cNvPr id="2050" name="Picture 2" descr="Smart Contract Icons - Download Free Vector Icons | Noun Project | Icon  download free, Nouns, Projects">
            <a:extLst>
              <a:ext uri="{FF2B5EF4-FFF2-40B4-BE49-F238E27FC236}">
                <a16:creationId xmlns:a16="http://schemas.microsoft.com/office/drawing/2014/main" id="{A16703FE-A5EC-4A53-809E-6A6E56BA7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187" y="365126"/>
            <a:ext cx="221932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32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E9DA-BC2F-40FB-9DEB-522FE3AD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Cryptocurrencies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B3FBB-FA13-4380-81BC-F968D0176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1975"/>
            <a:ext cx="10515600" cy="5470899"/>
          </a:xfrm>
        </p:spPr>
        <p:txBody>
          <a:bodyPr>
            <a:noAutofit/>
          </a:bodyPr>
          <a:lstStyle/>
          <a:p>
            <a:r>
              <a:rPr lang="en-GB" dirty="0"/>
              <a:t>Cryptocurrency tokens are transferred between public</a:t>
            </a:r>
          </a:p>
          <a:p>
            <a:pPr marL="0" indent="0">
              <a:buNone/>
            </a:pPr>
            <a:r>
              <a:rPr lang="en-GB" dirty="0"/>
              <a:t>   addresses via the blockchain</a:t>
            </a:r>
          </a:p>
          <a:p>
            <a:r>
              <a:rPr lang="en-GB" dirty="0"/>
              <a:t>The blockchain holds the transfer records for the currency</a:t>
            </a:r>
          </a:p>
          <a:p>
            <a:pPr lvl="1"/>
            <a:r>
              <a:rPr lang="en-GB" dirty="0"/>
              <a:t>Address token balances are tracked from the transaction histories</a:t>
            </a:r>
          </a:p>
          <a:p>
            <a:pPr lvl="1"/>
            <a:r>
              <a:rPr lang="en-GB" dirty="0"/>
              <a:t>All transfers are publicly verifiable and immutable</a:t>
            </a:r>
          </a:p>
          <a:p>
            <a:r>
              <a:rPr lang="en-GB" dirty="0"/>
              <a:t>Transfers are signed by private keys to ensure only the key holder can send their own tokens </a:t>
            </a:r>
          </a:p>
          <a:p>
            <a:r>
              <a:rPr lang="en-GB" dirty="0"/>
              <a:t>Token transfers are facilitated via smart contracts, that define how tokens can be transferred </a:t>
            </a:r>
            <a:r>
              <a:rPr lang="en-GB" dirty="0" err="1"/>
              <a:t>e.g</a:t>
            </a:r>
            <a:r>
              <a:rPr lang="en-GB" dirty="0"/>
              <a:t> :</a:t>
            </a:r>
          </a:p>
          <a:p>
            <a:pPr lvl="1"/>
            <a:r>
              <a:rPr lang="en-GB" dirty="0"/>
              <a:t>£36,000 can be swapped for 1 BTC </a:t>
            </a:r>
          </a:p>
          <a:p>
            <a:pPr lvl="1"/>
            <a:r>
              <a:rPr lang="en-GB" dirty="0"/>
              <a:t>BTC can be transferred between addresses – with a % mining fee</a:t>
            </a:r>
          </a:p>
          <a:p>
            <a:pPr lvl="1"/>
            <a:r>
              <a:rPr lang="en-GB" dirty="0"/>
              <a:t>X ETH can be swapped for the Y NFT  </a:t>
            </a:r>
          </a:p>
        </p:txBody>
      </p:sp>
      <p:pic>
        <p:nvPicPr>
          <p:cNvPr id="4100" name="Picture 4" descr="Adiman Bitcoin Design Coin Cryptocurrency Collectible Coin Gold Plated Real  Physical Coin Bitcoin Design (Gold) : Amazon.in: Toys &amp;amp; Games">
            <a:extLst>
              <a:ext uri="{FF2B5EF4-FFF2-40B4-BE49-F238E27FC236}">
                <a16:creationId xmlns:a16="http://schemas.microsoft.com/office/drawing/2014/main" id="{FA320C39-D918-49F8-845E-8CF1E3C63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900" y="88526"/>
            <a:ext cx="18669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6FAD647F-EB33-4C5D-BEC4-C16B57773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350" y="1657199"/>
            <a:ext cx="18669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31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677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Blockchain Technology</vt:lpstr>
      <vt:lpstr>Overview</vt:lpstr>
      <vt:lpstr>What is a blockchain? : Hash Chains</vt:lpstr>
      <vt:lpstr>What is a blockchain? : Distributed consensus</vt:lpstr>
      <vt:lpstr>What is a blockchain? : Block Mining</vt:lpstr>
      <vt:lpstr>Centralised Architecture</vt:lpstr>
      <vt:lpstr>Decentralised Architecture</vt:lpstr>
      <vt:lpstr>Smart Contracts and dApps</vt:lpstr>
      <vt:lpstr>Cryptocurrencies</vt:lpstr>
      <vt:lpstr>NFTs (Non-Fungible Tokens)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13</cp:revision>
  <dcterms:created xsi:type="dcterms:W3CDTF">2021-09-01T13:50:15Z</dcterms:created>
  <dcterms:modified xsi:type="dcterms:W3CDTF">2021-09-02T15:29:44Z</dcterms:modified>
</cp:coreProperties>
</file>