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8288000" cy="10287000"/>
  <p:notesSz cx="6858000" cy="9144000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8186654" name="Google Shape;3;n"/>
          <p:cNvSpPr txBox="1"/>
          <p:nvPr>
            <p:ph type="hdr" idx="2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88745439" name="Google Shape;4;n"/>
          <p:cNvSpPr txBox="1"/>
          <p:nvPr>
            <p:ph type="dt" idx="10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41244415" name="Google Shape;5;n"/>
          <p:cNvSpPr/>
          <p:nvPr>
            <p:ph type="sldImg" idx="3"/>
          </p:nvPr>
        </p:nvSpPr>
        <p:spPr bwMode="auto"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3660984" name="Google Shape;6;n"/>
          <p:cNvSpPr txBox="1"/>
          <p:nvPr>
            <p:ph type="body" idx="1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41367695" name="Google Shape;7;n"/>
          <p:cNvSpPr txBox="1"/>
          <p:nvPr>
            <p:ph type="ftr" idx="11"/>
          </p:nvPr>
        </p:nvSpPr>
        <p:spPr bwMode="auto"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643217548" name="Google Shape;8;n"/>
          <p:cNvSpPr txBox="1"/>
          <p:nvPr>
            <p:ph type="sldNum" idx="12"/>
          </p:nvPr>
        </p:nvSpPr>
        <p:spPr bwMode="auto"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919956" name="Google Shape;85;p1:notes"/>
          <p:cNvSpPr txBox="1"/>
          <p:nvPr>
            <p:ph type="body" idx="1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28866670" name="Google Shape;86;p1:notes"/>
          <p:cNvSpPr/>
          <p:nvPr>
            <p:ph type="sldImg" idx="2"/>
          </p:nvPr>
        </p:nvSpPr>
        <p:spPr bwMode="auto"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1392650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938022300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914354888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7796253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25595799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362491635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9483840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197039930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85594232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6631232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545090824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253925714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3944158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816922317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368845437" name="Google Shape;153;p5:notes"/>
          <p:cNvSpPr/>
          <p:nvPr>
            <p:ph type="sldImg" idx="3"/>
          </p:nvPr>
        </p:nvSpPr>
        <p:spPr bwMode="auto">
          <a:xfrm>
            <a:off x="2857500" y="512759"/>
            <a:ext cx="3429000" cy="2566983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268159" name="Google Shape;154;p5:notes"/>
          <p:cNvSpPr txBox="1"/>
          <p:nvPr>
            <p:ph type="body" idx="1"/>
          </p:nvPr>
        </p:nvSpPr>
        <p:spPr bwMode="auto">
          <a:xfrm>
            <a:off x="914400" y="3251196"/>
            <a:ext cx="7315200" cy="308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771746026" name="Google Shape;155;p5:notes"/>
          <p:cNvSpPr txBox="1"/>
          <p:nvPr>
            <p:ph type="ftr" idx="11"/>
          </p:nvPr>
        </p:nvSpPr>
        <p:spPr bwMode="auto">
          <a:xfrm>
            <a:off x="0" y="6502396"/>
            <a:ext cx="3962395" cy="34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446156272" name="Google Shape;156;p5:notes"/>
          <p:cNvSpPr txBox="1"/>
          <p:nvPr>
            <p:ph type="sldNum" idx="12"/>
          </p:nvPr>
        </p:nvSpPr>
        <p:spPr bwMode="auto">
          <a:xfrm>
            <a:off x="5180013" y="6502396"/>
            <a:ext cx="3962395" cy="34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3501561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43636517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5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653160327" name="Google Shape;153;p5:notes"/>
          <p:cNvSpPr/>
          <p:nvPr>
            <p:ph type="sldImg" idx="3"/>
          </p:nvPr>
        </p:nvSpPr>
        <p:spPr bwMode="auto">
          <a:xfrm>
            <a:off x="2857500" y="512759"/>
            <a:ext cx="3429000" cy="2566983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4688103" name="Google Shape;154;p5:notes"/>
          <p:cNvSpPr txBox="1"/>
          <p:nvPr>
            <p:ph type="body" idx="1"/>
          </p:nvPr>
        </p:nvSpPr>
        <p:spPr bwMode="auto">
          <a:xfrm>
            <a:off x="914400" y="3251196"/>
            <a:ext cx="7315200" cy="3081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55856568" name="Google Shape;155;p5:notes"/>
          <p:cNvSpPr txBox="1"/>
          <p:nvPr>
            <p:ph type="ftr" idx="11"/>
          </p:nvPr>
        </p:nvSpPr>
        <p:spPr bwMode="auto">
          <a:xfrm>
            <a:off x="0" y="6502396"/>
            <a:ext cx="3962395" cy="34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67971633" name="Google Shape;156;p5:notes"/>
          <p:cNvSpPr txBox="1"/>
          <p:nvPr>
            <p:ph type="sldNum" idx="12"/>
          </p:nvPr>
        </p:nvSpPr>
        <p:spPr bwMode="auto">
          <a:xfrm>
            <a:off x="5180013" y="6502396"/>
            <a:ext cx="3962395" cy="341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6" rIns="91422" bIns="45696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653985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841233288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928093172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4964958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412556576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271810245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1022214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522824620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618318086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001299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70772103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255650991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3103769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266615835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238149682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8314555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055847596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894715887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8620325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357393533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2038966309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084168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546057397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707517651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0617677" name="Google Shape;648;p12:notes"/>
          <p:cNvSpPr txBox="1"/>
          <p:nvPr>
            <p:ph type="body" idx="1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804100552" name="Google Shape;649;p12:notes"/>
          <p:cNvSpPr/>
          <p:nvPr>
            <p:ph type="sldImg" idx="2"/>
          </p:nvPr>
        </p:nvSpPr>
        <p:spPr bwMode="auto"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3061814" name="Google Shape;95;p2:notes"/>
          <p:cNvSpPr txBox="1"/>
          <p:nvPr>
            <p:ph type="body" idx="1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213608908" name="Google Shape;96;p2:notes"/>
          <p:cNvSpPr/>
          <p:nvPr>
            <p:ph type="sldImg" idx="2"/>
          </p:nvPr>
        </p:nvSpPr>
        <p:spPr bwMode="auto"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7649297" name="Google Shape;151;p5:notes"/>
          <p:cNvSpPr txBox="1"/>
          <p:nvPr>
            <p:ph type="hdr" idx="2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077518934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987660478" name="Google Shape;153;p5:notes"/>
          <p:cNvSpPr/>
          <p:nvPr>
            <p:ph type="sldImg" idx="3"/>
          </p:nvPr>
        </p:nvSpPr>
        <p:spPr bwMode="auto">
          <a:xfrm>
            <a:off x="2857500" y="512763"/>
            <a:ext cx="3429000" cy="2566987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90916" name="Google Shape;154;p5:notes"/>
          <p:cNvSpPr txBox="1"/>
          <p:nvPr>
            <p:ph type="body" idx="1"/>
          </p:nvPr>
        </p:nvSpPr>
        <p:spPr bwMode="auto"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857444326" name="Google Shape;155;p5:notes"/>
          <p:cNvSpPr txBox="1"/>
          <p:nvPr>
            <p:ph type="ftr" idx="11"/>
          </p:nvPr>
        </p:nvSpPr>
        <p:spPr bwMode="auto"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546969933" name="Google Shape;156;p5:notes"/>
          <p:cNvSpPr txBox="1"/>
          <p:nvPr>
            <p:ph type="sldNum" idx="12"/>
          </p:nvPr>
        </p:nvSpPr>
        <p:spPr bwMode="auto"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3798603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82936439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220427443" name="Google Shape;153;p5:notes"/>
          <p:cNvSpPr/>
          <p:nvPr>
            <p:ph type="sldImg" idx="3"/>
          </p:nvPr>
        </p:nvSpPr>
        <p:spPr bwMode="auto"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5671621" name="Google Shape;154;p5:notes"/>
          <p:cNvSpPr txBox="1"/>
          <p:nvPr>
            <p:ph type="body" idx="1"/>
          </p:nvPr>
        </p:nvSpPr>
        <p:spPr bwMode="auto"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539997571" name="Google Shape;155;p5:notes"/>
          <p:cNvSpPr txBox="1"/>
          <p:nvPr>
            <p:ph type="ftr" idx="11"/>
          </p:nvPr>
        </p:nvSpPr>
        <p:spPr bwMode="auto"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332367206" name="Google Shape;156;p5:notes"/>
          <p:cNvSpPr txBox="1"/>
          <p:nvPr>
            <p:ph type="sldNum" idx="12"/>
          </p:nvPr>
        </p:nvSpPr>
        <p:spPr bwMode="auto"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461243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95995430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175919531" name="Google Shape;153;p5:notes"/>
          <p:cNvSpPr/>
          <p:nvPr>
            <p:ph type="sldImg" idx="3"/>
          </p:nvPr>
        </p:nvSpPr>
        <p:spPr bwMode="auto"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2871903" name="Google Shape;154;p5:notes"/>
          <p:cNvSpPr txBox="1"/>
          <p:nvPr>
            <p:ph type="body" idx="1"/>
          </p:nvPr>
        </p:nvSpPr>
        <p:spPr bwMode="auto"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452471835" name="Google Shape;155;p5:notes"/>
          <p:cNvSpPr txBox="1"/>
          <p:nvPr>
            <p:ph type="ftr" idx="11"/>
          </p:nvPr>
        </p:nvSpPr>
        <p:spPr bwMode="auto"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394713099" name="Google Shape;156;p5:notes"/>
          <p:cNvSpPr txBox="1"/>
          <p:nvPr>
            <p:ph type="sldNum" idx="12"/>
          </p:nvPr>
        </p:nvSpPr>
        <p:spPr bwMode="auto"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291585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794254007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738553303" name="Google Shape;153;p5:notes"/>
          <p:cNvSpPr/>
          <p:nvPr>
            <p:ph type="sldImg" idx="3"/>
          </p:nvPr>
        </p:nvSpPr>
        <p:spPr bwMode="auto"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0357432" name="Google Shape;154;p5:notes"/>
          <p:cNvSpPr txBox="1"/>
          <p:nvPr>
            <p:ph type="body" idx="1"/>
          </p:nvPr>
        </p:nvSpPr>
        <p:spPr bwMode="auto"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740629111" name="Google Shape;155;p5:notes"/>
          <p:cNvSpPr txBox="1"/>
          <p:nvPr>
            <p:ph type="ftr" idx="11"/>
          </p:nvPr>
        </p:nvSpPr>
        <p:spPr bwMode="auto"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2099500642" name="Google Shape;156;p5:notes"/>
          <p:cNvSpPr txBox="1"/>
          <p:nvPr>
            <p:ph type="sldNum" idx="12"/>
          </p:nvPr>
        </p:nvSpPr>
        <p:spPr bwMode="auto"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40593614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602632436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9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192547673" name="Google Shape;153;p5:notes"/>
          <p:cNvSpPr/>
          <p:nvPr>
            <p:ph type="sldImg" idx="3"/>
          </p:nvPr>
        </p:nvSpPr>
        <p:spPr bwMode="auto">
          <a:xfrm>
            <a:off x="2857500" y="512762"/>
            <a:ext cx="3429000" cy="2566986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7701067" name="Google Shape;154;p5:notes"/>
          <p:cNvSpPr txBox="1"/>
          <p:nvPr>
            <p:ph type="body" idx="1"/>
          </p:nvPr>
        </p:nvSpPr>
        <p:spPr bwMode="auto">
          <a:xfrm>
            <a:off x="914400" y="3251199"/>
            <a:ext cx="7315200" cy="308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865036712" name="Google Shape;155;p5:notes"/>
          <p:cNvSpPr txBox="1"/>
          <p:nvPr>
            <p:ph type="ftr" idx="11"/>
          </p:nvPr>
        </p:nvSpPr>
        <p:spPr bwMode="auto">
          <a:xfrm>
            <a:off x="0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580253994" name="Google Shape;156;p5:notes"/>
          <p:cNvSpPr txBox="1"/>
          <p:nvPr>
            <p:ph type="sldNum" idx="12"/>
          </p:nvPr>
        </p:nvSpPr>
        <p:spPr bwMode="auto">
          <a:xfrm>
            <a:off x="5180013" y="6502399"/>
            <a:ext cx="3962399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7776450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139535250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8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201686898" name="Google Shape;153;p5:notes"/>
          <p:cNvSpPr/>
          <p:nvPr>
            <p:ph type="sldImg" idx="3"/>
          </p:nvPr>
        </p:nvSpPr>
        <p:spPr bwMode="auto">
          <a:xfrm>
            <a:off x="2857500" y="512761"/>
            <a:ext cx="3429000" cy="2566985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283797" name="Google Shape;154;p5:notes"/>
          <p:cNvSpPr txBox="1"/>
          <p:nvPr>
            <p:ph type="body" idx="1"/>
          </p:nvPr>
        </p:nvSpPr>
        <p:spPr bwMode="auto">
          <a:xfrm>
            <a:off x="914400" y="3251198"/>
            <a:ext cx="7315200" cy="3081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1161788213" name="Google Shape;155;p5:notes"/>
          <p:cNvSpPr txBox="1"/>
          <p:nvPr>
            <p:ph type="ftr" idx="11"/>
          </p:nvPr>
        </p:nvSpPr>
        <p:spPr bwMode="auto">
          <a:xfrm>
            <a:off x="0" y="6502398"/>
            <a:ext cx="3962398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2124547709" name="Google Shape;156;p5:notes"/>
          <p:cNvSpPr txBox="1"/>
          <p:nvPr>
            <p:ph type="sldNum" idx="12"/>
          </p:nvPr>
        </p:nvSpPr>
        <p:spPr bwMode="auto">
          <a:xfrm>
            <a:off x="5180013" y="6502398"/>
            <a:ext cx="3962398" cy="3413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8" rIns="91423" bIns="45698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518643" name="Google Shape;151;p5:notes"/>
          <p:cNvSpPr txBox="1"/>
          <p:nvPr>
            <p:ph type="hdr" idx="2"/>
          </p:nvPr>
        </p:nvSpPr>
        <p:spPr bwMode="auto">
          <a:xfrm>
            <a:off x="0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1187064586" name="Google Shape;152;p5:notes"/>
          <p:cNvSpPr txBox="1"/>
          <p:nvPr>
            <p:ph type="dt" idx="10"/>
          </p:nvPr>
        </p:nvSpPr>
        <p:spPr bwMode="auto">
          <a:xfrm>
            <a:off x="5180013" y="0"/>
            <a:ext cx="3962396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1.7.2013</a:t>
            </a:r>
            <a:endParaRPr/>
          </a:p>
        </p:txBody>
      </p:sp>
      <p:sp>
        <p:nvSpPr>
          <p:cNvPr id="1904102607" name="Google Shape;153;p5:notes"/>
          <p:cNvSpPr/>
          <p:nvPr>
            <p:ph type="sldImg" idx="3"/>
          </p:nvPr>
        </p:nvSpPr>
        <p:spPr bwMode="auto">
          <a:xfrm>
            <a:off x="2857500" y="512760"/>
            <a:ext cx="3429000" cy="2566984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3883533" name="Google Shape;154;p5:notes"/>
          <p:cNvSpPr txBox="1"/>
          <p:nvPr>
            <p:ph type="body" idx="1"/>
          </p:nvPr>
        </p:nvSpPr>
        <p:spPr bwMode="auto">
          <a:xfrm>
            <a:off x="914400" y="3251197"/>
            <a:ext cx="7315200" cy="3081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t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/>
          </a:p>
        </p:txBody>
      </p:sp>
      <p:sp>
        <p:nvSpPr>
          <p:cNvPr id="61890724" name="Google Shape;155;p5:notes"/>
          <p:cNvSpPr txBox="1"/>
          <p:nvPr>
            <p:ph type="ftr" idx="11"/>
          </p:nvPr>
        </p:nvSpPr>
        <p:spPr bwMode="auto">
          <a:xfrm>
            <a:off x="0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pPr>
            <a:endParaRPr sz="1200"/>
          </a:p>
        </p:txBody>
      </p:sp>
      <p:sp>
        <p:nvSpPr>
          <p:cNvPr id="466557658" name="Google Shape;156;p5:notes"/>
          <p:cNvSpPr txBox="1"/>
          <p:nvPr>
            <p:ph type="sldNum" idx="12"/>
          </p:nvPr>
        </p:nvSpPr>
        <p:spPr bwMode="auto">
          <a:xfrm>
            <a:off x="5180013" y="6502397"/>
            <a:ext cx="3962396" cy="34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7" rIns="91422" bIns="45697" anchor="b" anchorCtr="0">
            <a:noAutofit/>
          </a:bodyPr>
          <a:lstStyle/>
          <a:p>
            <a: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r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4149070" name="Google Shape;16;p14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3352775" name="Google Shape;17;p14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948114" name="Google Shape;18;p14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1916645" name="Google Shape;73;p23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8423762" name="Google Shape;74;p23"/>
          <p:cNvSpPr txBox="1"/>
          <p:nvPr>
            <p:ph type="body" idx="1"/>
          </p:nvPr>
        </p:nvSpPr>
        <p:spPr bwMode="auto">
          <a:xfrm rot="5400000">
            <a:off x="2308951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11913654" name="Google Shape;75;p23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0372661" name="Google Shape;76;p23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21167874" name="Google Shape;77;p23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572972" name="Google Shape;79;p24"/>
          <p:cNvSpPr txBox="1"/>
          <p:nvPr>
            <p:ph type="title"/>
          </p:nvPr>
        </p:nvSpPr>
        <p:spPr bwMode="auto">
          <a:xfrm rot="5400000">
            <a:off x="4732351" y="2171689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44436589" name="Google Shape;80;p24"/>
          <p:cNvSpPr txBox="1"/>
          <p:nvPr>
            <p:ph type="body" idx="1"/>
          </p:nvPr>
        </p:nvSpPr>
        <p:spPr bwMode="auto">
          <a:xfrm rot="5400000">
            <a:off x="541350" y="190487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48890685" name="Google Shape;81;p24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6128380" name="Google Shape;82;p24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56169982" name="Google Shape;83;p24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5852582" name="Google Shape;20;p15"/>
          <p:cNvSpPr txBox="1"/>
          <p:nvPr>
            <p:ph type="ctrTitle"/>
          </p:nvPr>
        </p:nvSpPr>
        <p:spPr bwMode="auto"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450871" name="Google Shape;21;p15"/>
          <p:cNvSpPr txBox="1"/>
          <p:nvPr>
            <p:ph type="subTitle" idx="1"/>
          </p:nvPr>
        </p:nvSpPr>
        <p:spPr bwMode="auto">
          <a:xfrm>
            <a:off x="1371600" y="3886200"/>
            <a:ext cx="6400800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04282004" name="Google Shape;22;p15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4150529" name="Google Shape;23;p15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84228903" name="Google Shape;24;p15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7241335" name="Google Shape;26;p16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76726212" name="Google Shape;27;p16"/>
          <p:cNvSpPr txBox="1"/>
          <p:nvPr>
            <p:ph type="body" idx="1"/>
          </p:nvPr>
        </p:nvSpPr>
        <p:spPr bwMode="auto"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2396276" name="Google Shape;28;p16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2870140" name="Google Shape;29;p16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50100450" name="Google Shape;30;p16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4066250" name="Google Shape;32;p17"/>
          <p:cNvSpPr txBox="1"/>
          <p:nvPr>
            <p:ph type="title"/>
          </p:nvPr>
        </p:nvSpPr>
        <p:spPr bwMode="auto"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24250278" name="Google Shape;33;p17"/>
          <p:cNvSpPr txBox="1"/>
          <p:nvPr>
            <p:ph type="body" idx="1"/>
          </p:nvPr>
        </p:nvSpPr>
        <p:spPr bwMode="auto"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27563613" name="Google Shape;34;p17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953910" name="Google Shape;35;p17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1658570" name="Google Shape;36;p17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2338979" name="Google Shape;38;p18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83117832" name="Google Shape;39;p18"/>
          <p:cNvSpPr txBox="1"/>
          <p:nvPr>
            <p:ph type="body" idx="1"/>
          </p:nvPr>
        </p:nvSpPr>
        <p:spPr bwMode="auto"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016206990" name="Google Shape;40;p18"/>
          <p:cNvSpPr txBox="1"/>
          <p:nvPr>
            <p:ph type="body" idx="2"/>
          </p:nvPr>
        </p:nvSpPr>
        <p:spPr bwMode="auto"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051689145" name="Google Shape;41;p18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4059468" name="Google Shape;42;p18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0323769" name="Google Shape;43;p18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4544370" name="Google Shape;45;p19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95523876" name="Google Shape;46;p19"/>
          <p:cNvSpPr txBox="1"/>
          <p:nvPr>
            <p:ph type="body" idx="1"/>
          </p:nvPr>
        </p:nvSpPr>
        <p:spPr bwMode="auto"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540767289" name="Google Shape;47;p19"/>
          <p:cNvSpPr txBox="1"/>
          <p:nvPr>
            <p:ph type="body" idx="2"/>
          </p:nvPr>
        </p:nvSpPr>
        <p:spPr bwMode="auto"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811701818" name="Google Shape;48;p19"/>
          <p:cNvSpPr txBox="1"/>
          <p:nvPr>
            <p:ph type="body" idx="3"/>
          </p:nvPr>
        </p:nvSpPr>
        <p:spPr bwMode="auto"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789406164" name="Google Shape;49;p19"/>
          <p:cNvSpPr txBox="1"/>
          <p:nvPr>
            <p:ph type="body" idx="4"/>
          </p:nvPr>
        </p:nvSpPr>
        <p:spPr bwMode="auto"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281248186" name="Google Shape;50;p19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73480865" name="Google Shape;51;p19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9034680" name="Google Shape;52;p19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6514216" name="Google Shape;54;p20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7754175" name="Google Shape;55;p20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2817320" name="Google Shape;56;p20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15938653" name="Google Shape;57;p20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7788119" name="Google Shape;59;p21"/>
          <p:cNvSpPr txBox="1"/>
          <p:nvPr>
            <p:ph type="title"/>
          </p:nvPr>
        </p:nvSpPr>
        <p:spPr bwMode="auto"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56066403" name="Google Shape;60;p21"/>
          <p:cNvSpPr txBox="1"/>
          <p:nvPr>
            <p:ph type="body" idx="1"/>
          </p:nvPr>
        </p:nvSpPr>
        <p:spPr bwMode="auto"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547400184" name="Google Shape;61;p21"/>
          <p:cNvSpPr txBox="1"/>
          <p:nvPr>
            <p:ph type="body" idx="2"/>
          </p:nvPr>
        </p:nvSpPr>
        <p:spPr bwMode="auto"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1736927940" name="Google Shape;62;p21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4411298" name="Google Shape;63;p21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94320012" name="Google Shape;64;p21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0341308" name="Google Shape;66;p22"/>
          <p:cNvSpPr txBox="1"/>
          <p:nvPr>
            <p:ph type="title"/>
          </p:nvPr>
        </p:nvSpPr>
        <p:spPr bwMode="auto"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73890681" name="Google Shape;67;p22"/>
          <p:cNvSpPr/>
          <p:nvPr>
            <p:ph type="pic" idx="2"/>
          </p:nvPr>
        </p:nvSpPr>
        <p:spPr bwMode="auto"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19141084" name="Google Shape;68;p22"/>
          <p:cNvSpPr txBox="1"/>
          <p:nvPr>
            <p:ph type="body" idx="1"/>
          </p:nvPr>
        </p:nvSpPr>
        <p:spPr bwMode="auto"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2131911670" name="Google Shape;69;p22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23345985" name="Google Shape;70;p22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9115663" name="Google Shape;71;p22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1781288" name="Google Shape;10;p13"/>
          <p:cNvSpPr txBox="1"/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1090346" name="Google Shape;11;p13"/>
          <p:cNvSpPr txBox="1"/>
          <p:nvPr>
            <p:ph type="body" idx="1"/>
          </p:nvPr>
        </p:nvSpPr>
        <p:spPr bwMode="auto"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799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68888867" name="Google Shape;12;p13"/>
          <p:cNvSpPr txBox="1"/>
          <p:nvPr>
            <p:ph type="dt" idx="10"/>
          </p:nvPr>
        </p:nvSpPr>
        <p:spPr bwMode="auto"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61352301" name="Google Shape;13;p13"/>
          <p:cNvSpPr txBox="1"/>
          <p:nvPr>
            <p:ph type="ftr" idx="11"/>
          </p:nvPr>
        </p:nvSpPr>
        <p:spPr bwMode="auto"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18254605" name="Google Shape;14;p13"/>
          <p:cNvSpPr txBox="1"/>
          <p:nvPr>
            <p:ph type="sldNum" idx="12"/>
          </p:nvPr>
        </p:nvSpPr>
        <p:spPr bwMode="auto"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ocalhost:5002" TargetMode="Externa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localhost:5001" TargetMode="External"/><Relationship Id="rId4" Type="http://schemas.openxmlformats.org/officeDocument/2006/relationships/hyperlink" Target="http://localhost:5001/apidocs" TargetMode="External"/><Relationship Id="rId5" Type="http://schemas.openxmlformats.org/officeDocument/2006/relationships/hyperlink" Target="https://github.com/roro-17/stackoverflow-tagger-api" TargetMode="Externa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2411692" name="Google Shape;88;p1"/>
          <p:cNvSpPr/>
          <p:nvPr/>
        </p:nvSpPr>
        <p:spPr bwMode="auto">
          <a:xfrm>
            <a:off x="0" y="9217000"/>
            <a:ext cx="1062038" cy="1062038"/>
          </a:xfrm>
          <a:custGeom>
            <a:avLst/>
            <a:gdLst/>
            <a:ahLst/>
            <a:cxnLst/>
            <a:rect l="l" t="t" r="r" b="b"/>
            <a:pathLst>
              <a:path w="1416050" h="1416050" fill="norm" stroke="1" extrusionOk="0">
                <a:moveTo>
                  <a:pt x="0" y="0"/>
                </a:moveTo>
                <a:lnTo>
                  <a:pt x="708025" y="0"/>
                </a:lnTo>
                <a:lnTo>
                  <a:pt x="708025" y="708025"/>
                </a:lnTo>
                <a:lnTo>
                  <a:pt x="1416050" y="708025"/>
                </a:lnTo>
                <a:lnTo>
                  <a:pt x="1416050" y="1416050"/>
                </a:lnTo>
                <a:lnTo>
                  <a:pt x="0" y="1416050"/>
                </a:lnTo>
                <a:close/>
              </a:path>
            </a:pathLst>
          </a:custGeom>
          <a:solidFill>
            <a:srgbClr val="F0693B"/>
          </a:solidFill>
          <a:ln>
            <a:noFill/>
          </a:ln>
        </p:spPr>
      </p:sp>
      <p:sp>
        <p:nvSpPr>
          <p:cNvPr id="1093065557" name="Google Shape;89;p1"/>
          <p:cNvSpPr/>
          <p:nvPr/>
        </p:nvSpPr>
        <p:spPr bwMode="auto">
          <a:xfrm>
            <a:off x="15623848" y="8806550"/>
            <a:ext cx="3093530" cy="7194614"/>
          </a:xfrm>
          <a:custGeom>
            <a:avLst/>
            <a:gdLst/>
            <a:ahLst/>
            <a:cxnLst/>
            <a:rect l="l" t="t" r="r" b="b"/>
            <a:pathLst>
              <a:path w="4124706" h="9592818" fill="norm" stroke="1" extrusionOk="0">
                <a:moveTo>
                  <a:pt x="2062353" y="0"/>
                </a:moveTo>
                <a:cubicBezTo>
                  <a:pt x="3201416" y="0"/>
                  <a:pt x="4124706" y="923417"/>
                  <a:pt x="4124706" y="2062353"/>
                </a:cubicBezTo>
                <a:lnTo>
                  <a:pt x="4124706" y="9592818"/>
                </a:lnTo>
                <a:lnTo>
                  <a:pt x="0" y="9592818"/>
                </a:lnTo>
                <a:lnTo>
                  <a:pt x="0" y="2062353"/>
                </a:lnTo>
                <a:cubicBezTo>
                  <a:pt x="0" y="923417"/>
                  <a:pt x="923417" y="0"/>
                  <a:pt x="2062353" y="0"/>
                </a:cubicBez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8453899" name="Google Shape;90;p1"/>
          <p:cNvSpPr/>
          <p:nvPr/>
        </p:nvSpPr>
        <p:spPr bwMode="auto">
          <a:xfrm rot="10800000">
            <a:off x="15258473" y="-7842873"/>
            <a:ext cx="3103245" cy="9217247"/>
          </a:xfrm>
          <a:custGeom>
            <a:avLst/>
            <a:gdLst/>
            <a:ahLst/>
            <a:cxnLst/>
            <a:rect l="l" t="t" r="r" b="b"/>
            <a:pathLst>
              <a:path w="4137660" h="12289663" fill="norm" stroke="1" extrusionOk="0">
                <a:moveTo>
                  <a:pt x="2068830" y="0"/>
                </a:moveTo>
                <a:cubicBezTo>
                  <a:pt x="3211449" y="0"/>
                  <a:pt x="4137660" y="926211"/>
                  <a:pt x="4137660" y="2068830"/>
                </a:cubicBezTo>
                <a:lnTo>
                  <a:pt x="4137660" y="12289663"/>
                </a:lnTo>
                <a:lnTo>
                  <a:pt x="0" y="12289663"/>
                </a:lnTo>
                <a:lnTo>
                  <a:pt x="0" y="2068830"/>
                </a:lnTo>
                <a:cubicBezTo>
                  <a:pt x="0" y="926211"/>
                  <a:pt x="926211" y="0"/>
                  <a:pt x="2068830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17818992" name="Google Shape;91;p1"/>
          <p:cNvSpPr/>
          <p:nvPr/>
        </p:nvSpPr>
        <p:spPr bwMode="auto">
          <a:xfrm>
            <a:off x="183344" y="163700"/>
            <a:ext cx="3986362" cy="1121064"/>
          </a:xfrm>
          <a:custGeom>
            <a:avLst/>
            <a:gdLst/>
            <a:ahLst/>
            <a:cxnLst/>
            <a:rect l="l" t="t" r="r" b="b"/>
            <a:pathLst>
              <a:path w="3986362" h="1121064" fill="norm" stroke="1" extrusionOk="0">
                <a:moveTo>
                  <a:pt x="0" y="0"/>
                </a:moveTo>
                <a:lnTo>
                  <a:pt x="3986362" y="0"/>
                </a:lnTo>
                <a:lnTo>
                  <a:pt x="3986362" y="1121064"/>
                </a:lnTo>
                <a:lnTo>
                  <a:pt x="0" y="1121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/>
            </a:blip>
            <a:srcRect l="0" t="0" r="0" b="0"/>
            <a:stretch/>
          </a:blipFill>
          <a:ln>
            <a:noFill/>
          </a:ln>
        </p:spPr>
      </p:sp>
      <p:sp>
        <p:nvSpPr>
          <p:cNvPr id="256491964" name="Google Shape;92;p1" descr="Une image contenant Graphique, capture d’écran, graphisme, conception  Description générée automatiquement"/>
          <p:cNvSpPr/>
          <p:nvPr/>
        </p:nvSpPr>
        <p:spPr bwMode="auto">
          <a:xfrm>
            <a:off x="-1214048" y="1939764"/>
            <a:ext cx="4664988" cy="8650102"/>
          </a:xfrm>
          <a:custGeom>
            <a:avLst/>
            <a:gdLst/>
            <a:ahLst/>
            <a:cxnLst/>
            <a:rect l="l" t="t" r="r" b="b"/>
            <a:pathLst>
              <a:path w="4664988" h="8650102" fill="norm" stroke="1" extrusionOk="0">
                <a:moveTo>
                  <a:pt x="0" y="0"/>
                </a:moveTo>
                <a:lnTo>
                  <a:pt x="4664988" y="0"/>
                </a:lnTo>
                <a:lnTo>
                  <a:pt x="4664988" y="8650102"/>
                </a:lnTo>
                <a:lnTo>
                  <a:pt x="0" y="86501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/>
            </a:blip>
            <a:srcRect l="0" t="0" r="0" b="0"/>
            <a:stretch/>
          </a:blipFill>
          <a:ln>
            <a:noFill/>
          </a:ln>
        </p:spPr>
      </p:sp>
      <p:sp>
        <p:nvSpPr>
          <p:cNvPr id="1203907855" name="Google Shape;93;p1"/>
          <p:cNvSpPr txBox="1"/>
          <p:nvPr/>
        </p:nvSpPr>
        <p:spPr bwMode="auto">
          <a:xfrm>
            <a:off x="2972791" y="3219907"/>
            <a:ext cx="14085959" cy="5854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00"/>
              <a:buFont typeface="Arial"/>
              <a:buNone/>
              <a:defRPr/>
            </a:pPr>
            <a:r>
              <a:rPr lang="fr-FR" sz="6800" b="1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Parcours </a:t>
            </a:r>
            <a:r>
              <a:rPr lang="fr-FR" sz="6800" b="1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Machine Learning Engineer (MLE)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marL="834597" marR="0" lvl="0" indent="-834597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800"/>
              <a:buFont typeface="Noto Sans Symbols"/>
              <a:buChar char="❖"/>
              <a:defRPr/>
            </a:pPr>
            <a:r>
              <a:rPr lang="en-US" sz="6800" b="1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​ 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700"/>
              <a:buFont typeface="Arial"/>
              <a:buNone/>
              <a:defRPr/>
            </a:pPr>
            <a:r>
              <a:rPr lang="fr-FR" sz="5700" b="1" i="0" u="none" strike="noStrike" cap="none">
                <a:solidFill>
                  <a:srgbClr val="3C3C3C"/>
                </a:solidFill>
                <a:latin typeface="Montserrat"/>
                <a:ea typeface="Montserrat"/>
                <a:cs typeface="Montserrat"/>
              </a:rPr>
              <a:t>CATÉGORISEZ AUTOMATIQUEMENT DES QUESTIONS</a:t>
            </a:r>
            <a:endParaRPr sz="14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360592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7800306" name="Google Shape;160;p5"/>
          <p:cNvSpPr txBox="1"/>
          <p:nvPr/>
        </p:nvSpPr>
        <p:spPr bwMode="auto">
          <a:xfrm>
            <a:off x="1877247" y="277974"/>
            <a:ext cx="1583207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Approches supervisées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2123552798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846773947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239773530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5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678885835" name="Google Shape;164;p5"/>
          <p:cNvSpPr txBox="1"/>
          <p:nvPr/>
        </p:nvSpPr>
        <p:spPr bwMode="auto">
          <a:xfrm flipH="0" flipV="0">
            <a:off x="9551101" y="1355770"/>
            <a:ext cx="8703021" cy="822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Modèles entainés :</a:t>
            </a:r>
            <a:r>
              <a:rPr lang="fr-FR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 </a:t>
            </a:r>
            <a:endParaRPr lang="fr-FR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Avantages : </a:t>
            </a:r>
            <a:r>
              <a:rPr lang="fr-FR" sz="36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Prédiction directe des scores</a:t>
            </a:r>
            <a:endParaRPr sz="360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60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360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   Régression Logistique Multi-labels</a:t>
            </a:r>
            <a:endParaRPr lang="en-US" sz="360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360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   K-Nearest Neighbors (KNN)</a:t>
            </a:r>
            <a:endParaRPr/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360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   SVM à noyau linéaire</a:t>
            </a:r>
            <a:endParaRPr/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360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   Random Forest</a:t>
            </a:r>
            <a:endParaRPr/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   Gradient Boosting</a:t>
            </a:r>
            <a:endParaRPr sz="360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534157526" name="Google Shape;164;p5"/>
          <p:cNvSpPr txBox="1"/>
          <p:nvPr/>
        </p:nvSpPr>
        <p:spPr bwMode="auto">
          <a:xfrm flipH="0" flipV="0">
            <a:off x="611119" y="1355769"/>
            <a:ext cx="8723180" cy="822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TF-IDF features</a:t>
            </a:r>
            <a:endParaRPr lang="fr-FR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v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One-versus-rest(Classiﬁer)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v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Prédiction avec probabilité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d’appartenance à chaque classe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v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Seuil optimal de décision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v"/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étrique Précision et ROC-AUC moyenne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har char="v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Comparaison des modèles via le temps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de prédiction, le meilleur score et le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cs typeface="Montserrat"/>
              </a:rPr>
              <a:t> 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nombre de tags vide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6984680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114938370" name="Google Shape;160;p5"/>
          <p:cNvSpPr txBox="1"/>
          <p:nvPr/>
        </p:nvSpPr>
        <p:spPr bwMode="auto">
          <a:xfrm>
            <a:off x="1877247" y="277974"/>
            <a:ext cx="1583207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Approches supervisées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306548206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1352963162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331145700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5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268840257" name="Google Shape;164;p5"/>
          <p:cNvSpPr txBox="1"/>
          <p:nvPr/>
        </p:nvSpPr>
        <p:spPr bwMode="auto">
          <a:xfrm flipH="0" flipV="0">
            <a:off x="9551101" y="1355770"/>
            <a:ext cx="8703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1365857" name="Google Shape;164;p5"/>
          <p:cNvSpPr txBox="1"/>
          <p:nvPr/>
        </p:nvSpPr>
        <p:spPr bwMode="auto">
          <a:xfrm flipH="0" flipV="0">
            <a:off x="611120" y="1355770"/>
            <a:ext cx="8721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48011519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536290"/>
            <a:ext cx="8867774" cy="6619874"/>
          </a:xfrm>
          <a:prstGeom prst="rect">
            <a:avLst/>
          </a:prstGeom>
        </p:spPr>
      </p:pic>
      <p:pic>
        <p:nvPicPr>
          <p:cNvPr id="156658810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279193" y="1536290"/>
            <a:ext cx="8544919" cy="6513870"/>
          </a:xfrm>
          <a:prstGeom prst="rect">
            <a:avLst/>
          </a:prstGeom>
        </p:spPr>
      </p:pic>
      <p:pic>
        <p:nvPicPr>
          <p:cNvPr id="814699582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92177" y="8695402"/>
            <a:ext cx="8286750" cy="7048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592490" name="Google Shape;158;p5"/>
          <p:cNvSpPr/>
          <p:nvPr/>
        </p:nvSpPr>
        <p:spPr bwMode="auto">
          <a:xfrm rot="-8099881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33046451" name="Google Shape;160;p5"/>
          <p:cNvSpPr txBox="1"/>
          <p:nvPr/>
        </p:nvSpPr>
        <p:spPr bwMode="auto">
          <a:xfrm>
            <a:off x="1877247" y="277974"/>
            <a:ext cx="15838556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none" strike="noStrike" cap="none" spc="0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Visualisation des résultats avec MLFlow UI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363284506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6" cy="1214328"/>
          </a:xfrm>
        </p:grpSpPr>
        <p:sp>
          <p:nvSpPr>
            <p:cNvPr id="861528362" name="Google Shape;162;p5"/>
            <p:cNvSpPr/>
            <p:nvPr/>
          </p:nvSpPr>
          <p:spPr bwMode="auto">
            <a:xfrm>
              <a:off x="0" y="0"/>
              <a:ext cx="1402076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760419123" name="Google Shape;163;p5"/>
            <p:cNvSpPr txBox="1"/>
            <p:nvPr/>
          </p:nvSpPr>
          <p:spPr bwMode="auto">
            <a:xfrm>
              <a:off x="0" y="-85725"/>
              <a:ext cx="1402076" cy="1214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6" tIns="50796" rIns="50796" bIns="50796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5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381668473" name="Google Shape;164;p5"/>
          <p:cNvSpPr txBox="1"/>
          <p:nvPr/>
        </p:nvSpPr>
        <p:spPr bwMode="auto">
          <a:xfrm flipH="0" flipV="0">
            <a:off x="9551100" y="1355769"/>
            <a:ext cx="8703380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730309744" name="Google Shape;164;p5"/>
          <p:cNvSpPr txBox="1"/>
          <p:nvPr/>
        </p:nvSpPr>
        <p:spPr bwMode="auto">
          <a:xfrm flipH="0" flipV="0">
            <a:off x="611119" y="1355769"/>
            <a:ext cx="8721380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70407569" name="Google Shape;164;p5"/>
          <p:cNvSpPr txBox="1"/>
          <p:nvPr/>
        </p:nvSpPr>
        <p:spPr bwMode="auto">
          <a:xfrm flipH="0" flipV="0">
            <a:off x="611119" y="1355769"/>
            <a:ext cx="8755219" cy="8778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MLflow Tracking </a:t>
            </a:r>
            <a:endParaRPr lang="fr-FR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paramètres des modèles (type, hyperparamètres)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métriques clés : avg_precision_macro,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roc_auc_macro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avg_precision_m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cro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roc_auc_m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cro, inference_time, etc.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artefacts de modèles entraînés (Pickle)</a:t>
            </a:r>
            <a:endParaRPr sz="3600"/>
          </a:p>
          <a:p>
            <a:pPr marL="482137" indent="-482137">
              <a:buFont typeface="Wingdings"/>
              <a:buChar char="Ø"/>
              <a:defRPr/>
            </a:pPr>
            <a:endParaRPr sz="3600"/>
          </a:p>
          <a:p>
            <a:pPr marL="482137" indent="-482137">
              <a:buFont typeface="Wingdings"/>
              <a:buChar char="Ø"/>
              <a:defRPr/>
            </a:pPr>
            <a:r>
              <a:rPr lang="fr-FR" sz="3600"/>
              <a:t>Interface UI disponible à l’adresse </a:t>
            </a:r>
            <a:r>
              <a:rPr lang="en-US" sz="36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http://localhost:5002"/>
              </a:rPr>
              <a:t>http://localhost:5002</a:t>
            </a: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333819541" name="Google Shape;164;p5"/>
          <p:cNvSpPr txBox="1"/>
          <p:nvPr/>
        </p:nvSpPr>
        <p:spPr bwMode="auto">
          <a:xfrm flipH="0" flipV="0">
            <a:off x="9182390" y="1355769"/>
            <a:ext cx="8765658" cy="7132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Bénéfices</a:t>
            </a:r>
            <a:endParaRPr lang="fr-FR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Transparence de l'expérimentation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Traçabilité des performances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Intégration facile avec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la stack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Prometheus &amp; Grafana pour le monitoring</a:t>
            </a:r>
            <a:endParaRPr sz="3600"/>
          </a:p>
          <a:p>
            <a:pPr marL="482137" indent="-482137">
              <a:buFont typeface="Wingdings"/>
              <a:buChar char="Ø"/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</p:txBody>
      </p:sp>
      <p:sp>
        <p:nvSpPr>
          <p:cNvPr id="1096895391" name="Google Shape;164;p5"/>
          <p:cNvSpPr txBox="1"/>
          <p:nvPr/>
        </p:nvSpPr>
        <p:spPr bwMode="auto">
          <a:xfrm flipH="0" flipV="0">
            <a:off x="611119" y="1355769"/>
            <a:ext cx="8753778" cy="10973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MLflow Tracking </a:t>
            </a:r>
            <a:endParaRPr lang="fr-FR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paramètres des modèles (type, hyperparamètres)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métriques clés : avg_precision_macro,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roc_auc_macro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avg_precision_m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cro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roc_auc_m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cro, inference_time, etc.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Ø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Les artefacts de modèles entraînés (Pickle)</a:t>
            </a:r>
            <a:endParaRPr sz="3600"/>
          </a:p>
          <a:p>
            <a:pPr marL="482137" indent="-482137">
              <a:buFont typeface="Wingdings"/>
              <a:buChar char="Ø"/>
              <a:defRPr/>
            </a:pPr>
            <a:endParaRPr sz="3600"/>
          </a:p>
          <a:p>
            <a:pPr marL="482137" indent="-482137">
              <a:buFont typeface="Wingdings"/>
              <a:buChar char="Ø"/>
              <a:defRPr/>
            </a:pPr>
            <a:r>
              <a:rPr lang="fr-FR" sz="3600"/>
              <a:t>Interface UI disponible à l’adresse </a:t>
            </a:r>
            <a:r>
              <a:rPr lang="en-US" sz="3600" b="0" i="0" u="sng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  <a:hlinkClick r:id="rId3" tooltip="http://localhost:5002"/>
              </a:rPr>
              <a:t>http://localhost:5002</a:t>
            </a:r>
            <a:endParaRPr sz="3600"/>
          </a:p>
          <a:p>
            <a:pPr marL="482137" indent="-482137">
              <a:buFont typeface="Wingdings"/>
              <a:buChar char="Ø"/>
              <a:defRPr/>
            </a:pPr>
            <a:endParaRPr sz="3600"/>
          </a:p>
          <a:p>
            <a:pPr marL="482137" indent="-482137">
              <a:buFont typeface="Wingdings"/>
              <a:buChar char="Ø"/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  <a:p>
            <a:pPr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0732592" name="Google Shape;158;p5"/>
          <p:cNvSpPr/>
          <p:nvPr/>
        </p:nvSpPr>
        <p:spPr bwMode="auto">
          <a:xfrm rot="-8099881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47214261" name="Google Shape;160;p5"/>
          <p:cNvSpPr txBox="1"/>
          <p:nvPr/>
        </p:nvSpPr>
        <p:spPr bwMode="auto">
          <a:xfrm>
            <a:off x="1877247" y="277974"/>
            <a:ext cx="15838556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none" strike="noStrike" cap="none" spc="0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Visualisation des résultats avec MLFlow UI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313888238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6" cy="1214328"/>
          </a:xfrm>
        </p:grpSpPr>
        <p:sp>
          <p:nvSpPr>
            <p:cNvPr id="979636597" name="Google Shape;162;p5"/>
            <p:cNvSpPr/>
            <p:nvPr/>
          </p:nvSpPr>
          <p:spPr bwMode="auto">
            <a:xfrm>
              <a:off x="0" y="0"/>
              <a:ext cx="1402076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387430954" name="Google Shape;163;p5"/>
            <p:cNvSpPr txBox="1"/>
            <p:nvPr/>
          </p:nvSpPr>
          <p:spPr bwMode="auto">
            <a:xfrm>
              <a:off x="0" y="-85725"/>
              <a:ext cx="1402076" cy="12143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6" tIns="50796" rIns="50796" bIns="50796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5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674158117" name="Google Shape;164;p5"/>
          <p:cNvSpPr txBox="1"/>
          <p:nvPr/>
        </p:nvSpPr>
        <p:spPr bwMode="auto">
          <a:xfrm flipH="0" flipV="0">
            <a:off x="9551100" y="1355769"/>
            <a:ext cx="8703380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692002720" name="Google Shape;164;p5"/>
          <p:cNvSpPr txBox="1"/>
          <p:nvPr/>
        </p:nvSpPr>
        <p:spPr bwMode="auto">
          <a:xfrm flipH="0" flipV="0">
            <a:off x="611119" y="1355769"/>
            <a:ext cx="8721380" cy="213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214395778" name="Google Shape;164;p5"/>
          <p:cNvSpPr txBox="1"/>
          <p:nvPr/>
        </p:nvSpPr>
        <p:spPr bwMode="auto">
          <a:xfrm flipH="0" flipV="0">
            <a:off x="611119" y="1355769"/>
            <a:ext cx="8754138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799587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60886" y="1569489"/>
            <a:ext cx="8176209" cy="7064461"/>
          </a:xfrm>
          <a:prstGeom prst="rect">
            <a:avLst/>
          </a:prstGeom>
        </p:spPr>
      </p:pic>
      <p:pic>
        <p:nvPicPr>
          <p:cNvPr id="59633910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852177" y="1569489"/>
            <a:ext cx="9201384" cy="706446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3130936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468826" name="Google Shape;160;p5"/>
          <p:cNvSpPr txBox="1"/>
          <p:nvPr/>
        </p:nvSpPr>
        <p:spPr bwMode="auto">
          <a:xfrm>
            <a:off x="1877247" y="277974"/>
            <a:ext cx="1583891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Démonstration API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510851191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1739357078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653855746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6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226552801" name="Google Shape;164;p5"/>
          <p:cNvSpPr txBox="1"/>
          <p:nvPr/>
        </p:nvSpPr>
        <p:spPr bwMode="auto">
          <a:xfrm flipH="0" flipV="0">
            <a:off x="9551101" y="1355770"/>
            <a:ext cx="8703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036602583" name="Google Shape;164;p5"/>
          <p:cNvSpPr txBox="1"/>
          <p:nvPr/>
        </p:nvSpPr>
        <p:spPr bwMode="auto">
          <a:xfrm flipH="0" flipV="0">
            <a:off x="611120" y="1355770"/>
            <a:ext cx="8721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1514736640" name="Google Shape;164;p5"/>
          <p:cNvSpPr txBox="1"/>
          <p:nvPr/>
        </p:nvSpPr>
        <p:spPr bwMode="auto">
          <a:xfrm flipH="0" flipV="0">
            <a:off x="611120" y="1202141"/>
            <a:ext cx="17002321" cy="9054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Sérialisation du pipeline de modèle T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F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-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IDF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+ 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LR</a:t>
            </a:r>
            <a:endParaRPr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Module des fonctions de nettoyage et d’inversement</a:t>
            </a:r>
            <a:endParaRPr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Déploiement en local avec Flask</a:t>
            </a:r>
            <a:endParaRPr lang="en-US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L’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API</a:t>
            </a:r>
            <a:r>
              <a:rPr lang="en-US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répond à l’adresse </a:t>
            </a:r>
            <a:r>
              <a:rPr lang="fr-FR" sz="3600" b="0" i="0" u="sng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  <a:hlinkClick r:id="rId3" tooltip="http://localhost:5001"/>
              </a:rPr>
              <a:t>http://localhost:5000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cs typeface="Montserrat"/>
              </a:rPr>
              <a:t> 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pour l’interface utilisateur et 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testable directement via Swagger à l’adresse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3600" b="0" i="0" u="sng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  <a:hlinkClick r:id="rId4" tooltip="http://localhost:5001/apidocs"/>
              </a:rPr>
              <a:t>http://localhost:5000/apidocs</a:t>
            </a:r>
            <a:endParaRPr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82137" marR="0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82137" indent="-48213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ü"/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Dépôt est disponible sur Github: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0" i="0" u="sng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  <a:hlinkClick r:id="rId5" tooltip="https://github.com/roro-17/stackoverflow-tagger-api"/>
              </a:rPr>
              <a:t>https://github.com/roro-17/stackoverflow-tagger-api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82137" indent="-482137">
              <a:buFont typeface="Wingdings"/>
              <a:buChar char="ü"/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Cloner : git clone </a:t>
            </a:r>
            <a:r>
              <a:rPr lang="fr-FR" sz="3600" b="0" i="0" u="sng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  <a:hlinkClick r:id="rId5" tooltip="https://github.com/roro-17/stackoverflow-tagger-api"/>
              </a:rPr>
              <a:t>https://github.com/roro-17/stackoverflow-tagger-api</a:t>
            </a:r>
            <a:endParaRPr/>
          </a:p>
          <a:p>
            <a:pPr>
              <a:defRPr/>
            </a:pPr>
            <a:endParaRPr lang="fr-FR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Instructions après modiﬁcations: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➢ git status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— afin de voir le statut des fichiers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➢ git add nom_ﬁchier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— ajouter le fichier à l’index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➢ git commit -m "message"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— valider les modifications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➢ git push -u origin main</a:t>
            </a:r>
            <a:r>
              <a:rPr lang="fr-FR" sz="36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— publier les modifications</a:t>
            </a:r>
            <a:endParaRPr lang="fr-FR" sz="36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64299633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91955890" name="Google Shape;160;p5"/>
          <p:cNvSpPr txBox="1"/>
          <p:nvPr/>
        </p:nvSpPr>
        <p:spPr bwMode="auto">
          <a:xfrm>
            <a:off x="1877247" y="277974"/>
            <a:ext cx="1583891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Démonstration API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442036510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816284431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732370506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6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874623540" name="Google Shape;164;p5"/>
          <p:cNvSpPr txBox="1"/>
          <p:nvPr/>
        </p:nvSpPr>
        <p:spPr bwMode="auto">
          <a:xfrm flipH="0" flipV="0">
            <a:off x="9551101" y="1355770"/>
            <a:ext cx="8703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404725604" name="Google Shape;164;p5"/>
          <p:cNvSpPr txBox="1"/>
          <p:nvPr/>
        </p:nvSpPr>
        <p:spPr bwMode="auto">
          <a:xfrm flipH="0" flipV="0">
            <a:off x="611120" y="1355770"/>
            <a:ext cx="8721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968001860" name="Google Shape;164;p5"/>
          <p:cNvSpPr txBox="1"/>
          <p:nvPr/>
        </p:nvSpPr>
        <p:spPr bwMode="auto">
          <a:xfrm flipH="0" flipV="0">
            <a:off x="611120" y="1355770"/>
            <a:ext cx="169000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395914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139999" y="1075402"/>
            <a:ext cx="16414574" cy="91117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1465129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027809182" name="Google Shape;160;p5"/>
          <p:cNvSpPr txBox="1"/>
          <p:nvPr/>
        </p:nvSpPr>
        <p:spPr bwMode="auto">
          <a:xfrm>
            <a:off x="1877247" y="277974"/>
            <a:ext cx="1583891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Démonstration API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965802767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585897814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267040561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chemeClr val="bg1"/>
                  </a:solidFill>
                  <a:latin typeface="Montserrat"/>
                  <a:ea typeface="Montserrat"/>
                  <a:cs typeface="Montserrat"/>
                </a:rPr>
                <a:t>6</a:t>
              </a:r>
              <a:endParaRPr sz="4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68022532" name="Google Shape;164;p5"/>
          <p:cNvSpPr txBox="1"/>
          <p:nvPr/>
        </p:nvSpPr>
        <p:spPr bwMode="auto">
          <a:xfrm flipH="0" flipV="0">
            <a:off x="9551101" y="1355770"/>
            <a:ext cx="8703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226781250" name="Google Shape;164;p5"/>
          <p:cNvSpPr txBox="1"/>
          <p:nvPr/>
        </p:nvSpPr>
        <p:spPr bwMode="auto">
          <a:xfrm flipH="0" flipV="0">
            <a:off x="611120" y="1355770"/>
            <a:ext cx="87213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sp>
        <p:nvSpPr>
          <p:cNvPr id="331642446" name="Google Shape;164;p5"/>
          <p:cNvSpPr txBox="1"/>
          <p:nvPr/>
        </p:nvSpPr>
        <p:spPr bwMode="auto">
          <a:xfrm flipH="0" flipV="0">
            <a:off x="611120" y="1355770"/>
            <a:ext cx="16900081" cy="213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53568632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47822" y="921773"/>
            <a:ext cx="16535327" cy="917841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070765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1984064" name="Google Shape;160;p5"/>
          <p:cNvSpPr txBox="1"/>
          <p:nvPr/>
        </p:nvSpPr>
        <p:spPr bwMode="auto">
          <a:xfrm>
            <a:off x="1877247" y="277974"/>
            <a:ext cx="15835677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Conclusion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717800571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768176028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421760609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7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928201188" name="Google Shape;164;p5"/>
          <p:cNvSpPr txBox="1"/>
          <p:nvPr/>
        </p:nvSpPr>
        <p:spPr bwMode="auto">
          <a:xfrm flipH="0" flipV="0">
            <a:off x="611120" y="1355770"/>
            <a:ext cx="17116563" cy="4389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82137" indent="-482137">
              <a:buFont typeface="Wingdings"/>
              <a:buChar char="§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Application des approches de ML à un problème de NLP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§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Développer un outil de suggestion 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automatique </a:t>
            </a: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 Tags (API) des questions des utilisateurs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482137" indent="-482137">
              <a:buFont typeface="Wingdings"/>
              <a:buChar char="§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Meilleur modèle: Régression logistique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282237" lvl="2" indent="-482137">
              <a:buFont typeface="Arial"/>
              <a:buChar char="–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prédiction rapide</a:t>
            </a:r>
            <a:endParaRPr lang="en-US" sz="3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1282237" lvl="2" indent="-482137">
              <a:buFont typeface="Arial"/>
              <a:buChar char="–"/>
              <a:defRPr/>
            </a:pPr>
            <a:r>
              <a:rPr lang="en-US" sz="3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meilleure précision et moins de prédiction vide</a:t>
            </a:r>
            <a:endParaRPr sz="3600"/>
          </a:p>
          <a:p>
            <a:pPr>
              <a:defRPr/>
            </a:pPr>
            <a:endParaRPr sz="3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251450" name="Google Shape;651;p12"/>
          <p:cNvSpPr/>
          <p:nvPr/>
        </p:nvSpPr>
        <p:spPr bwMode="auto">
          <a:xfrm rot="-5400000">
            <a:off x="16319811" y="616894"/>
            <a:ext cx="2605278" cy="1361027"/>
          </a:xfrm>
          <a:custGeom>
            <a:avLst/>
            <a:gdLst/>
            <a:ahLst/>
            <a:cxnLst/>
            <a:rect l="l" t="t" r="r" b="b"/>
            <a:pathLst>
              <a:path w="3473704" h="1814703" fill="norm" stroke="1" extrusionOk="0">
                <a:moveTo>
                  <a:pt x="3473704" y="1814449"/>
                </a:moveTo>
                <a:cubicBezTo>
                  <a:pt x="3473704" y="1193927"/>
                  <a:pt x="3142615" y="620522"/>
                  <a:pt x="2605278" y="310261"/>
                </a:cubicBezTo>
                <a:cubicBezTo>
                  <a:pt x="2067941" y="0"/>
                  <a:pt x="1405763" y="127"/>
                  <a:pt x="868426" y="310388"/>
                </a:cubicBezTo>
                <a:cubicBezTo>
                  <a:pt x="331089" y="620649"/>
                  <a:pt x="0" y="1194181"/>
                  <a:pt x="127" y="1814703"/>
                </a:cubicBezTo>
                <a:lnTo>
                  <a:pt x="653034" y="1814576"/>
                </a:lnTo>
                <a:cubicBezTo>
                  <a:pt x="652907" y="1427353"/>
                  <a:pt x="859536" y="1069467"/>
                  <a:pt x="1194816" y="875792"/>
                </a:cubicBezTo>
                <a:cubicBezTo>
                  <a:pt x="1530096" y="682117"/>
                  <a:pt x="1943354" y="682117"/>
                  <a:pt x="2278761" y="875665"/>
                </a:cubicBezTo>
                <a:cubicBezTo>
                  <a:pt x="2614168" y="1069213"/>
                  <a:pt x="2820797" y="1427099"/>
                  <a:pt x="2820797" y="1814322"/>
                </a:cubicBezTo>
                <a:close/>
              </a:path>
            </a:pathLst>
          </a:custGeom>
          <a:solidFill>
            <a:srgbClr val="F06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3175887" name="Google Shape;652;p12"/>
          <p:cNvSpPr/>
          <p:nvPr/>
        </p:nvSpPr>
        <p:spPr bwMode="auto">
          <a:xfrm>
            <a:off x="6096" y="8924278"/>
            <a:ext cx="2605183" cy="1361027"/>
          </a:xfrm>
          <a:custGeom>
            <a:avLst/>
            <a:gdLst/>
            <a:ahLst/>
            <a:cxnLst/>
            <a:rect l="l" t="t" r="r" b="b"/>
            <a:pathLst>
              <a:path w="3473577" h="1814703" fill="norm" stroke="1" extrusionOk="0">
                <a:moveTo>
                  <a:pt x="0" y="1814449"/>
                </a:moveTo>
                <a:cubicBezTo>
                  <a:pt x="0" y="1193800"/>
                  <a:pt x="331089" y="620522"/>
                  <a:pt x="868426" y="310261"/>
                </a:cubicBezTo>
                <a:cubicBezTo>
                  <a:pt x="1405763" y="0"/>
                  <a:pt x="2067941" y="127"/>
                  <a:pt x="2605278" y="310388"/>
                </a:cubicBezTo>
                <a:cubicBezTo>
                  <a:pt x="3142615" y="620649"/>
                  <a:pt x="3473577" y="1194181"/>
                  <a:pt x="3473450" y="1814703"/>
                </a:cubicBezTo>
                <a:lnTo>
                  <a:pt x="2820543" y="1814576"/>
                </a:lnTo>
                <a:cubicBezTo>
                  <a:pt x="2820670" y="1427353"/>
                  <a:pt x="2614041" y="1069467"/>
                  <a:pt x="2278761" y="875792"/>
                </a:cubicBezTo>
                <a:cubicBezTo>
                  <a:pt x="1943481" y="682117"/>
                  <a:pt x="1530350" y="682117"/>
                  <a:pt x="1194943" y="875665"/>
                </a:cubicBezTo>
                <a:cubicBezTo>
                  <a:pt x="859536" y="1069213"/>
                  <a:pt x="652907" y="1427099"/>
                  <a:pt x="652907" y="1814322"/>
                </a:cubicBezTo>
                <a:close/>
              </a:path>
            </a:pathLst>
          </a:custGeom>
          <a:solidFill>
            <a:srgbClr val="FCC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9031662" name="Google Shape;653;p12"/>
          <p:cNvSpPr/>
          <p:nvPr/>
        </p:nvSpPr>
        <p:spPr bwMode="auto">
          <a:xfrm rot="-8099999">
            <a:off x="14656785" y="8979126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D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10805316" name="Google Shape;654;p12"/>
          <p:cNvSpPr/>
          <p:nvPr/>
        </p:nvSpPr>
        <p:spPr bwMode="auto">
          <a:xfrm rot="5400000">
            <a:off x="-37" y="-5250"/>
            <a:ext cx="1062038" cy="1062038"/>
          </a:xfrm>
          <a:custGeom>
            <a:avLst/>
            <a:gdLst/>
            <a:ahLst/>
            <a:cxnLst/>
            <a:rect l="l" t="t" r="r" b="b"/>
            <a:pathLst>
              <a:path w="1416050" h="1416050" fill="norm" stroke="1" extrusionOk="0">
                <a:moveTo>
                  <a:pt x="0" y="0"/>
                </a:moveTo>
                <a:lnTo>
                  <a:pt x="708025" y="0"/>
                </a:lnTo>
                <a:lnTo>
                  <a:pt x="708025" y="708025"/>
                </a:lnTo>
                <a:lnTo>
                  <a:pt x="1416050" y="708025"/>
                </a:lnTo>
                <a:lnTo>
                  <a:pt x="1416050" y="1416050"/>
                </a:lnTo>
                <a:lnTo>
                  <a:pt x="0" y="1416050"/>
                </a:lnTo>
                <a:close/>
              </a:path>
            </a:pathLst>
          </a:custGeom>
          <a:solidFill>
            <a:srgbClr val="8583F2"/>
          </a:solidFill>
          <a:ln>
            <a:noFill/>
          </a:ln>
        </p:spPr>
      </p:sp>
      <p:sp>
        <p:nvSpPr>
          <p:cNvPr id="259332582" name="Google Shape;655;p12"/>
          <p:cNvSpPr txBox="1"/>
          <p:nvPr/>
        </p:nvSpPr>
        <p:spPr bwMode="auto">
          <a:xfrm>
            <a:off x="10047121" y="2364519"/>
            <a:ext cx="4489950" cy="82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/>
            </a:pPr>
            <a:r>
              <a:rPr lang="en-US" sz="4200" b="1" i="0" u="none" strike="noStrike" cap="none">
                <a:solidFill>
                  <a:srgbClr val="F3F3F3"/>
                </a:solidFill>
                <a:latin typeface="Poppins"/>
                <a:ea typeface="Poppins"/>
                <a:cs typeface="Poppins"/>
              </a:rPr>
              <a:t>Texte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86444701" name="Google Shape;656;p12"/>
          <p:cNvSpPr txBox="1"/>
          <p:nvPr/>
        </p:nvSpPr>
        <p:spPr bwMode="auto">
          <a:xfrm>
            <a:off x="9897540" y="4881123"/>
            <a:ext cx="5914220" cy="824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/>
            </a:pPr>
            <a:r>
              <a:rPr lang="en-US" sz="4200" b="1" i="0" u="none" strike="noStrike" cap="none">
                <a:solidFill>
                  <a:srgbClr val="F3F3F3"/>
                </a:solidFill>
                <a:latin typeface="Poppins"/>
                <a:ea typeface="Poppins"/>
                <a:cs typeface="Poppins"/>
              </a:rPr>
              <a:t>Texte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40785987" name="Google Shape;657;p12"/>
          <p:cNvSpPr/>
          <p:nvPr/>
        </p:nvSpPr>
        <p:spPr bwMode="auto">
          <a:xfrm>
            <a:off x="-647210" y="6676448"/>
            <a:ext cx="18935210" cy="5325052"/>
          </a:xfrm>
          <a:custGeom>
            <a:avLst/>
            <a:gdLst/>
            <a:ahLst/>
            <a:cxnLst/>
            <a:rect l="l" t="t" r="r" b="b"/>
            <a:pathLst>
              <a:path w="18935210" h="5325052" fill="norm" stroke="1" extrusionOk="0">
                <a:moveTo>
                  <a:pt x="0" y="0"/>
                </a:moveTo>
                <a:lnTo>
                  <a:pt x="18935210" y="0"/>
                </a:lnTo>
                <a:lnTo>
                  <a:pt x="18935210" y="5325052"/>
                </a:lnTo>
                <a:lnTo>
                  <a:pt x="0" y="5325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"/>
            </a:blip>
            <a:srcRect l="0" t="0" r="0" b="0"/>
            <a:stretch/>
          </a:blipFill>
          <a:ln>
            <a:noFill/>
          </a:ln>
        </p:spPr>
      </p:sp>
      <p:sp>
        <p:nvSpPr>
          <p:cNvPr id="1702919601" name="Google Shape;658;p12" descr="Une image contenant Police, Graphique, logo, capture d’écran  Description générée automatiquement"/>
          <p:cNvSpPr/>
          <p:nvPr/>
        </p:nvSpPr>
        <p:spPr bwMode="auto">
          <a:xfrm>
            <a:off x="986143" y="2610281"/>
            <a:ext cx="16997340" cy="5498286"/>
          </a:xfrm>
          <a:custGeom>
            <a:avLst/>
            <a:gdLst/>
            <a:ahLst/>
            <a:cxnLst/>
            <a:rect l="l" t="t" r="r" b="b"/>
            <a:pathLst>
              <a:path w="16997340" h="5498286" fill="norm" stroke="1" extrusionOk="0">
                <a:moveTo>
                  <a:pt x="0" y="0"/>
                </a:moveTo>
                <a:lnTo>
                  <a:pt x="16997340" y="0"/>
                </a:lnTo>
                <a:lnTo>
                  <a:pt x="16997340" y="5498286"/>
                </a:lnTo>
                <a:lnTo>
                  <a:pt x="0" y="54982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/>
            </a:blip>
            <a:srcRect l="0" t="0" r="0" b="0"/>
            <a:stretch/>
          </a:blipFill>
          <a:ln>
            <a:noFill/>
          </a:ln>
        </p:spPr>
        <p:txBody>
          <a:bodyPr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5889931" name="Google Shape;98;p2"/>
          <p:cNvSpPr/>
          <p:nvPr/>
        </p:nvSpPr>
        <p:spPr bwMode="auto">
          <a:xfrm rot="-5495581">
            <a:off x="16320075" y="635806"/>
            <a:ext cx="2605278" cy="1361027"/>
          </a:xfrm>
          <a:custGeom>
            <a:avLst/>
            <a:gdLst/>
            <a:ahLst/>
            <a:cxnLst/>
            <a:rect l="l" t="t" r="r" b="b"/>
            <a:pathLst>
              <a:path w="3473704" h="1814703" fill="norm" stroke="1" extrusionOk="0">
                <a:moveTo>
                  <a:pt x="3473704" y="1814449"/>
                </a:moveTo>
                <a:cubicBezTo>
                  <a:pt x="3473704" y="1193927"/>
                  <a:pt x="3142615" y="620522"/>
                  <a:pt x="2605278" y="310261"/>
                </a:cubicBezTo>
                <a:cubicBezTo>
                  <a:pt x="2067941" y="0"/>
                  <a:pt x="1405763" y="127"/>
                  <a:pt x="868426" y="310388"/>
                </a:cubicBezTo>
                <a:cubicBezTo>
                  <a:pt x="331089" y="620649"/>
                  <a:pt x="0" y="1194181"/>
                  <a:pt x="127" y="1814703"/>
                </a:cubicBezTo>
                <a:lnTo>
                  <a:pt x="653034" y="1814576"/>
                </a:lnTo>
                <a:cubicBezTo>
                  <a:pt x="652907" y="1427353"/>
                  <a:pt x="859536" y="1069467"/>
                  <a:pt x="1194816" y="875792"/>
                </a:cubicBezTo>
                <a:cubicBezTo>
                  <a:pt x="1530096" y="682117"/>
                  <a:pt x="1943354" y="682117"/>
                  <a:pt x="2278761" y="875665"/>
                </a:cubicBezTo>
                <a:cubicBezTo>
                  <a:pt x="2614168" y="1069213"/>
                  <a:pt x="2820797" y="1427099"/>
                  <a:pt x="2820797" y="1814322"/>
                </a:cubicBezTo>
                <a:close/>
              </a:path>
            </a:pathLst>
          </a:custGeom>
          <a:solidFill>
            <a:srgbClr val="F0693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92075533" name="Google Shape;99;p2"/>
          <p:cNvSpPr/>
          <p:nvPr/>
        </p:nvSpPr>
        <p:spPr bwMode="auto">
          <a:xfrm>
            <a:off x="2489173" y="8585677"/>
            <a:ext cx="2605183" cy="1361027"/>
          </a:xfrm>
          <a:custGeom>
            <a:avLst/>
            <a:gdLst/>
            <a:ahLst/>
            <a:cxnLst/>
            <a:rect l="l" t="t" r="r" b="b"/>
            <a:pathLst>
              <a:path w="3473577" h="1814703" fill="norm" stroke="1" extrusionOk="0">
                <a:moveTo>
                  <a:pt x="0" y="1814449"/>
                </a:moveTo>
                <a:cubicBezTo>
                  <a:pt x="0" y="1193800"/>
                  <a:pt x="331089" y="620522"/>
                  <a:pt x="868426" y="310261"/>
                </a:cubicBezTo>
                <a:cubicBezTo>
                  <a:pt x="1405763" y="0"/>
                  <a:pt x="2067941" y="127"/>
                  <a:pt x="2605278" y="310388"/>
                </a:cubicBezTo>
                <a:cubicBezTo>
                  <a:pt x="3142615" y="620649"/>
                  <a:pt x="3473577" y="1194181"/>
                  <a:pt x="3473450" y="1814703"/>
                </a:cubicBezTo>
                <a:lnTo>
                  <a:pt x="2820543" y="1814576"/>
                </a:lnTo>
                <a:cubicBezTo>
                  <a:pt x="2820670" y="1427353"/>
                  <a:pt x="2614041" y="1069467"/>
                  <a:pt x="2278761" y="875792"/>
                </a:cubicBezTo>
                <a:cubicBezTo>
                  <a:pt x="1943481" y="682117"/>
                  <a:pt x="1530350" y="682117"/>
                  <a:pt x="1194943" y="875665"/>
                </a:cubicBezTo>
                <a:cubicBezTo>
                  <a:pt x="859536" y="1069213"/>
                  <a:pt x="652907" y="1427099"/>
                  <a:pt x="652907" y="1814322"/>
                </a:cubicBezTo>
                <a:close/>
              </a:path>
            </a:pathLst>
          </a:custGeom>
          <a:solidFill>
            <a:srgbClr val="FCC1A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05388327" name="Google Shape;100;p2"/>
          <p:cNvSpPr/>
          <p:nvPr/>
        </p:nvSpPr>
        <p:spPr bwMode="auto">
          <a:xfrm rot="-8099999">
            <a:off x="14656785" y="8979126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DBC6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21829014" name="Google Shape;101;p2"/>
          <p:cNvSpPr/>
          <p:nvPr/>
        </p:nvSpPr>
        <p:spPr bwMode="auto">
          <a:xfrm rot="5400000">
            <a:off x="-37" y="-5250"/>
            <a:ext cx="1062038" cy="1062038"/>
          </a:xfrm>
          <a:custGeom>
            <a:avLst/>
            <a:gdLst/>
            <a:ahLst/>
            <a:cxnLst/>
            <a:rect l="l" t="t" r="r" b="b"/>
            <a:pathLst>
              <a:path w="1416050" h="1416050" fill="norm" stroke="1" extrusionOk="0">
                <a:moveTo>
                  <a:pt x="0" y="0"/>
                </a:moveTo>
                <a:lnTo>
                  <a:pt x="708025" y="0"/>
                </a:lnTo>
                <a:lnTo>
                  <a:pt x="708025" y="708025"/>
                </a:lnTo>
                <a:lnTo>
                  <a:pt x="1416050" y="708025"/>
                </a:lnTo>
                <a:lnTo>
                  <a:pt x="1416050" y="1416050"/>
                </a:lnTo>
                <a:lnTo>
                  <a:pt x="0" y="1416050"/>
                </a:lnTo>
                <a:close/>
              </a:path>
            </a:pathLst>
          </a:custGeom>
          <a:solidFill>
            <a:srgbClr val="8583F2"/>
          </a:solidFill>
          <a:ln>
            <a:noFill/>
          </a:ln>
        </p:spPr>
      </p:sp>
      <p:sp>
        <p:nvSpPr>
          <p:cNvPr id="182183567" name="Google Shape;102;p2"/>
          <p:cNvSpPr/>
          <p:nvPr/>
        </p:nvSpPr>
        <p:spPr bwMode="auto">
          <a:xfrm rot="-5400000">
            <a:off x="1395473" y="-2085132"/>
            <a:ext cx="1190815" cy="5276183"/>
          </a:xfrm>
          <a:custGeom>
            <a:avLst/>
            <a:gdLst/>
            <a:ahLst/>
            <a:cxnLst/>
            <a:rect l="l" t="t" r="r" b="b"/>
            <a:pathLst>
              <a:path w="1587754" h="7034911" fill="norm" stroke="1" extrusionOk="0">
                <a:moveTo>
                  <a:pt x="1587754" y="793877"/>
                </a:moveTo>
                <a:cubicBezTo>
                  <a:pt x="1587754" y="355473"/>
                  <a:pt x="1232408" y="0"/>
                  <a:pt x="793877" y="0"/>
                </a:cubicBezTo>
                <a:cubicBezTo>
                  <a:pt x="355346" y="0"/>
                  <a:pt x="0" y="355473"/>
                  <a:pt x="0" y="793877"/>
                </a:cubicBezTo>
                <a:lnTo>
                  <a:pt x="0" y="6241034"/>
                </a:lnTo>
                <a:cubicBezTo>
                  <a:pt x="0" y="6679438"/>
                  <a:pt x="355473" y="7034911"/>
                  <a:pt x="793877" y="7034911"/>
                </a:cubicBezTo>
                <a:cubicBezTo>
                  <a:pt x="1232281" y="7034911"/>
                  <a:pt x="1587754" y="6679438"/>
                  <a:pt x="1587754" y="6241034"/>
                </a:cubicBezTo>
                <a:close/>
              </a:path>
            </a:pathLst>
          </a:custGeom>
          <a:solidFill>
            <a:srgbClr val="3D3D3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50263821" name="Google Shape;103;p2"/>
          <p:cNvSpPr txBox="1"/>
          <p:nvPr/>
        </p:nvSpPr>
        <p:spPr bwMode="auto">
          <a:xfrm>
            <a:off x="-263498" y="88148"/>
            <a:ext cx="4671837" cy="102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00"/>
              <a:buFont typeface="Arial"/>
              <a:buNone/>
              <a:defRPr/>
            </a:pPr>
            <a:r>
              <a:rPr lang="fr-FR" sz="5600" b="1" i="0" u="none" strike="noStrike" cap="none">
                <a:solidFill>
                  <a:srgbClr val="F3F3F3"/>
                </a:solidFill>
                <a:latin typeface="Merriweather"/>
                <a:ea typeface="Merriweather"/>
                <a:cs typeface="Merriweather"/>
              </a:rPr>
              <a:t>SOMMAIRE</a:t>
            </a:r>
            <a:endParaRPr sz="1400" b="1" i="0" u="none" strike="noStrike" cap="none">
              <a:solidFill>
                <a:srgbClr val="000000"/>
              </a:solidFill>
              <a:latin typeface="Merriweather"/>
              <a:ea typeface="Merriweather"/>
              <a:cs typeface="Merriweather"/>
            </a:endParaRPr>
          </a:p>
        </p:txBody>
      </p:sp>
      <p:sp>
        <p:nvSpPr>
          <p:cNvPr id="1716752237" name="Google Shape;107;p2"/>
          <p:cNvSpPr txBox="1"/>
          <p:nvPr/>
        </p:nvSpPr>
        <p:spPr bwMode="auto">
          <a:xfrm flipH="0" flipV="0">
            <a:off x="2139291" y="1427753"/>
            <a:ext cx="15545403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 i="0" u="none" strike="noStrike" cap="none" spc="0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Contexte </a:t>
            </a:r>
            <a:r>
              <a:rPr lang="fr-FR" sz="5600" b="1" i="0" u="none" strike="noStrike" cap="none">
                <a:solidFill>
                  <a:srgbClr val="C00000"/>
                </a:solidFill>
                <a:latin typeface="Monterrat"/>
                <a:ea typeface="Monterrat"/>
                <a:cs typeface="Monterrat"/>
              </a:rPr>
              <a:t>&amp; Objectifs</a:t>
            </a:r>
            <a:r>
              <a:rPr lang="en-US" sz="5600" b="1" i="0" u="none" strike="noStrike" cap="none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 </a:t>
            </a:r>
            <a:endParaRPr sz="5600" b="1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</a:endParaRPr>
          </a:p>
        </p:txBody>
      </p:sp>
      <p:sp>
        <p:nvSpPr>
          <p:cNvPr id="1680573391" name="Google Shape;111;p2"/>
          <p:cNvSpPr txBox="1"/>
          <p:nvPr/>
        </p:nvSpPr>
        <p:spPr bwMode="auto">
          <a:xfrm flipH="0" flipV="0">
            <a:off x="2132433" y="2398791"/>
            <a:ext cx="15549741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Exploration &amp; nettoyage des données</a:t>
            </a:r>
            <a:endParaRPr sz="6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617698653" name="Google Shape;112;p2"/>
          <p:cNvGrpSpPr/>
          <p:nvPr/>
        </p:nvGrpSpPr>
        <p:grpSpPr bwMode="auto">
          <a:xfrm>
            <a:off x="261913" y="3297879"/>
            <a:ext cx="1457508" cy="1004912"/>
            <a:chOff x="0" y="0"/>
            <a:chExt cx="1457508" cy="1004912"/>
          </a:xfrm>
        </p:grpSpPr>
        <p:sp>
          <p:nvSpPr>
            <p:cNvPr id="113" name="Google Shape;113;p2"/>
            <p:cNvSpPr/>
            <p:nvPr/>
          </p:nvSpPr>
          <p:spPr bwMode="auto">
            <a:xfrm flipH="0" flipV="0">
              <a:off x="0" y="92867"/>
              <a:ext cx="1457482" cy="758415"/>
            </a:xfrm>
            <a:custGeom>
              <a:avLst/>
              <a:gdLst/>
              <a:ahLst/>
              <a:cxnLst/>
              <a:rect l="l" t="t" r="r" b="b"/>
              <a:pathLst>
                <a:path w="1661922" h="1661191" fill="norm" stroke="1" extrusionOk="0">
                  <a:moveTo>
                    <a:pt x="0" y="0"/>
                  </a:moveTo>
                  <a:lnTo>
                    <a:pt x="1661922" y="0"/>
                  </a:lnTo>
                  <a:lnTo>
                    <a:pt x="1661922" y="1661191"/>
                  </a:lnTo>
                  <a:lnTo>
                    <a:pt x="0" y="166119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14" name="Google Shape;114;p2"/>
            <p:cNvSpPr txBox="1"/>
            <p:nvPr/>
          </p:nvSpPr>
          <p:spPr bwMode="auto">
            <a:xfrm flipH="0" flipV="0">
              <a:off x="0" y="0"/>
              <a:ext cx="1457508" cy="10049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74" tIns="50774" rIns="50774" bIns="50774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  <a:defRPr/>
              </a:pPr>
              <a:r>
                <a:rPr lang="en-US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03</a:t>
              </a:r>
              <a:endParaRPr sz="1000" b="1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4781216" name="Google Shape;115;p2"/>
          <p:cNvSpPr txBox="1"/>
          <p:nvPr/>
        </p:nvSpPr>
        <p:spPr bwMode="auto">
          <a:xfrm flipH="0" flipV="0">
            <a:off x="2131441" y="3320745"/>
            <a:ext cx="15654331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Extraction </a:t>
            </a:r>
            <a:r>
              <a:rPr lang="fr-FR" sz="5600" b="1" i="0" u="none" strike="noStrike" cap="none" spc="0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des </a:t>
            </a:r>
            <a:r>
              <a:rPr lang="fr-FR" sz="5600" b="1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features</a:t>
            </a:r>
            <a:endParaRPr sz="5600" b="0" i="0" u="none" strike="noStrike" cap="none">
              <a:solidFill>
                <a:srgbClr val="000000"/>
              </a:solidFill>
              <a:latin typeface="Montserrat"/>
              <a:cs typeface="Montserrat"/>
            </a:endParaRPr>
          </a:p>
        </p:txBody>
      </p:sp>
      <p:grpSp>
        <p:nvGrpSpPr>
          <p:cNvPr id="1899401294" name="Google Shape;116;p2"/>
          <p:cNvGrpSpPr/>
          <p:nvPr/>
        </p:nvGrpSpPr>
        <p:grpSpPr bwMode="auto">
          <a:xfrm>
            <a:off x="261913" y="4404186"/>
            <a:ext cx="1457508" cy="972829"/>
            <a:chOff x="0" y="0"/>
            <a:chExt cx="1457508" cy="972829"/>
          </a:xfrm>
        </p:grpSpPr>
        <p:sp>
          <p:nvSpPr>
            <p:cNvPr id="117" name="Google Shape;117;p2"/>
            <p:cNvSpPr/>
            <p:nvPr/>
          </p:nvSpPr>
          <p:spPr bwMode="auto">
            <a:xfrm flipH="0" flipV="0">
              <a:off x="0" y="0"/>
              <a:ext cx="1457480" cy="911377"/>
            </a:xfrm>
            <a:custGeom>
              <a:avLst/>
              <a:gdLst/>
              <a:ahLst/>
              <a:cxnLst/>
              <a:rect l="l" t="t" r="r" b="b"/>
              <a:pathLst>
                <a:path w="1661922" h="1661191" fill="norm" stroke="1" extrusionOk="0">
                  <a:moveTo>
                    <a:pt x="0" y="0"/>
                  </a:moveTo>
                  <a:lnTo>
                    <a:pt x="1661922" y="0"/>
                  </a:lnTo>
                  <a:lnTo>
                    <a:pt x="1661922" y="1661191"/>
                  </a:lnTo>
                  <a:lnTo>
                    <a:pt x="0" y="166119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18" name="Google Shape;118;p2"/>
            <p:cNvSpPr txBox="1"/>
            <p:nvPr/>
          </p:nvSpPr>
          <p:spPr bwMode="auto">
            <a:xfrm flipH="0" flipV="0">
              <a:off x="0" y="112506"/>
              <a:ext cx="1457508" cy="8603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74" tIns="50774" rIns="50774" bIns="50774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  <a:defRPr/>
              </a:pPr>
              <a:r>
                <a:rPr lang="en-US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04</a:t>
              </a:r>
              <a:endParaRPr sz="5600" b="1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1702203741" name="Google Shape;119;p2"/>
          <p:cNvSpPr txBox="1"/>
          <p:nvPr/>
        </p:nvSpPr>
        <p:spPr bwMode="auto">
          <a:xfrm flipH="0" flipV="0">
            <a:off x="2081485" y="4443513"/>
            <a:ext cx="15541947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 i="0" u="none" strike="noStrike" cap="none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Approches non supervisées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501160665" name="Google Shape;120;p2"/>
          <p:cNvGrpSpPr/>
          <p:nvPr/>
        </p:nvGrpSpPr>
        <p:grpSpPr bwMode="auto">
          <a:xfrm flipH="0" flipV="0">
            <a:off x="261913" y="8534781"/>
            <a:ext cx="1611137" cy="990217"/>
            <a:chOff x="0" y="0"/>
            <a:chExt cx="1611137" cy="990217"/>
          </a:xfrm>
        </p:grpSpPr>
        <p:sp>
          <p:nvSpPr>
            <p:cNvPr id="121" name="Google Shape;121;p2"/>
            <p:cNvSpPr/>
            <p:nvPr/>
          </p:nvSpPr>
          <p:spPr bwMode="auto">
            <a:xfrm>
              <a:off x="0" y="68689"/>
              <a:ext cx="1457480" cy="921527"/>
            </a:xfrm>
            <a:custGeom>
              <a:avLst/>
              <a:gdLst/>
              <a:ahLst/>
              <a:cxnLst/>
              <a:rect l="l" t="t" r="r" b="b"/>
              <a:pathLst>
                <a:path w="1661922" h="1661191" fill="norm" stroke="1" extrusionOk="0">
                  <a:moveTo>
                    <a:pt x="0" y="0"/>
                  </a:moveTo>
                  <a:lnTo>
                    <a:pt x="1661922" y="0"/>
                  </a:lnTo>
                  <a:lnTo>
                    <a:pt x="1661922" y="1661191"/>
                  </a:lnTo>
                  <a:lnTo>
                    <a:pt x="0" y="166119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22" name="Google Shape;122;p2"/>
            <p:cNvSpPr txBox="1"/>
            <p:nvPr/>
          </p:nvSpPr>
          <p:spPr bwMode="auto">
            <a:xfrm>
              <a:off x="153628" y="0"/>
              <a:ext cx="1457508" cy="99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74" tIns="50774" rIns="50774" bIns="50774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  <a:defRPr/>
              </a:pPr>
              <a:r>
                <a:rPr lang="en-US" sz="5600" b="1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0</a:t>
              </a:r>
              <a:r>
                <a:rPr lang="fr-FR" sz="5600" b="1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7</a:t>
              </a:r>
              <a:endParaRPr sz="1000" b="1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244316548" name="Google Shape;123;p2"/>
          <p:cNvSpPr txBox="1"/>
          <p:nvPr/>
        </p:nvSpPr>
        <p:spPr bwMode="auto">
          <a:xfrm>
            <a:off x="2141023" y="8613545"/>
            <a:ext cx="15594959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en-US" sz="5600" b="1" i="0" u="none" strike="noStrike" cap="none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Conclusion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470842664" name="Google Shape;119;p2"/>
          <p:cNvSpPr txBox="1"/>
          <p:nvPr/>
        </p:nvSpPr>
        <p:spPr bwMode="auto">
          <a:xfrm flipH="0" flipV="0">
            <a:off x="2125990" y="5519511"/>
            <a:ext cx="15568061" cy="2048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 i="0" u="none" strike="noStrike" cap="none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Approches supervisées &amp; </a:t>
            </a:r>
            <a:r>
              <a:rPr lang="fr-FR" sz="5600" b="1" i="0" u="none" strike="noStrike" cap="none" spc="0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visualisation avec MLFlow UI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937590242" name="Google Shape;116;p2"/>
          <p:cNvGrpSpPr/>
          <p:nvPr/>
        </p:nvGrpSpPr>
        <p:grpSpPr bwMode="auto">
          <a:xfrm>
            <a:off x="261913" y="5633813"/>
            <a:ext cx="1457508" cy="880055"/>
            <a:chOff x="0" y="0"/>
            <a:chExt cx="1457508" cy="880055"/>
          </a:xfrm>
        </p:grpSpPr>
        <p:sp>
          <p:nvSpPr>
            <p:cNvPr id="1964773106" name="Google Shape;117;p2"/>
            <p:cNvSpPr/>
            <p:nvPr/>
          </p:nvSpPr>
          <p:spPr bwMode="auto">
            <a:xfrm flipH="0" flipV="0">
              <a:off x="0" y="0"/>
              <a:ext cx="1457480" cy="849330"/>
            </a:xfrm>
            <a:custGeom>
              <a:avLst/>
              <a:gdLst/>
              <a:ahLst/>
              <a:cxnLst/>
              <a:rect l="l" t="t" r="r" b="b"/>
              <a:pathLst>
                <a:path w="1661922" h="1661191" fill="norm" stroke="1" extrusionOk="0">
                  <a:moveTo>
                    <a:pt x="0" y="0"/>
                  </a:moveTo>
                  <a:lnTo>
                    <a:pt x="1661922" y="0"/>
                  </a:lnTo>
                  <a:lnTo>
                    <a:pt x="1661922" y="1661191"/>
                  </a:lnTo>
                  <a:lnTo>
                    <a:pt x="0" y="166119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529483380" name="Google Shape;118;p2"/>
            <p:cNvSpPr txBox="1"/>
            <p:nvPr/>
          </p:nvSpPr>
          <p:spPr bwMode="auto">
            <a:xfrm flipH="0" flipV="0">
              <a:off x="0" y="60760"/>
              <a:ext cx="1457508" cy="81929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74" tIns="50774" rIns="50774" bIns="50774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  <a:defRPr/>
              </a:pPr>
              <a:r>
                <a:rPr lang="en-US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0</a:t>
              </a:r>
              <a:r>
                <a:rPr lang="fr-FR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5</a:t>
              </a:r>
              <a:endParaRPr sz="5600" b="1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  <p:sp>
        <p:nvSpPr>
          <p:cNvPr id="803444756" name="Google Shape;113;p2"/>
          <p:cNvSpPr/>
          <p:nvPr/>
        </p:nvSpPr>
        <p:spPr bwMode="auto">
          <a:xfrm rot="0" flipH="0" flipV="0">
            <a:off x="285127" y="1483336"/>
            <a:ext cx="1457482" cy="758414"/>
          </a:xfrm>
          <a:custGeom>
            <a:avLst/>
            <a:gdLst/>
            <a:ahLst/>
            <a:cxnLst/>
            <a:rect l="l" t="t" r="r" b="b"/>
            <a:pathLst>
              <a:path w="1661922" h="1661191" fill="norm" stroke="1" extrusionOk="0">
                <a:moveTo>
                  <a:pt x="0" y="0"/>
                </a:moveTo>
                <a:lnTo>
                  <a:pt x="1661922" y="0"/>
                </a:lnTo>
                <a:lnTo>
                  <a:pt x="1661922" y="1661191"/>
                </a:lnTo>
                <a:lnTo>
                  <a:pt x="0" y="1661191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</p:spPr>
      </p:sp>
      <p:sp>
        <p:nvSpPr>
          <p:cNvPr id="944567200" name="Google Shape;113;p2"/>
          <p:cNvSpPr/>
          <p:nvPr/>
        </p:nvSpPr>
        <p:spPr bwMode="auto">
          <a:xfrm rot="0" flipH="0" flipV="0">
            <a:off x="285127" y="2441142"/>
            <a:ext cx="1457482" cy="758414"/>
          </a:xfrm>
          <a:custGeom>
            <a:avLst/>
            <a:gdLst/>
            <a:ahLst/>
            <a:cxnLst/>
            <a:rect l="l" t="t" r="r" b="b"/>
            <a:pathLst>
              <a:path w="1661922" h="1661191" fill="norm" stroke="1" extrusionOk="0">
                <a:moveTo>
                  <a:pt x="0" y="0"/>
                </a:moveTo>
                <a:lnTo>
                  <a:pt x="1661922" y="0"/>
                </a:lnTo>
                <a:lnTo>
                  <a:pt x="1661922" y="1661191"/>
                </a:lnTo>
                <a:lnTo>
                  <a:pt x="0" y="1661191"/>
                </a:lnTo>
                <a:close/>
              </a:path>
            </a:pathLst>
          </a:custGeom>
          <a:solidFill>
            <a:srgbClr val="3D3D3D"/>
          </a:solidFill>
          <a:ln>
            <a:noFill/>
          </a:ln>
        </p:spPr>
      </p:sp>
      <p:sp>
        <p:nvSpPr>
          <p:cNvPr id="729130523" name="Google Shape;114;p2"/>
          <p:cNvSpPr txBox="1"/>
          <p:nvPr/>
        </p:nvSpPr>
        <p:spPr bwMode="auto">
          <a:xfrm flipH="0" flipV="0">
            <a:off x="261913" y="1483336"/>
            <a:ext cx="1457508" cy="10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4" tIns="50774" rIns="50774" bIns="50774" anchor="ctr" anchorCtr="0">
            <a:noAutofit/>
          </a:bodyPr>
          <a:lstStyle/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en-US" sz="5600" b="1" i="0" u="none" strike="noStrike" cap="none">
                <a:solidFill>
                  <a:srgbClr val="F3F3F3"/>
                </a:solidFill>
                <a:latin typeface="Comfortaa"/>
                <a:ea typeface="Comfortaa"/>
                <a:cs typeface="Comfortaa"/>
              </a:rPr>
              <a:t>0</a:t>
            </a:r>
            <a:r>
              <a:rPr lang="fr-FR" sz="5600" b="1" i="0" u="none" strike="noStrike" cap="none">
                <a:solidFill>
                  <a:srgbClr val="F3F3F3"/>
                </a:solidFill>
                <a:latin typeface="Comfortaa"/>
                <a:ea typeface="Comfortaa"/>
                <a:cs typeface="Comfortaa"/>
              </a:rPr>
              <a:t>1</a:t>
            </a:r>
            <a:endParaRPr sz="1000" b="1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</a:endParaRPr>
          </a:p>
        </p:txBody>
      </p:sp>
      <p:sp>
        <p:nvSpPr>
          <p:cNvPr id="891855856" name="Google Shape;114;p2"/>
          <p:cNvSpPr txBox="1"/>
          <p:nvPr/>
        </p:nvSpPr>
        <p:spPr bwMode="auto">
          <a:xfrm flipH="0" flipV="0">
            <a:off x="261913" y="2317891"/>
            <a:ext cx="1457508" cy="100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774" tIns="50774" rIns="50774" bIns="50774" anchor="ctr" anchorCtr="0">
            <a:noAutofit/>
          </a:bodyPr>
          <a:lstStyle/>
          <a:p>
            <a:pPr marL="0" marR="0"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en-US" sz="5600" b="1" i="0" u="none" strike="noStrike" cap="none">
                <a:solidFill>
                  <a:srgbClr val="F3F3F3"/>
                </a:solidFill>
                <a:latin typeface="Comfortaa"/>
                <a:ea typeface="Comfortaa"/>
                <a:cs typeface="Comfortaa"/>
              </a:rPr>
              <a:t>0</a:t>
            </a:r>
            <a:r>
              <a:rPr lang="fr-FR" sz="5600" b="1" i="0" u="none" strike="noStrike" cap="none">
                <a:solidFill>
                  <a:srgbClr val="F3F3F3"/>
                </a:solidFill>
                <a:latin typeface="Comfortaa"/>
                <a:ea typeface="Comfortaa"/>
                <a:cs typeface="Comfortaa"/>
              </a:rPr>
              <a:t>2</a:t>
            </a:r>
            <a:endParaRPr sz="1000" b="1" i="0" u="none" strike="noStrike" cap="none">
              <a:solidFill>
                <a:srgbClr val="000000"/>
              </a:solidFill>
              <a:latin typeface="Comfortaa"/>
              <a:ea typeface="Comfortaa"/>
              <a:cs typeface="Comfortaa"/>
            </a:endParaRPr>
          </a:p>
        </p:txBody>
      </p:sp>
      <p:sp>
        <p:nvSpPr>
          <p:cNvPr id="2002257180" name="Google Shape;119;p2"/>
          <p:cNvSpPr txBox="1"/>
          <p:nvPr/>
        </p:nvSpPr>
        <p:spPr bwMode="auto">
          <a:xfrm flipH="0" flipV="0">
            <a:off x="2124761" y="7465586"/>
            <a:ext cx="15563381" cy="10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1997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  <a:defRPr/>
            </a:pPr>
            <a:r>
              <a:rPr lang="fr-FR" sz="5600" b="1" i="0" u="none" strike="noStrike" cap="none">
                <a:solidFill>
                  <a:srgbClr val="C00000"/>
                </a:solidFill>
                <a:latin typeface="Comfortaa"/>
                <a:ea typeface="Comfortaa"/>
                <a:cs typeface="Comfortaa"/>
              </a:rPr>
              <a:t>Démonstration API</a:t>
            </a:r>
            <a:endParaRPr sz="5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35709061" name="Google Shape;116;p2"/>
          <p:cNvGrpSpPr/>
          <p:nvPr/>
        </p:nvGrpSpPr>
        <p:grpSpPr bwMode="auto">
          <a:xfrm>
            <a:off x="261913" y="7579887"/>
            <a:ext cx="1611135" cy="880052"/>
            <a:chOff x="0" y="0"/>
            <a:chExt cx="1611135" cy="880052"/>
          </a:xfrm>
        </p:grpSpPr>
        <p:sp>
          <p:nvSpPr>
            <p:cNvPr id="420681354" name="Google Shape;117;p2"/>
            <p:cNvSpPr/>
            <p:nvPr/>
          </p:nvSpPr>
          <p:spPr bwMode="auto">
            <a:xfrm flipH="0" flipV="0">
              <a:off x="0" y="0"/>
              <a:ext cx="1457480" cy="849330"/>
            </a:xfrm>
            <a:custGeom>
              <a:avLst/>
              <a:gdLst/>
              <a:ahLst/>
              <a:cxnLst/>
              <a:rect l="l" t="t" r="r" b="b"/>
              <a:pathLst>
                <a:path w="1661922" h="1661191" fill="norm" stroke="1" extrusionOk="0">
                  <a:moveTo>
                    <a:pt x="0" y="0"/>
                  </a:moveTo>
                  <a:lnTo>
                    <a:pt x="1661922" y="0"/>
                  </a:lnTo>
                  <a:lnTo>
                    <a:pt x="1661922" y="1661191"/>
                  </a:lnTo>
                  <a:lnTo>
                    <a:pt x="0" y="1661191"/>
                  </a:lnTo>
                  <a:close/>
                </a:path>
              </a:pathLst>
            </a:custGeom>
            <a:solidFill>
              <a:srgbClr val="3D3D3D"/>
            </a:solidFill>
            <a:ln>
              <a:noFill/>
            </a:ln>
          </p:spPr>
        </p:sp>
        <p:sp>
          <p:nvSpPr>
            <p:cNvPr id="1881086730" name="Google Shape;118;p2"/>
            <p:cNvSpPr txBox="1"/>
            <p:nvPr/>
          </p:nvSpPr>
          <p:spPr bwMode="auto">
            <a:xfrm flipH="0" flipV="0">
              <a:off x="153627" y="60759"/>
              <a:ext cx="1457508" cy="819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74" tIns="50774" rIns="50774" bIns="50774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0"/>
                <a:buFont typeface="Arial"/>
                <a:buNone/>
                <a:defRPr/>
              </a:pPr>
              <a:r>
                <a:rPr lang="en-US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0</a:t>
              </a:r>
              <a:r>
                <a:rPr lang="fr-FR" sz="5600" b="1" i="0" u="none" strike="noStrike" cap="none">
                  <a:solidFill>
                    <a:srgbClr val="F3F3F3"/>
                  </a:solidFill>
                  <a:latin typeface="Comfortaa"/>
                  <a:ea typeface="Comfortaa"/>
                  <a:cs typeface="Comfortaa"/>
                </a:rPr>
                <a:t>6</a:t>
              </a:r>
              <a:endParaRPr sz="5600" b="1" i="0" u="none" strike="noStrike" cap="none">
                <a:solidFill>
                  <a:srgbClr val="000000"/>
                </a:solidFill>
                <a:latin typeface="Comfortaa"/>
                <a:ea typeface="Comfortaa"/>
                <a:cs typeface="Comforta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288421" name="Google Shape;158;p5"/>
          <p:cNvSpPr/>
          <p:nvPr/>
        </p:nvSpPr>
        <p:spPr bwMode="auto">
          <a:xfrm rot="-8099999">
            <a:off x="17231061" y="8948576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374474137" name="Google Shape;160;p5"/>
          <p:cNvSpPr txBox="1"/>
          <p:nvPr/>
        </p:nvSpPr>
        <p:spPr bwMode="auto">
          <a:xfrm>
            <a:off x="1877248" y="277974"/>
            <a:ext cx="15783838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Contexte </a:t>
            </a: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&amp; objectifs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491320438" name="Google Shape;161;p5"/>
          <p:cNvGrpSpPr/>
          <p:nvPr/>
        </p:nvGrpSpPr>
        <p:grpSpPr bwMode="auto">
          <a:xfrm>
            <a:off x="365760" y="123030"/>
            <a:ext cx="1051560" cy="910749"/>
            <a:chOff x="0" y="-85725"/>
            <a:chExt cx="1402080" cy="1214332"/>
          </a:xfrm>
        </p:grpSpPr>
        <p:sp>
          <p:nvSpPr>
            <p:cNvPr id="162" name="Google Shape;162;p5"/>
            <p:cNvSpPr/>
            <p:nvPr/>
          </p:nvSpPr>
          <p:spPr bwMode="auto">
            <a:xfrm>
              <a:off x="0" y="0"/>
              <a:ext cx="1402080" cy="1128558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63" name="Google Shape;163;p5"/>
            <p:cNvSpPr txBox="1"/>
            <p:nvPr/>
          </p:nvSpPr>
          <p:spPr bwMode="auto">
            <a:xfrm>
              <a:off x="0" y="-85725"/>
              <a:ext cx="1402080" cy="1214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en-US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1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361384202" name="Google Shape;164;p5"/>
          <p:cNvSpPr txBox="1"/>
          <p:nvPr/>
        </p:nvSpPr>
        <p:spPr bwMode="auto">
          <a:xfrm flipH="0" flipV="0">
            <a:off x="611123" y="1355772"/>
            <a:ext cx="17474816" cy="3901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246134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66774" y="2488789"/>
            <a:ext cx="3705224" cy="1997177"/>
          </a:xfrm>
          <a:prstGeom prst="rect">
            <a:avLst/>
          </a:prstGeom>
        </p:spPr>
      </p:pic>
      <p:sp>
        <p:nvSpPr>
          <p:cNvPr id="111499505" name=""/>
          <p:cNvSpPr/>
          <p:nvPr/>
        </p:nvSpPr>
        <p:spPr bwMode="auto">
          <a:xfrm flipH="0" flipV="0">
            <a:off x="4796370" y="1720644"/>
            <a:ext cx="12856077" cy="3441290"/>
          </a:xfrm>
          <a:prstGeom prst="rect">
            <a:avLst/>
          </a:prstGeom>
          <a:noFill/>
          <a:ln w="25400" cap="flat" cmpd="sng" algn="ctr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marL="239821" indent="-239821">
              <a:buFont typeface="Wingdings"/>
              <a:buChar char="Ø"/>
              <a:defRPr/>
            </a:pP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Site </a:t>
            </a: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célèbre </a:t>
            </a: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de questions-réponses liées au développement informatique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1" indent="-239821">
              <a:buFont typeface="Wingdings"/>
              <a:buChar char="Ø"/>
              <a:defRPr/>
            </a:pP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Il faut entrer plusieurs tags liés à la question posée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1" indent="-239821">
              <a:buFont typeface="Wingdings"/>
              <a:buChar char="Ø"/>
              <a:defRPr/>
            </a:pP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Tâche fastidieuse pour les amateurs ou utilisateurs non expérimentés</a:t>
            </a:r>
            <a:endParaRPr sz="3600" b="0" i="0" u="none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  <a:p>
            <a:pPr marL="239821" indent="-239821">
              <a:buFont typeface="Wingdings"/>
              <a:buChar char="Ø"/>
              <a:defRPr/>
            </a:pPr>
            <a:r>
              <a:rPr lang="fr-FR" sz="3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Les tags sont des textes libres</a:t>
            </a:r>
            <a:endParaRPr sz="3600">
              <a:solidFill>
                <a:schemeClr val="tx1"/>
              </a:solidFill>
            </a:endParaRPr>
          </a:p>
          <a:p>
            <a:pPr marL="239821" indent="-239821">
              <a:buFont typeface="Wingdings"/>
              <a:buChar char="Ø"/>
              <a:defRPr/>
            </a:pPr>
            <a:endParaRPr lang="fr-FR" sz="2400">
              <a:solidFill>
                <a:schemeClr val="tx1"/>
              </a:solidFill>
            </a:endParaRPr>
          </a:p>
          <a:p>
            <a:pPr marL="239821" indent="-239821">
              <a:buFont typeface="Wingdings"/>
              <a:buChar char="Ø"/>
              <a:defRPr/>
            </a:pPr>
            <a:endParaRPr lang="fr-FR">
              <a:solidFill>
                <a:schemeClr val="tx1"/>
              </a:solidFill>
            </a:endParaRPr>
          </a:p>
        </p:txBody>
      </p:sp>
      <p:sp>
        <p:nvSpPr>
          <p:cNvPr id="1789161779" name="Google Shape;164;p5"/>
          <p:cNvSpPr txBox="1"/>
          <p:nvPr/>
        </p:nvSpPr>
        <p:spPr bwMode="auto">
          <a:xfrm flipH="0" flipV="0">
            <a:off x="609893" y="5656156"/>
            <a:ext cx="17498935" cy="2536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Objectifs :</a:t>
            </a:r>
            <a:r>
              <a:rPr lang="fr-FR" sz="3200" b="0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Développer un système qui génère les suggestions de tags à l’aide d’un algorithme de machine learning capable d’assigner automatiquement plusieurs tags pertinents à une question</a:t>
            </a:r>
            <a:r>
              <a:rPr lang="fr-FR" sz="3600" b="0" i="0" u="none" strike="noStrike" cap="none" spc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593232" name="Google Shape;158;p5"/>
          <p:cNvSpPr/>
          <p:nvPr/>
        </p:nvSpPr>
        <p:spPr bwMode="auto">
          <a:xfrm rot="-8099983">
            <a:off x="17231060" y="8948575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639026501" name="Google Shape;160;p5"/>
          <p:cNvSpPr txBox="1"/>
          <p:nvPr/>
        </p:nvSpPr>
        <p:spPr bwMode="auto">
          <a:xfrm>
            <a:off x="1877248" y="277974"/>
            <a:ext cx="15803999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Source de données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511234959" name="Google Shape;161;p5"/>
          <p:cNvGrpSpPr/>
          <p:nvPr/>
        </p:nvGrpSpPr>
        <p:grpSpPr bwMode="auto">
          <a:xfrm>
            <a:off x="365760" y="123030"/>
            <a:ext cx="1051560" cy="910748"/>
            <a:chOff x="0" y="-85725"/>
            <a:chExt cx="1402079" cy="1214331"/>
          </a:xfrm>
        </p:grpSpPr>
        <p:sp>
          <p:nvSpPr>
            <p:cNvPr id="1630119212" name="Google Shape;162;p5"/>
            <p:cNvSpPr/>
            <p:nvPr/>
          </p:nvSpPr>
          <p:spPr bwMode="auto">
            <a:xfrm>
              <a:off x="0" y="0"/>
              <a:ext cx="1402079" cy="1128557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001571870" name="Google Shape;163;p5"/>
            <p:cNvSpPr txBox="1"/>
            <p:nvPr/>
          </p:nvSpPr>
          <p:spPr bwMode="auto">
            <a:xfrm>
              <a:off x="0" y="-85725"/>
              <a:ext cx="1402079" cy="121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2.</a:t>
              </a:r>
              <a:r>
                <a:rPr lang="en-US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1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3600205" name="Google Shape;164;p5"/>
          <p:cNvSpPr txBox="1"/>
          <p:nvPr/>
        </p:nvSpPr>
        <p:spPr bwMode="auto">
          <a:xfrm flipH="0" flipV="0">
            <a:off x="611123" y="1048514"/>
            <a:ext cx="17579936" cy="877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Les informations sont récupérées des questions de StackOverflow</a:t>
            </a:r>
            <a:r>
              <a:rPr lang="fr-FR" sz="3200" b="0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via le wrapper Python StackAPI</a:t>
            </a:r>
            <a:r>
              <a:rPr lang="fr-FR" sz="3200" b="0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. Elles comptent 27528 lignes et 8 colonnes, comportant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les titres, les corps et les tags associés à chaque question et les informations sur le score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, le nombre de vues et de réponses.</a:t>
            </a:r>
            <a:endParaRPr lang="fr-FR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48383219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56209" y="3195483"/>
            <a:ext cx="8246119" cy="6613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190366" name="Google Shape;158;p5"/>
          <p:cNvSpPr/>
          <p:nvPr/>
        </p:nvSpPr>
        <p:spPr bwMode="auto">
          <a:xfrm rot="-8099983">
            <a:off x="17231060" y="8948575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21685435" name="Google Shape;160;p5"/>
          <p:cNvSpPr txBox="1"/>
          <p:nvPr/>
        </p:nvSpPr>
        <p:spPr bwMode="auto">
          <a:xfrm>
            <a:off x="1877248" y="277974"/>
            <a:ext cx="15817679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Nettoyage des données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983648223" name="Google Shape;161;p5"/>
          <p:cNvGrpSpPr/>
          <p:nvPr/>
        </p:nvGrpSpPr>
        <p:grpSpPr bwMode="auto">
          <a:xfrm>
            <a:off x="365760" y="123030"/>
            <a:ext cx="1051560" cy="910748"/>
            <a:chOff x="0" y="-85725"/>
            <a:chExt cx="1402079" cy="1214331"/>
          </a:xfrm>
        </p:grpSpPr>
        <p:sp>
          <p:nvSpPr>
            <p:cNvPr id="660041872" name="Google Shape;162;p5"/>
            <p:cNvSpPr/>
            <p:nvPr/>
          </p:nvSpPr>
          <p:spPr bwMode="auto">
            <a:xfrm>
              <a:off x="0" y="0"/>
              <a:ext cx="1402079" cy="1128557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000907690" name="Google Shape;163;p5"/>
            <p:cNvSpPr txBox="1"/>
            <p:nvPr/>
          </p:nvSpPr>
          <p:spPr bwMode="auto">
            <a:xfrm>
              <a:off x="0" y="-85725"/>
              <a:ext cx="1402079" cy="121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2.2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328040576" name="Google Shape;164;p5"/>
          <p:cNvSpPr txBox="1"/>
          <p:nvPr/>
        </p:nvSpPr>
        <p:spPr bwMode="auto">
          <a:xfrm flipH="0" flipV="0">
            <a:off x="611122" y="1048513"/>
            <a:ext cx="17618455" cy="1463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r>
              <a:rPr lang="fr-FR" sz="3200" b="1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Spécificités des questions :</a:t>
            </a:r>
            <a:endParaRPr lang="fr-FR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lang="fr-FR" sz="3200" b="1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fr-FR" sz="3200" b="0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Contient </a:t>
            </a:r>
            <a:r>
              <a:rPr lang="fr-FR" sz="3200" b="0" i="0" u="none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des balises HTML</a:t>
            </a: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0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Contient du code</a:t>
            </a:r>
            <a:endParaRPr lang="fr-FR" sz="3200" b="0" i="0" u="none" strike="noStrike" cap="none" spc="0">
              <a:solidFill>
                <a:srgbClr val="C00000"/>
              </a:solidFill>
              <a:latin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3200" b="0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Tags avec des balises &lt;&gt;</a:t>
            </a:r>
            <a:endParaRPr lang="fr-FR" sz="3200" b="0" i="0" u="none" strike="noStrike" cap="none" spc="0">
              <a:solidFill>
                <a:srgbClr val="C00000"/>
              </a:solidFill>
              <a:latin typeface="Montserrat"/>
              <a:ea typeface="Montserrat"/>
              <a:cs typeface="Montserrat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3200" b="1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Filtrer le corps suivant la langues anglaise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Formatage des Tags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Typage des questions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Suppression des balises HTML avec BeautifulSoup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Passage au minuscule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Suppression des ponctuations, extra-espace, nombre, et d’autre caractères</a:t>
            </a:r>
            <a:r>
              <a:rPr lang="fr-FR">
                <a:solidFill>
                  <a:schemeClr val="tx1"/>
                </a:solidFill>
              </a:rPr>
              <a:t> </a:t>
            </a: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spéciaux … sauf ( c# et c++)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Tokenisation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Lemmatisation avec POS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Suppression des stopwords</a:t>
            </a:r>
            <a:endParaRPr sz="3200" b="0" i="0" u="none" strike="noStrike" cap="none" spc="0">
              <a:solidFill>
                <a:schemeClr val="tx1"/>
              </a:solidFill>
              <a:latin typeface="Montserrat"/>
              <a:cs typeface="Montserrat"/>
            </a:endParaRPr>
          </a:p>
          <a:p>
            <a:pPr marL="438080" marR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chemeClr val="tx1"/>
                </a:solidFill>
                <a:latin typeface="Montserrat"/>
                <a:ea typeface="Montserrat"/>
                <a:cs typeface="Montserrat"/>
              </a:rPr>
              <a:t>Suppression les doublons de Tags</a:t>
            </a:r>
            <a:endParaRPr lang="fr-FR" sz="3200" b="1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8106287" name="Google Shape;158;p5"/>
          <p:cNvSpPr/>
          <p:nvPr/>
        </p:nvSpPr>
        <p:spPr bwMode="auto">
          <a:xfrm rot="-8099983">
            <a:off x="17231060" y="8948575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099231" name="Google Shape;160;p5"/>
          <p:cNvSpPr txBox="1"/>
          <p:nvPr/>
        </p:nvSpPr>
        <p:spPr bwMode="auto">
          <a:xfrm>
            <a:off x="1877248" y="277974"/>
            <a:ext cx="15822719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Exploration des données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03876222" name="Google Shape;161;p5"/>
          <p:cNvGrpSpPr/>
          <p:nvPr/>
        </p:nvGrpSpPr>
        <p:grpSpPr bwMode="auto">
          <a:xfrm>
            <a:off x="365760" y="123030"/>
            <a:ext cx="1051560" cy="910748"/>
            <a:chOff x="0" y="-85725"/>
            <a:chExt cx="1402079" cy="1214331"/>
          </a:xfrm>
        </p:grpSpPr>
        <p:sp>
          <p:nvSpPr>
            <p:cNvPr id="457502934" name="Google Shape;162;p5"/>
            <p:cNvSpPr/>
            <p:nvPr/>
          </p:nvSpPr>
          <p:spPr bwMode="auto">
            <a:xfrm>
              <a:off x="0" y="0"/>
              <a:ext cx="1402079" cy="1128557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511947423" name="Google Shape;163;p5"/>
            <p:cNvSpPr txBox="1"/>
            <p:nvPr/>
          </p:nvSpPr>
          <p:spPr bwMode="auto">
            <a:xfrm>
              <a:off x="0" y="-85725"/>
              <a:ext cx="1402079" cy="121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2.2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157805538" name="Google Shape;164;p5"/>
          <p:cNvSpPr txBox="1"/>
          <p:nvPr/>
        </p:nvSpPr>
        <p:spPr bwMode="auto">
          <a:xfrm flipH="0" flipV="0">
            <a:off x="611123" y="1048514"/>
            <a:ext cx="17620616" cy="9753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fr-FR" sz="3200" b="1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38080" indent="-438080">
              <a:buFont typeface="Wingdings"/>
              <a:buChar char="ü"/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Nombre et fréquence des 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mots dans</a:t>
            </a:r>
            <a:r>
              <a:rPr lang="fr-FR"/>
              <a:t> 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les titres, corps et tags.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38080" indent="-438080">
              <a:buFont typeface="Arial"/>
              <a:buChar char="•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Fi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ltrer les données suivant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es : 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len(tags)&gt;0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1&lt; len(title)&lt;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9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5&lt; len(body)&lt;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=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120</a:t>
            </a: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16818211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94757" y="5407741"/>
            <a:ext cx="11153467" cy="4854677"/>
          </a:xfrm>
          <a:prstGeom prst="rect">
            <a:avLst/>
          </a:prstGeom>
        </p:spPr>
      </p:pic>
      <p:pic>
        <p:nvPicPr>
          <p:cNvPr id="115813082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78466" y="1355772"/>
            <a:ext cx="6909546" cy="3932902"/>
          </a:xfrm>
          <a:prstGeom prst="rect">
            <a:avLst/>
          </a:prstGeom>
        </p:spPr>
      </p:pic>
      <p:pic>
        <p:nvPicPr>
          <p:cNvPr id="1535627336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3219022" y="1229032"/>
            <a:ext cx="5012717" cy="4055806"/>
          </a:xfrm>
          <a:prstGeom prst="rect">
            <a:avLst/>
          </a:prstGeom>
        </p:spPr>
      </p:pic>
      <p:pic>
        <p:nvPicPr>
          <p:cNvPr id="207503395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11122741" y="5407741"/>
            <a:ext cx="7192983" cy="48546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5607889" name="Google Shape;158;p5"/>
          <p:cNvSpPr/>
          <p:nvPr/>
        </p:nvSpPr>
        <p:spPr bwMode="auto">
          <a:xfrm rot="-8099983">
            <a:off x="17231060" y="8948575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80450005" name="Google Shape;160;p5"/>
          <p:cNvSpPr txBox="1"/>
          <p:nvPr/>
        </p:nvSpPr>
        <p:spPr bwMode="auto">
          <a:xfrm>
            <a:off x="1877247" y="277974"/>
            <a:ext cx="15830278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Extraction des features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372818603" name="Google Shape;161;p5"/>
          <p:cNvGrpSpPr/>
          <p:nvPr/>
        </p:nvGrpSpPr>
        <p:grpSpPr bwMode="auto">
          <a:xfrm>
            <a:off x="365760" y="123030"/>
            <a:ext cx="1051560" cy="910748"/>
            <a:chOff x="0" y="-85725"/>
            <a:chExt cx="1402079" cy="1214331"/>
          </a:xfrm>
        </p:grpSpPr>
        <p:sp>
          <p:nvSpPr>
            <p:cNvPr id="1928146565" name="Google Shape;162;p5"/>
            <p:cNvSpPr/>
            <p:nvPr/>
          </p:nvSpPr>
          <p:spPr bwMode="auto">
            <a:xfrm>
              <a:off x="0" y="0"/>
              <a:ext cx="1402079" cy="1128557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732934474" name="Google Shape;163;p5"/>
            <p:cNvSpPr txBox="1"/>
            <p:nvPr/>
          </p:nvSpPr>
          <p:spPr bwMode="auto">
            <a:xfrm>
              <a:off x="0" y="-85725"/>
              <a:ext cx="1402079" cy="1214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9" tIns="50799" rIns="50799" bIns="50799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3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299077161" name="Google Shape;164;p5"/>
          <p:cNvSpPr txBox="1"/>
          <p:nvPr/>
        </p:nvSpPr>
        <p:spPr bwMode="auto">
          <a:xfrm flipH="0" flipV="0">
            <a:off x="611123" y="1048514"/>
            <a:ext cx="17672096" cy="926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38080" indent="-438080">
              <a:buFont typeface="Wingdings"/>
              <a:buChar char="ü"/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Bag of Words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(BoW) :</a:t>
            </a:r>
            <a:endParaRPr lang="fr-FR" sz="32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1238180" lvl="2" indent="-438080">
              <a:buFont typeface="Wingdings"/>
              <a:buChar char="Ø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C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réer une matrice creuse (n,k)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238180" marR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 documents et k le nombre de n-grams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238180" marR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Entrée ij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compte le nombre de fois où le mot j apparaît dans le document i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ü"/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TF-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IDF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= Term-Frequency – Inverse Document Frequency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 :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238180" marR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atrice creuse (n,k)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238180" marR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ntrées sont des fréquences des mots pondérées par l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es 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ordres des mots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dans le corpus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.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238180" marR="0" lvl="0" indent="-4380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Ø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B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ut: réduire l’importance relative des tokens très fréquents et moins signiﬁcatifs</a:t>
            </a:r>
            <a:r>
              <a:rPr lang="fr-FR" sz="3200" b="0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.</a:t>
            </a: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32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3567221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6693" y="5917770"/>
            <a:ext cx="8360563" cy="3565729"/>
          </a:xfrm>
          <a:prstGeom prst="rect">
            <a:avLst/>
          </a:prstGeom>
        </p:spPr>
      </p:pic>
      <p:pic>
        <p:nvPicPr>
          <p:cNvPr id="28706207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8756854" y="5917770"/>
            <a:ext cx="8299112" cy="35657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6777652" name="Google Shape;158;p5"/>
          <p:cNvSpPr/>
          <p:nvPr/>
        </p:nvSpPr>
        <p:spPr bwMode="auto">
          <a:xfrm rot="-8099947">
            <a:off x="17231059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3" tIns="91423" rIns="91423" bIns="91423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81790443" name="Google Shape;160;p5"/>
          <p:cNvSpPr txBox="1"/>
          <p:nvPr/>
        </p:nvSpPr>
        <p:spPr bwMode="auto">
          <a:xfrm>
            <a:off x="1877247" y="277974"/>
            <a:ext cx="15831718" cy="731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Approches non supervisées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1236116979" name="Google Shape;161;p5"/>
          <p:cNvGrpSpPr/>
          <p:nvPr/>
        </p:nvGrpSpPr>
        <p:grpSpPr bwMode="auto">
          <a:xfrm>
            <a:off x="365760" y="123030"/>
            <a:ext cx="1051560" cy="910747"/>
            <a:chOff x="0" y="-85725"/>
            <a:chExt cx="1402078" cy="1214330"/>
          </a:xfrm>
        </p:grpSpPr>
        <p:sp>
          <p:nvSpPr>
            <p:cNvPr id="1946757026" name="Google Shape;162;p5"/>
            <p:cNvSpPr/>
            <p:nvPr/>
          </p:nvSpPr>
          <p:spPr bwMode="auto">
            <a:xfrm>
              <a:off x="0" y="0"/>
              <a:ext cx="1402078" cy="1128556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1662577699" name="Google Shape;163;p5"/>
            <p:cNvSpPr txBox="1"/>
            <p:nvPr/>
          </p:nvSpPr>
          <p:spPr bwMode="auto">
            <a:xfrm>
              <a:off x="0" y="-85725"/>
              <a:ext cx="1402078" cy="1214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8" tIns="50798" rIns="50798" bIns="50798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4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81880169" name="Google Shape;164;p5"/>
          <p:cNvSpPr txBox="1"/>
          <p:nvPr/>
        </p:nvSpPr>
        <p:spPr bwMode="auto">
          <a:xfrm flipH="0" flipV="0">
            <a:off x="611121" y="1048512"/>
            <a:ext cx="17755614" cy="1033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38080" indent="-438080">
              <a:buFont typeface="Wingdings"/>
              <a:buChar char="v"/>
              <a:defRPr/>
            </a:pPr>
            <a:r>
              <a:rPr lang="en-US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LDA (Latent Dirichlet Allocation)</a:t>
            </a:r>
            <a:r>
              <a:rPr lang="fr-FR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 :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Méthode non supervisée et générative visant à 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découvrir automatiquement les thèmes (topics) 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présents dans un corpus de documents textuels.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en-US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Objectif :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Identifier les topics les plus pertinents 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permettant de représenter et résumer efficacement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les contenus des documents.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r>
              <a:rPr lang="fr-FR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Limite</a:t>
            </a:r>
            <a:r>
              <a:rPr lang="en-US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ifficile d’obtenir des topics clairs,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distincts et facilement interprétables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>
              <a:defRPr/>
            </a:pP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16051" lvl="0" indent="-41605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/>
              <a:buChar char="v"/>
              <a:defRPr/>
            </a:pPr>
            <a:r>
              <a:rPr lang="en-US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NMF (Non-negative Matrix Factorization) </a:t>
            </a:r>
            <a:r>
              <a:rPr lang="en-US" sz="2700" b="1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: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Approche 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alternative</a:t>
            </a:r>
            <a:r>
              <a:rPr lang="fr-FR" sz="2700" b="0" i="0" u="none" strike="noStrike" cap="none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à LDA, souvent plus</a:t>
            </a:r>
            <a:endParaRPr sz="27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plus intuitive en termes d’interprétation des sujets.</a:t>
            </a:r>
            <a:endParaRPr sz="27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7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>
              <a:defRPr/>
            </a:pPr>
            <a:r>
              <a:rPr lang="en-US" sz="2700" b="1" i="0" u="none" strike="noStrike" cap="none" spc="0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Preprocessing LDA avec Gensim: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ü"/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Bag of words: Dictionnaires des mots du corpus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ü"/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Analyse de sensibilité avec les paramètres: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1183108" lvl="2" indent="-383008">
              <a:buFont typeface="Wingdings"/>
              <a:buChar char="Ø"/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alpha : paramètre de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distribution 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des topics par 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doc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ument</a:t>
            </a:r>
            <a:endParaRPr lang="en-US"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1183108" lvl="2" indent="-383008">
              <a:buFont typeface="Wingdings"/>
              <a:buChar char="Ø"/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eta : paramètre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de distribution de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mots par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topic</a:t>
            </a:r>
            <a:endParaRPr lang="en-US" sz="27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1183108" lvl="2" indent="-383008">
              <a:buFont typeface="Wingdings"/>
              <a:buChar char="Ø"/>
              <a:defRPr/>
            </a:pP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nombre de topics</a:t>
            </a:r>
            <a:r>
              <a:rPr lang="fr-FR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 : </a:t>
            </a:r>
            <a:r>
              <a:rPr lang="en-US" sz="27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K</a:t>
            </a:r>
            <a:endParaRPr sz="27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82416017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460129" y="891046"/>
            <a:ext cx="8471579" cy="700548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F3F3F3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8121836" name="Google Shape;158;p5"/>
          <p:cNvSpPr/>
          <p:nvPr/>
        </p:nvSpPr>
        <p:spPr bwMode="auto">
          <a:xfrm rot="-8099913">
            <a:off x="17231058" y="8948574"/>
            <a:ext cx="544068" cy="1069848"/>
          </a:xfrm>
          <a:custGeom>
            <a:avLst/>
            <a:gdLst/>
            <a:ahLst/>
            <a:cxnLst/>
            <a:rect l="l" t="t" r="r" b="b"/>
            <a:pathLst>
              <a:path w="725424" h="1426464" fill="norm" stroke="1" extrusionOk="0">
                <a:moveTo>
                  <a:pt x="681609" y="1426464"/>
                </a:moveTo>
                <a:cubicBezTo>
                  <a:pt x="296545" y="1402715"/>
                  <a:pt x="0" y="1077468"/>
                  <a:pt x="11938" y="691896"/>
                </a:cubicBezTo>
                <a:cubicBezTo>
                  <a:pt x="23876" y="306324"/>
                  <a:pt x="339725" y="0"/>
                  <a:pt x="725424" y="0"/>
                </a:cubicBezTo>
                <a:lnTo>
                  <a:pt x="725424" y="713867"/>
                </a:lnTo>
                <a:close/>
              </a:path>
            </a:pathLst>
          </a:custGeom>
          <a:solidFill>
            <a:srgbClr val="3C3C3C"/>
          </a:solidFill>
          <a:ln>
            <a:noFill/>
          </a:ln>
        </p:spPr>
        <p:txBody>
          <a:bodyPr spcFirstLastPara="1" wrap="square" lIns="91422" tIns="91422" rIns="91422" bIns="91422" anchor="ctr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198158219" name="Google Shape;160;p5"/>
          <p:cNvSpPr txBox="1"/>
          <p:nvPr/>
        </p:nvSpPr>
        <p:spPr bwMode="auto">
          <a:xfrm>
            <a:off x="1877247" y="277974"/>
            <a:ext cx="15831717" cy="731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  <a:defRPr/>
            </a:pPr>
            <a:r>
              <a:rPr lang="fr-FR" sz="4000" b="1" i="0" u="sng" strike="noStrike" cap="none">
                <a:solidFill>
                  <a:srgbClr val="C00000"/>
                </a:solidFill>
                <a:latin typeface="Montserrat"/>
                <a:ea typeface="Montserrat"/>
                <a:cs typeface="Montserrat"/>
              </a:rPr>
              <a:t>Approches non supervisées</a:t>
            </a:r>
            <a:endParaRPr sz="4000" b="1" i="0" u="sng" strike="noStrike" cap="none">
              <a:solidFill>
                <a:srgbClr val="000000"/>
              </a:solidFill>
              <a:latin typeface="Montserrat"/>
              <a:ea typeface="Montserrat"/>
              <a:cs typeface="Montserrat"/>
            </a:endParaRPr>
          </a:p>
        </p:txBody>
      </p:sp>
      <p:grpSp>
        <p:nvGrpSpPr>
          <p:cNvPr id="763198707" name="Google Shape;161;p5"/>
          <p:cNvGrpSpPr/>
          <p:nvPr/>
        </p:nvGrpSpPr>
        <p:grpSpPr bwMode="auto">
          <a:xfrm>
            <a:off x="365760" y="123030"/>
            <a:ext cx="1051560" cy="910746"/>
            <a:chOff x="0" y="-85725"/>
            <a:chExt cx="1402077" cy="1214329"/>
          </a:xfrm>
        </p:grpSpPr>
        <p:sp>
          <p:nvSpPr>
            <p:cNvPr id="1643475640" name="Google Shape;162;p5"/>
            <p:cNvSpPr/>
            <p:nvPr/>
          </p:nvSpPr>
          <p:spPr bwMode="auto">
            <a:xfrm>
              <a:off x="0" y="0"/>
              <a:ext cx="1402077" cy="1128555"/>
            </a:xfrm>
            <a:custGeom>
              <a:avLst/>
              <a:gdLst/>
              <a:ahLst/>
              <a:cxnLst/>
              <a:rect l="l" t="t" r="r" b="b"/>
              <a:pathLst>
                <a:path w="1402080" h="1128558" fill="norm" stroke="1" extrusionOk="0">
                  <a:moveTo>
                    <a:pt x="0" y="0"/>
                  </a:moveTo>
                  <a:lnTo>
                    <a:pt x="1402080" y="0"/>
                  </a:lnTo>
                  <a:lnTo>
                    <a:pt x="1402080" y="1128558"/>
                  </a:lnTo>
                  <a:lnTo>
                    <a:pt x="0" y="1128558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</p:sp>
        <p:sp>
          <p:nvSpPr>
            <p:cNvPr id="79806808" name="Google Shape;163;p5"/>
            <p:cNvSpPr txBox="1"/>
            <p:nvPr/>
          </p:nvSpPr>
          <p:spPr bwMode="auto">
            <a:xfrm>
              <a:off x="0" y="-85725"/>
              <a:ext cx="1402077" cy="1214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797" tIns="50797" rIns="50797" bIns="50797" anchor="ctr" anchorCtr="0">
              <a:noAutofit/>
            </a:bodyPr>
            <a:lstStyle/>
            <a:p>
              <a:pPr marL="0" marR="0" lvl="0" indent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  <a:defRPr/>
              </a:pPr>
              <a:r>
                <a:rPr lang="fr-FR" sz="4000" b="1" i="0" u="none" strike="noStrike" cap="none">
                  <a:solidFill>
                    <a:srgbClr val="F3F3F3"/>
                  </a:solidFill>
                  <a:latin typeface="Montserrat"/>
                  <a:ea typeface="Montserrat"/>
                  <a:cs typeface="Montserrat"/>
                </a:rPr>
                <a:t>4</a:t>
              </a:r>
              <a:endParaRPr sz="14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</a:endParaRPr>
            </a:p>
          </p:txBody>
        </p:sp>
      </p:grpSp>
      <p:sp>
        <p:nvSpPr>
          <p:cNvPr id="1564280004" name="Google Shape;164;p5"/>
          <p:cNvSpPr txBox="1"/>
          <p:nvPr/>
        </p:nvSpPr>
        <p:spPr bwMode="auto">
          <a:xfrm flipH="0" flipV="0">
            <a:off x="611121" y="1048512"/>
            <a:ext cx="17670512" cy="9144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eux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(2)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 approches de prédiction: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atrice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d</a:t>
            </a: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ocument/topic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marL="438080" indent="-438080">
              <a:buFont typeface="Wingdings"/>
              <a:buChar char="§"/>
              <a:defRPr/>
            </a:pPr>
            <a:r>
              <a:rPr lang="en-US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Matrice des scores </a:t>
            </a:r>
            <a:r>
              <a:rPr lang="fr-FR" sz="3200" b="0" i="0" u="none" strike="noStrike" cap="none" spc="0">
                <a:solidFill>
                  <a:srgbClr val="181818"/>
                </a:solidFill>
                <a:latin typeface="Montserrat"/>
                <a:ea typeface="Montserrat"/>
                <a:cs typeface="Montserrat"/>
              </a:rPr>
              <a:t>topic/tag</a:t>
            </a:r>
            <a:endParaRPr lang="en-US" sz="3200" b="0" i="0" u="none" strike="noStrike" cap="none" spc="0">
              <a:solidFill>
                <a:srgbClr val="181818"/>
              </a:solidFill>
              <a:latin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sz="2800" b="0" i="0" u="none" strike="noStrike" cap="none">
              <a:solidFill>
                <a:srgbClr val="181818"/>
              </a:solidFill>
              <a:latin typeface="Montserrat"/>
              <a:ea typeface="Montserrat"/>
              <a:cs typeface="Montserrat"/>
            </a:endParaRPr>
          </a:p>
        </p:txBody>
      </p:sp>
      <p:pic>
        <p:nvPicPr>
          <p:cNvPr id="16378546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60886" y="2765322"/>
            <a:ext cx="16040099" cy="2000250"/>
          </a:xfrm>
          <a:prstGeom prst="rect">
            <a:avLst/>
          </a:prstGeom>
        </p:spPr>
      </p:pic>
      <p:pic>
        <p:nvPicPr>
          <p:cNvPr id="13039944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60886" y="5039031"/>
            <a:ext cx="16040099" cy="1895474"/>
          </a:xfrm>
          <a:prstGeom prst="rect">
            <a:avLst/>
          </a:prstGeom>
        </p:spPr>
      </p:pic>
      <p:pic>
        <p:nvPicPr>
          <p:cNvPr id="383788154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60886" y="7189838"/>
            <a:ext cx="6600825" cy="2019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ONLYOFFICE/8.3.3.21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  <cp:revision>5</cp:revision>
  <dcterms:created xsi:type="dcterms:W3CDTF">2006-08-16T00:00:00Z</dcterms:created>
  <dcterms:modified xsi:type="dcterms:W3CDTF">2025-06-11T18:54:51Z</dcterms:modified>
</cp:coreProperties>
</file>