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73" r:id="rId3"/>
    <p:sldId id="257" r:id="rId4"/>
    <p:sldId id="258" r:id="rId5"/>
    <p:sldId id="259" r:id="rId6"/>
    <p:sldId id="260" r:id="rId7"/>
    <p:sldId id="261" r:id="rId8"/>
    <p:sldId id="268" r:id="rId9"/>
    <p:sldId id="262" r:id="rId10"/>
    <p:sldId id="263" r:id="rId11"/>
    <p:sldId id="264" r:id="rId12"/>
    <p:sldId id="265" r:id="rId13"/>
    <p:sldId id="267" r:id="rId14"/>
    <p:sldId id="269" r:id="rId15"/>
    <p:sldId id="270" r:id="rId16"/>
    <p:sldId id="271" r:id="rId17"/>
    <p:sldId id="272"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60"/>
  </p:normalViewPr>
  <p:slideViewPr>
    <p:cSldViewPr snapToGrid="0">
      <p:cViewPr varScale="1">
        <p:scale>
          <a:sx n="61" d="100"/>
          <a:sy n="61" d="100"/>
        </p:scale>
        <p:origin x="9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DDC2CCD-9B74-43B1-8742-FAC5743E6B4F}" type="datetimeFigureOut">
              <a:rPr lang="es-CL" smtClean="0"/>
              <a:t>11-09-2020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BD068531-C977-43F3-9099-A7C08CE18D26}" type="slidenum">
              <a:rPr lang="es-CL" smtClean="0"/>
              <a:t>‹Nº›</a:t>
            </a:fld>
            <a:endParaRPr lang="es-C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539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DC2CCD-9B74-43B1-8742-FAC5743E6B4F}" type="datetimeFigureOut">
              <a:rPr lang="es-CL" smtClean="0"/>
              <a:t>11-09-2020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BD068531-C977-43F3-9099-A7C08CE18D26}" type="slidenum">
              <a:rPr lang="es-CL" smtClean="0"/>
              <a:t>‹Nº›</a:t>
            </a:fld>
            <a:endParaRPr lang="es-CL"/>
          </a:p>
        </p:txBody>
      </p:sp>
    </p:spTree>
    <p:extLst>
      <p:ext uri="{BB962C8B-B14F-4D97-AF65-F5344CB8AC3E}">
        <p14:creationId xmlns:p14="http://schemas.microsoft.com/office/powerpoint/2010/main" val="2778464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DC2CCD-9B74-43B1-8742-FAC5743E6B4F}" type="datetimeFigureOut">
              <a:rPr lang="es-CL" smtClean="0"/>
              <a:t>11-09-2020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BD068531-C977-43F3-9099-A7C08CE18D26}" type="slidenum">
              <a:rPr lang="es-CL" smtClean="0"/>
              <a:t>‹Nº›</a:t>
            </a:fld>
            <a:endParaRPr lang="es-CL"/>
          </a:p>
        </p:txBody>
      </p:sp>
    </p:spTree>
    <p:extLst>
      <p:ext uri="{BB962C8B-B14F-4D97-AF65-F5344CB8AC3E}">
        <p14:creationId xmlns:p14="http://schemas.microsoft.com/office/powerpoint/2010/main" val="2617501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DC2CCD-9B74-43B1-8742-FAC5743E6B4F}" type="datetimeFigureOut">
              <a:rPr lang="es-CL" smtClean="0"/>
              <a:t>11-09-2020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BD068531-C977-43F3-9099-A7C08CE18D26}" type="slidenum">
              <a:rPr lang="es-CL" smtClean="0"/>
              <a:t>‹Nº›</a:t>
            </a:fld>
            <a:endParaRPr lang="es-CL"/>
          </a:p>
        </p:txBody>
      </p:sp>
    </p:spTree>
    <p:extLst>
      <p:ext uri="{BB962C8B-B14F-4D97-AF65-F5344CB8AC3E}">
        <p14:creationId xmlns:p14="http://schemas.microsoft.com/office/powerpoint/2010/main" val="2193875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DDC2CCD-9B74-43B1-8742-FAC5743E6B4F}" type="datetimeFigureOut">
              <a:rPr lang="es-CL" smtClean="0"/>
              <a:t>11-09-2020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BD068531-C977-43F3-9099-A7C08CE18D26}" type="slidenum">
              <a:rPr lang="es-CL" smtClean="0"/>
              <a:t>‹Nº›</a:t>
            </a:fld>
            <a:endParaRPr lang="es-C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7909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DDC2CCD-9B74-43B1-8742-FAC5743E6B4F}" type="datetimeFigureOut">
              <a:rPr lang="es-CL" smtClean="0"/>
              <a:t>11-09-2020</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BD068531-C977-43F3-9099-A7C08CE18D26}" type="slidenum">
              <a:rPr lang="es-CL" smtClean="0"/>
              <a:t>‹Nº›</a:t>
            </a:fld>
            <a:endParaRPr lang="es-CL"/>
          </a:p>
        </p:txBody>
      </p:sp>
    </p:spTree>
    <p:extLst>
      <p:ext uri="{BB962C8B-B14F-4D97-AF65-F5344CB8AC3E}">
        <p14:creationId xmlns:p14="http://schemas.microsoft.com/office/powerpoint/2010/main" val="3233735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DDC2CCD-9B74-43B1-8742-FAC5743E6B4F}" type="datetimeFigureOut">
              <a:rPr lang="es-CL" smtClean="0"/>
              <a:t>11-09-2020</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BD068531-C977-43F3-9099-A7C08CE18D26}" type="slidenum">
              <a:rPr lang="es-CL" smtClean="0"/>
              <a:t>‹Nº›</a:t>
            </a:fld>
            <a:endParaRPr lang="es-CL"/>
          </a:p>
        </p:txBody>
      </p:sp>
    </p:spTree>
    <p:extLst>
      <p:ext uri="{BB962C8B-B14F-4D97-AF65-F5344CB8AC3E}">
        <p14:creationId xmlns:p14="http://schemas.microsoft.com/office/powerpoint/2010/main" val="2672532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DDC2CCD-9B74-43B1-8742-FAC5743E6B4F}" type="datetimeFigureOut">
              <a:rPr lang="es-CL" smtClean="0"/>
              <a:t>11-09-2020</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BD068531-C977-43F3-9099-A7C08CE18D26}" type="slidenum">
              <a:rPr lang="es-CL" smtClean="0"/>
              <a:t>‹Nº›</a:t>
            </a:fld>
            <a:endParaRPr lang="es-CL"/>
          </a:p>
        </p:txBody>
      </p:sp>
    </p:spTree>
    <p:extLst>
      <p:ext uri="{BB962C8B-B14F-4D97-AF65-F5344CB8AC3E}">
        <p14:creationId xmlns:p14="http://schemas.microsoft.com/office/powerpoint/2010/main" val="3429618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DDC2CCD-9B74-43B1-8742-FAC5743E6B4F}" type="datetimeFigureOut">
              <a:rPr lang="es-CL" smtClean="0"/>
              <a:t>11-09-2020</a:t>
            </a:fld>
            <a:endParaRPr lang="es-C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L"/>
          </a:p>
        </p:txBody>
      </p:sp>
      <p:sp>
        <p:nvSpPr>
          <p:cNvPr id="9" name="Slide Number Placeholder 8"/>
          <p:cNvSpPr>
            <a:spLocks noGrp="1"/>
          </p:cNvSpPr>
          <p:nvPr>
            <p:ph type="sldNum" sz="quarter" idx="12"/>
          </p:nvPr>
        </p:nvSpPr>
        <p:spPr/>
        <p:txBody>
          <a:bodyPr/>
          <a:lstStyle/>
          <a:p>
            <a:fld id="{BD068531-C977-43F3-9099-A7C08CE18D26}" type="slidenum">
              <a:rPr lang="es-CL" smtClean="0"/>
              <a:t>‹Nº›</a:t>
            </a:fld>
            <a:endParaRPr lang="es-CL"/>
          </a:p>
        </p:txBody>
      </p:sp>
    </p:spTree>
    <p:extLst>
      <p:ext uri="{BB962C8B-B14F-4D97-AF65-F5344CB8AC3E}">
        <p14:creationId xmlns:p14="http://schemas.microsoft.com/office/powerpoint/2010/main" val="1782294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DDC2CCD-9B74-43B1-8742-FAC5743E6B4F}" type="datetimeFigureOut">
              <a:rPr lang="es-CL" smtClean="0"/>
              <a:t>11-09-2020</a:t>
            </a:fld>
            <a:endParaRPr lang="es-C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D068531-C977-43F3-9099-A7C08CE18D26}" type="slidenum">
              <a:rPr lang="es-CL" smtClean="0"/>
              <a:t>‹Nº›</a:t>
            </a:fld>
            <a:endParaRPr lang="es-CL"/>
          </a:p>
        </p:txBody>
      </p:sp>
    </p:spTree>
    <p:extLst>
      <p:ext uri="{BB962C8B-B14F-4D97-AF65-F5344CB8AC3E}">
        <p14:creationId xmlns:p14="http://schemas.microsoft.com/office/powerpoint/2010/main" val="110978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DDC2CCD-9B74-43B1-8742-FAC5743E6B4F}" type="datetimeFigureOut">
              <a:rPr lang="es-CL" smtClean="0"/>
              <a:t>11-09-2020</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BD068531-C977-43F3-9099-A7C08CE18D26}" type="slidenum">
              <a:rPr lang="es-CL" smtClean="0"/>
              <a:t>‹Nº›</a:t>
            </a:fld>
            <a:endParaRPr lang="es-CL"/>
          </a:p>
        </p:txBody>
      </p:sp>
    </p:spTree>
    <p:extLst>
      <p:ext uri="{BB962C8B-B14F-4D97-AF65-F5344CB8AC3E}">
        <p14:creationId xmlns:p14="http://schemas.microsoft.com/office/powerpoint/2010/main" val="3120059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DDC2CCD-9B74-43B1-8742-FAC5743E6B4F}" type="datetimeFigureOut">
              <a:rPr lang="es-CL" smtClean="0"/>
              <a:t>11-09-2020</a:t>
            </a:fld>
            <a:endParaRPr lang="es-C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D068531-C977-43F3-9099-A7C08CE18D26}" type="slidenum">
              <a:rPr lang="es-CL" smtClean="0"/>
              <a:t>‹Nº›</a:t>
            </a:fld>
            <a:endParaRPr lang="es-C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350693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E8A24C-3B98-411D-B363-50488FA049A2}"/>
              </a:ext>
            </a:extLst>
          </p:cNvPr>
          <p:cNvSpPr>
            <a:spLocks noGrp="1"/>
          </p:cNvSpPr>
          <p:nvPr>
            <p:ph type="ctrTitle"/>
          </p:nvPr>
        </p:nvSpPr>
        <p:spPr/>
        <p:txBody>
          <a:bodyPr/>
          <a:lstStyle/>
          <a:p>
            <a:r>
              <a:rPr lang="es-CL" b="1" dirty="0">
                <a:latin typeface="Arial Narrow" panose="020B0606020202030204" pitchFamily="34" charset="0"/>
              </a:rPr>
              <a:t>TALLER DE WORD</a:t>
            </a:r>
          </a:p>
        </p:txBody>
      </p:sp>
      <p:sp>
        <p:nvSpPr>
          <p:cNvPr id="3" name="Subtítulo 2">
            <a:extLst>
              <a:ext uri="{FF2B5EF4-FFF2-40B4-BE49-F238E27FC236}">
                <a16:creationId xmlns:a16="http://schemas.microsoft.com/office/drawing/2014/main" id="{B45D863E-8BFD-474B-AB14-4D4E3EAF6897}"/>
              </a:ext>
            </a:extLst>
          </p:cNvPr>
          <p:cNvSpPr>
            <a:spLocks noGrp="1"/>
          </p:cNvSpPr>
          <p:nvPr>
            <p:ph type="subTitle" idx="1"/>
          </p:nvPr>
        </p:nvSpPr>
        <p:spPr/>
        <p:txBody>
          <a:bodyPr/>
          <a:lstStyle/>
          <a:p>
            <a:r>
              <a:rPr lang="es-CL" b="1" dirty="0">
                <a:latin typeface="Arial Narrow" panose="020B0606020202030204" pitchFamily="34" charset="0"/>
              </a:rPr>
              <a:t>PROCESADOR DE TEXTO </a:t>
            </a:r>
            <a:r>
              <a:rPr lang="es-CL" sz="6000" b="1" dirty="0">
                <a:latin typeface="Arial Narrow" panose="020B0606020202030204" pitchFamily="34" charset="0"/>
              </a:rPr>
              <a:t>MODULO 1</a:t>
            </a:r>
          </a:p>
        </p:txBody>
      </p:sp>
      <p:pic>
        <p:nvPicPr>
          <p:cNvPr id="4" name="Audio 3">
            <a:hlinkClick r:id="" action="ppaction://media"/>
            <a:extLst>
              <a:ext uri="{FF2B5EF4-FFF2-40B4-BE49-F238E27FC236}">
                <a16:creationId xmlns:a16="http://schemas.microsoft.com/office/drawing/2014/main" id="{62FBE7EB-BEF5-41AB-AE2B-BE5B742326CA}"/>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2071499754"/>
      </p:ext>
    </p:extLst>
  </p:cSld>
  <p:clrMapOvr>
    <a:masterClrMapping/>
  </p:clrMapOvr>
  <mc:AlternateContent xmlns:mc="http://schemas.openxmlformats.org/markup-compatibility/2006">
    <mc:Choice xmlns:p14="http://schemas.microsoft.com/office/powerpoint/2010/main" Requires="p14">
      <p:transition spd="slow" p14:dur="2000" advTm="13542"/>
    </mc:Choice>
    <mc:Fallback>
      <p:transition spd="slow" advTm="1354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38F974-298D-4F8F-8D6A-E1BE4196EF35}"/>
              </a:ext>
            </a:extLst>
          </p:cNvPr>
          <p:cNvSpPr>
            <a:spLocks noGrp="1"/>
          </p:cNvSpPr>
          <p:nvPr>
            <p:ph type="title"/>
          </p:nvPr>
        </p:nvSpPr>
        <p:spPr/>
        <p:txBody>
          <a:bodyPr/>
          <a:lstStyle/>
          <a:p>
            <a:r>
              <a:rPr lang="es-CL" b="1" dirty="0">
                <a:latin typeface="Arial Narrow" panose="020B0606020202030204" pitchFamily="34" charset="0"/>
              </a:rPr>
              <a:t>ABRIR UN DOCUMENTO</a:t>
            </a:r>
          </a:p>
        </p:txBody>
      </p:sp>
      <p:sp>
        <p:nvSpPr>
          <p:cNvPr id="3" name="Marcador de contenido 2">
            <a:extLst>
              <a:ext uri="{FF2B5EF4-FFF2-40B4-BE49-F238E27FC236}">
                <a16:creationId xmlns:a16="http://schemas.microsoft.com/office/drawing/2014/main" id="{0F6F863B-5806-4D7F-9AFA-5377C1405B20}"/>
              </a:ext>
            </a:extLst>
          </p:cNvPr>
          <p:cNvSpPr>
            <a:spLocks noGrp="1"/>
          </p:cNvSpPr>
          <p:nvPr>
            <p:ph idx="1"/>
          </p:nvPr>
        </p:nvSpPr>
        <p:spPr>
          <a:xfrm>
            <a:off x="838200" y="1240971"/>
            <a:ext cx="10515600" cy="4935992"/>
          </a:xfrm>
        </p:spPr>
        <p:txBody>
          <a:bodyPr/>
          <a:lstStyle/>
          <a:p>
            <a:pPr marR="0" algn="just"/>
            <a:endParaRPr lang="es-ES" sz="1800" b="0" i="0" u="none" strike="noStrike" baseline="0" dirty="0">
              <a:solidFill>
                <a:srgbClr val="000000"/>
              </a:solidFill>
              <a:latin typeface="Arial Narrow" panose="020B0606020202030204" pitchFamily="34" charset="0"/>
            </a:endParaRPr>
          </a:p>
          <a:p>
            <a:pPr marR="0" algn="just"/>
            <a:r>
              <a:rPr lang="es-ES" b="0" i="0" u="none" strike="noStrike" baseline="0" dirty="0">
                <a:solidFill>
                  <a:srgbClr val="000000"/>
                </a:solidFill>
                <a:latin typeface="Arial Narrow" panose="020B0606020202030204" pitchFamily="34" charset="0"/>
              </a:rPr>
              <a:t>Para abrir un documento realizar cualquiera de los siguientes procedimientos: </a:t>
            </a:r>
          </a:p>
          <a:p>
            <a:pPr marR="0" algn="just"/>
            <a:r>
              <a:rPr lang="es-ES" b="0" i="0" u="none" strike="noStrike" baseline="0" dirty="0">
                <a:solidFill>
                  <a:srgbClr val="000000"/>
                </a:solidFill>
                <a:latin typeface="Arial Narrow" panose="020B0606020202030204" pitchFamily="34" charset="0"/>
              </a:rPr>
              <a:t>Elegir su nombre al final del menú </a:t>
            </a:r>
            <a:r>
              <a:rPr lang="es-ES" b="1" i="0" u="none" strike="noStrike" baseline="0" dirty="0">
                <a:solidFill>
                  <a:srgbClr val="000000"/>
                </a:solidFill>
                <a:latin typeface="Arial Narrow" panose="020B0606020202030204" pitchFamily="34" charset="0"/>
              </a:rPr>
              <a:t>Archivo, </a:t>
            </a:r>
            <a:r>
              <a:rPr lang="es-ES" b="0" i="0" u="none" strike="noStrike" baseline="0" dirty="0">
                <a:solidFill>
                  <a:srgbClr val="000000"/>
                </a:solidFill>
                <a:latin typeface="Arial Narrow" panose="020B0606020202030204" pitchFamily="34" charset="0"/>
              </a:rPr>
              <a:t>para archivos que se han trabajado recientemente </a:t>
            </a:r>
          </a:p>
          <a:p>
            <a:pPr marR="0" algn="just"/>
            <a:r>
              <a:rPr lang="es-ES" b="0" i="0" u="none" strike="noStrike" baseline="0" dirty="0">
                <a:solidFill>
                  <a:srgbClr val="000000"/>
                </a:solidFill>
                <a:latin typeface="Arial Narrow" panose="020B0606020202030204" pitchFamily="34" charset="0"/>
              </a:rPr>
              <a:t>Seleccionar el comando </a:t>
            </a:r>
            <a:r>
              <a:rPr lang="es-ES" b="1" i="0" u="none" strike="noStrike" baseline="0" dirty="0">
                <a:solidFill>
                  <a:srgbClr val="000000"/>
                </a:solidFill>
                <a:latin typeface="Arial Narrow" panose="020B0606020202030204" pitchFamily="34" charset="0"/>
              </a:rPr>
              <a:t>Abrir </a:t>
            </a:r>
            <a:r>
              <a:rPr lang="es-ES" b="0" i="0" u="none" strike="noStrike" baseline="0" dirty="0">
                <a:solidFill>
                  <a:srgbClr val="000000"/>
                </a:solidFill>
                <a:latin typeface="Arial Narrow" panose="020B0606020202030204" pitchFamily="34" charset="0"/>
              </a:rPr>
              <a:t>del menú </a:t>
            </a:r>
            <a:r>
              <a:rPr lang="es-ES" b="1" i="0" u="none" strike="noStrike" baseline="0" dirty="0">
                <a:solidFill>
                  <a:srgbClr val="000000"/>
                </a:solidFill>
                <a:latin typeface="Arial Narrow" panose="020B0606020202030204" pitchFamily="34" charset="0"/>
              </a:rPr>
              <a:t>Archivo</a:t>
            </a:r>
            <a:r>
              <a:rPr lang="es-ES" b="0" i="0" u="none" strike="noStrike" baseline="0" dirty="0">
                <a:solidFill>
                  <a:srgbClr val="000000"/>
                </a:solidFill>
                <a:latin typeface="Arial Narrow" panose="020B0606020202030204" pitchFamily="34" charset="0"/>
              </a:rPr>
              <a:t>, </a:t>
            </a:r>
          </a:p>
          <a:p>
            <a:pPr marR="0" algn="just"/>
            <a:r>
              <a:rPr lang="es-ES" b="0" i="0" u="none" strike="noStrike" baseline="0" dirty="0">
                <a:solidFill>
                  <a:srgbClr val="000000"/>
                </a:solidFill>
                <a:latin typeface="Arial Narrow" panose="020B0606020202030204" pitchFamily="34" charset="0"/>
              </a:rPr>
              <a:t>Presionar las teclas </a:t>
            </a:r>
            <a:r>
              <a:rPr lang="es-ES" b="1" i="0" u="none" strike="noStrike" baseline="0" dirty="0">
                <a:solidFill>
                  <a:srgbClr val="000000"/>
                </a:solidFill>
                <a:latin typeface="Arial Narrow" panose="020B0606020202030204" pitchFamily="34" charset="0"/>
              </a:rPr>
              <a:t>CTRL + A </a:t>
            </a:r>
            <a:endParaRPr lang="es-ES" b="0" i="0" u="none" strike="noStrike" baseline="0" dirty="0">
              <a:solidFill>
                <a:srgbClr val="000000"/>
              </a:solidFill>
              <a:latin typeface="Arial Narrow" panose="020B0606020202030204" pitchFamily="34" charset="0"/>
            </a:endParaRPr>
          </a:p>
          <a:p>
            <a:pPr marR="0" algn="just"/>
            <a:r>
              <a:rPr lang="es-ES" b="0" i="0" u="none" strike="noStrike" baseline="0" dirty="0">
                <a:solidFill>
                  <a:srgbClr val="000000"/>
                </a:solidFill>
                <a:latin typeface="Arial Narrow" panose="020B0606020202030204" pitchFamily="34" charset="0"/>
              </a:rPr>
              <a:t>Dar un clic en el botón </a:t>
            </a:r>
            <a:r>
              <a:rPr lang="es-ES" b="1" i="0" u="none" strike="noStrike" baseline="0" dirty="0">
                <a:solidFill>
                  <a:srgbClr val="000000"/>
                </a:solidFill>
                <a:latin typeface="Arial Narrow" panose="020B0606020202030204" pitchFamily="34" charset="0"/>
              </a:rPr>
              <a:t>Abrir </a:t>
            </a:r>
            <a:r>
              <a:rPr lang="es-ES" b="0" i="0" u="none" strike="noStrike" baseline="0" dirty="0">
                <a:solidFill>
                  <a:srgbClr val="000000"/>
                </a:solidFill>
                <a:latin typeface="Arial Narrow" panose="020B0606020202030204" pitchFamily="34" charset="0"/>
              </a:rPr>
              <a:t>de la barra de herramientas. </a:t>
            </a:r>
          </a:p>
          <a:p>
            <a:pPr marR="0" algn="just"/>
            <a:r>
              <a:rPr lang="es-ES" b="0" i="0" u="none" strike="noStrike" baseline="0" dirty="0">
                <a:solidFill>
                  <a:srgbClr val="000000"/>
                </a:solidFill>
                <a:latin typeface="Arial Narrow" panose="020B0606020202030204" pitchFamily="34" charset="0"/>
              </a:rPr>
              <a:t>Se presenta el siguiente cuadro de diálogo </a:t>
            </a:r>
            <a:endParaRPr lang="es-CL" dirty="0"/>
          </a:p>
        </p:txBody>
      </p:sp>
    </p:spTree>
    <p:extLst>
      <p:ext uri="{BB962C8B-B14F-4D97-AF65-F5344CB8AC3E}">
        <p14:creationId xmlns:p14="http://schemas.microsoft.com/office/powerpoint/2010/main" val="1983136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5E75AB-3060-410A-964D-557B568DF6EA}"/>
              </a:ext>
            </a:extLst>
          </p:cNvPr>
          <p:cNvSpPr>
            <a:spLocks noGrp="1"/>
          </p:cNvSpPr>
          <p:nvPr>
            <p:ph type="title"/>
          </p:nvPr>
        </p:nvSpPr>
        <p:spPr>
          <a:xfrm>
            <a:off x="838200" y="365125"/>
            <a:ext cx="10515600" cy="1132599"/>
          </a:xfrm>
        </p:spPr>
        <p:txBody>
          <a:bodyPr/>
          <a:lstStyle/>
          <a:p>
            <a:r>
              <a:rPr lang="es-CL" b="1" dirty="0">
                <a:latin typeface="Arial Narrow" panose="020B0606020202030204" pitchFamily="34" charset="0"/>
              </a:rPr>
              <a:t>CUADRO DE DIÁLOGO</a:t>
            </a:r>
          </a:p>
        </p:txBody>
      </p:sp>
      <p:pic>
        <p:nvPicPr>
          <p:cNvPr id="5" name="Marcador de contenido 4">
            <a:extLst>
              <a:ext uri="{FF2B5EF4-FFF2-40B4-BE49-F238E27FC236}">
                <a16:creationId xmlns:a16="http://schemas.microsoft.com/office/drawing/2014/main" id="{3A34A508-E29B-4084-AE0B-34B8464A858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7042"/>
          <a:stretch/>
        </p:blipFill>
        <p:spPr>
          <a:xfrm>
            <a:off x="189186" y="1936376"/>
            <a:ext cx="5496911" cy="4133350"/>
          </a:xfrm>
        </p:spPr>
      </p:pic>
      <p:sp>
        <p:nvSpPr>
          <p:cNvPr id="7" name="CuadroTexto 6">
            <a:extLst>
              <a:ext uri="{FF2B5EF4-FFF2-40B4-BE49-F238E27FC236}">
                <a16:creationId xmlns:a16="http://schemas.microsoft.com/office/drawing/2014/main" id="{83A7DB6E-49DA-4B86-9533-E8737140EECA}"/>
              </a:ext>
            </a:extLst>
          </p:cNvPr>
          <p:cNvSpPr txBox="1"/>
          <p:nvPr/>
        </p:nvSpPr>
        <p:spPr>
          <a:xfrm>
            <a:off x="5817476" y="2444116"/>
            <a:ext cx="5536324" cy="4031873"/>
          </a:xfrm>
          <a:prstGeom prst="rect">
            <a:avLst/>
          </a:prstGeom>
          <a:noFill/>
        </p:spPr>
        <p:txBody>
          <a:bodyPr wrap="square">
            <a:spAutoFit/>
          </a:bodyPr>
          <a:lstStyle/>
          <a:p>
            <a:pPr algn="l"/>
            <a:endParaRPr lang="es-CL" sz="3200" b="0" i="0" u="none" strike="noStrike" baseline="0" dirty="0">
              <a:solidFill>
                <a:srgbClr val="000000"/>
              </a:solidFill>
              <a:latin typeface="Arial Narrow" panose="020B0606020202030204" pitchFamily="34" charset="0"/>
            </a:endParaRPr>
          </a:p>
          <a:p>
            <a:pPr marR="0" algn="just"/>
            <a:r>
              <a:rPr lang="es-ES" sz="2800" b="0" i="0" u="none" strike="noStrike" baseline="0" dirty="0">
                <a:solidFill>
                  <a:srgbClr val="000000"/>
                </a:solidFill>
                <a:latin typeface="Arial Narrow" panose="020B0606020202030204" pitchFamily="34" charset="0"/>
              </a:rPr>
              <a:t>1. Seleccionar la carpeta que contiene el archivo. El contenido de la carpeta seleccionada aparecerá en la parte inferior del cuadro </a:t>
            </a:r>
            <a:r>
              <a:rPr lang="es-ES" sz="2800" b="1" i="0" u="none" strike="noStrike" baseline="0" dirty="0">
                <a:solidFill>
                  <a:srgbClr val="000000"/>
                </a:solidFill>
                <a:latin typeface="Arial Narrow" panose="020B0606020202030204" pitchFamily="34" charset="0"/>
              </a:rPr>
              <a:t>Buscar en: </a:t>
            </a:r>
            <a:endParaRPr lang="es-ES" sz="2800" b="0" i="0" u="none" strike="noStrike" baseline="0" dirty="0">
              <a:solidFill>
                <a:srgbClr val="000000"/>
              </a:solidFill>
              <a:latin typeface="Arial Narrow" panose="020B0606020202030204" pitchFamily="34" charset="0"/>
            </a:endParaRPr>
          </a:p>
          <a:p>
            <a:pPr marR="0" algn="just"/>
            <a:r>
              <a:rPr lang="es-ES" sz="2800" b="0" i="0" u="none" strike="noStrike" baseline="0" dirty="0">
                <a:solidFill>
                  <a:srgbClr val="000000"/>
                </a:solidFill>
                <a:latin typeface="Arial Narrow" panose="020B0606020202030204" pitchFamily="34" charset="0"/>
              </a:rPr>
              <a:t>2. Escribir el nombre del archivo que se desee buscar. </a:t>
            </a:r>
          </a:p>
          <a:p>
            <a:pPr marR="0" algn="just"/>
            <a:r>
              <a:rPr lang="es-ES" sz="2800" b="0" i="0" u="none" strike="noStrike" baseline="0" dirty="0">
                <a:solidFill>
                  <a:srgbClr val="000000"/>
                </a:solidFill>
                <a:latin typeface="Arial Narrow" panose="020B0606020202030204" pitchFamily="34" charset="0"/>
              </a:rPr>
              <a:t>3. Seleccionar el tipo de archivo que se desea abrir. </a:t>
            </a:r>
          </a:p>
        </p:txBody>
      </p:sp>
    </p:spTree>
    <p:extLst>
      <p:ext uri="{BB962C8B-B14F-4D97-AF65-F5344CB8AC3E}">
        <p14:creationId xmlns:p14="http://schemas.microsoft.com/office/powerpoint/2010/main" val="2829278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CEA3BA-A345-435D-82F4-8817002082D5}"/>
              </a:ext>
            </a:extLst>
          </p:cNvPr>
          <p:cNvSpPr>
            <a:spLocks noGrp="1"/>
          </p:cNvSpPr>
          <p:nvPr>
            <p:ph type="title"/>
          </p:nvPr>
        </p:nvSpPr>
        <p:spPr/>
        <p:txBody>
          <a:bodyPr>
            <a:normAutofit/>
          </a:bodyPr>
          <a:lstStyle/>
          <a:p>
            <a:r>
              <a:rPr lang="es-CL" b="1" i="0" u="none" strike="noStrike" baseline="0" dirty="0">
                <a:solidFill>
                  <a:srgbClr val="000000"/>
                </a:solidFill>
                <a:latin typeface="Arial Narrow" panose="020B0606020202030204" pitchFamily="34" charset="0"/>
              </a:rPr>
              <a:t>GUARDAR UN DOCUMENTO </a:t>
            </a:r>
            <a:endParaRPr lang="es-CL" dirty="0"/>
          </a:p>
        </p:txBody>
      </p:sp>
      <p:sp>
        <p:nvSpPr>
          <p:cNvPr id="3" name="Marcador de contenido 2">
            <a:extLst>
              <a:ext uri="{FF2B5EF4-FFF2-40B4-BE49-F238E27FC236}">
                <a16:creationId xmlns:a16="http://schemas.microsoft.com/office/drawing/2014/main" id="{0DE926BE-3C59-4EA5-B041-46BAE98CB6F2}"/>
              </a:ext>
            </a:extLst>
          </p:cNvPr>
          <p:cNvSpPr>
            <a:spLocks noGrp="1"/>
          </p:cNvSpPr>
          <p:nvPr>
            <p:ph idx="1"/>
          </p:nvPr>
        </p:nvSpPr>
        <p:spPr/>
        <p:txBody>
          <a:bodyPr>
            <a:normAutofit/>
          </a:bodyPr>
          <a:lstStyle/>
          <a:p>
            <a:pPr marR="0" algn="just"/>
            <a:r>
              <a:rPr lang="es-ES" b="0" i="0" u="none" strike="noStrike" baseline="0" dirty="0">
                <a:solidFill>
                  <a:srgbClr val="000000"/>
                </a:solidFill>
                <a:latin typeface="Arial Narrow" panose="020B0606020202030204" pitchFamily="34" charset="0"/>
              </a:rPr>
              <a:t>Para mantener en el disco el último trabajo en forma segura, se debe guardar el archivo periódicamente. También es recomendable Dar copias de seguridad de archivos importantes, así como guardar una copia del documento activo con un nombre diferente o en otra ubicación. </a:t>
            </a:r>
          </a:p>
          <a:p>
            <a:pPr marR="0" algn="just"/>
            <a:r>
              <a:rPr lang="es-ES" b="0" i="0" u="none" strike="noStrike" baseline="0" dirty="0">
                <a:solidFill>
                  <a:srgbClr val="000000"/>
                </a:solidFill>
                <a:latin typeface="Arial Narrow" panose="020B0606020202030204" pitchFamily="34" charset="0"/>
              </a:rPr>
              <a:t>Seleccionar el comando </a:t>
            </a:r>
            <a:r>
              <a:rPr lang="es-ES" b="1" i="0" u="none" strike="noStrike" baseline="0" dirty="0">
                <a:solidFill>
                  <a:srgbClr val="000000"/>
                </a:solidFill>
                <a:latin typeface="Arial Narrow" panose="020B0606020202030204" pitchFamily="34" charset="0"/>
              </a:rPr>
              <a:t>Guardar como </a:t>
            </a:r>
            <a:r>
              <a:rPr lang="es-ES" b="0" i="0" u="none" strike="noStrike" baseline="0" dirty="0">
                <a:solidFill>
                  <a:srgbClr val="000000"/>
                </a:solidFill>
                <a:latin typeface="Arial Narrow" panose="020B0606020202030204" pitchFamily="34" charset="0"/>
              </a:rPr>
              <a:t>del menú </a:t>
            </a:r>
            <a:r>
              <a:rPr lang="es-ES" b="1" i="0" u="none" strike="noStrike" baseline="0" dirty="0">
                <a:solidFill>
                  <a:srgbClr val="000000"/>
                </a:solidFill>
                <a:latin typeface="Arial Narrow" panose="020B0606020202030204" pitchFamily="34" charset="0"/>
              </a:rPr>
              <a:t>Archivo, </a:t>
            </a:r>
            <a:r>
              <a:rPr lang="es-ES" b="0" i="0" u="none" strike="noStrike" baseline="0" dirty="0">
                <a:solidFill>
                  <a:srgbClr val="000000"/>
                </a:solidFill>
                <a:latin typeface="Arial Narrow" panose="020B0606020202030204" pitchFamily="34" charset="0"/>
              </a:rPr>
              <a:t>o bien, dar un clic en el botón </a:t>
            </a:r>
            <a:r>
              <a:rPr lang="es-ES" b="1" i="0" u="none" strike="noStrike" baseline="0" dirty="0">
                <a:solidFill>
                  <a:srgbClr val="000000"/>
                </a:solidFill>
                <a:latin typeface="Arial Narrow" panose="020B0606020202030204" pitchFamily="34" charset="0"/>
              </a:rPr>
              <a:t>Guardar </a:t>
            </a:r>
            <a:r>
              <a:rPr lang="es-ES" b="0" i="0" u="none" strike="noStrike" baseline="0" dirty="0">
                <a:solidFill>
                  <a:srgbClr val="000000"/>
                </a:solidFill>
                <a:latin typeface="Arial Narrow" panose="020B0606020202030204" pitchFamily="34" charset="0"/>
              </a:rPr>
              <a:t>de la barra de herramientas. </a:t>
            </a:r>
            <a:endParaRPr lang="es-CL" dirty="0"/>
          </a:p>
        </p:txBody>
      </p:sp>
      <p:pic>
        <p:nvPicPr>
          <p:cNvPr id="1026" name="Picture 2" descr="Pendrive SanDisk 16 GB | Compra en laPolar.cl">
            <a:extLst>
              <a:ext uri="{FF2B5EF4-FFF2-40B4-BE49-F238E27FC236}">
                <a16:creationId xmlns:a16="http://schemas.microsoft.com/office/drawing/2014/main" id="{C649B887-2B3F-4138-84FE-816E50275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8351371">
            <a:off x="3251143" y="4035547"/>
            <a:ext cx="1715143" cy="17151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isco%20Duro%201%20TB%20Western%20Digital%203.0%20Negro%2C%2Chi-res">
            <a:extLst>
              <a:ext uri="{FF2B5EF4-FFF2-40B4-BE49-F238E27FC236}">
                <a16:creationId xmlns:a16="http://schemas.microsoft.com/office/drawing/2014/main" id="{8CF8CF9F-C866-4B8E-B6BC-B04689BE80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482" y="3890222"/>
            <a:ext cx="1241589" cy="18247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6 características de Dvd">
            <a:extLst>
              <a:ext uri="{FF2B5EF4-FFF2-40B4-BE49-F238E27FC236}">
                <a16:creationId xmlns:a16="http://schemas.microsoft.com/office/drawing/2014/main" id="{43647700-B411-416B-BB7B-9D1537EB72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7896" y="4024271"/>
            <a:ext cx="1615327" cy="156170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9CE1482-13E4-4358-8FB6-5B819697B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23282" y="3890222"/>
            <a:ext cx="2047875" cy="146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100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1D48C8-2133-4057-9A58-F1AD7C126A5D}"/>
              </a:ext>
            </a:extLst>
          </p:cNvPr>
          <p:cNvSpPr>
            <a:spLocks noGrp="1"/>
          </p:cNvSpPr>
          <p:nvPr>
            <p:ph type="title"/>
          </p:nvPr>
        </p:nvSpPr>
        <p:spPr/>
        <p:txBody>
          <a:bodyPr/>
          <a:lstStyle/>
          <a:p>
            <a:r>
              <a:rPr lang="es-CL" b="1" dirty="0">
                <a:latin typeface="Arial Narrow" panose="020B0606020202030204" pitchFamily="34" charset="0"/>
              </a:rPr>
              <a:t>GUARDAR UN DOCUMENTO - 2</a:t>
            </a:r>
          </a:p>
        </p:txBody>
      </p:sp>
      <p:sp>
        <p:nvSpPr>
          <p:cNvPr id="3" name="Marcador de contenido 2">
            <a:extLst>
              <a:ext uri="{FF2B5EF4-FFF2-40B4-BE49-F238E27FC236}">
                <a16:creationId xmlns:a16="http://schemas.microsoft.com/office/drawing/2014/main" id="{BCD175D1-F690-4F62-8608-99C858C1392A}"/>
              </a:ext>
            </a:extLst>
          </p:cNvPr>
          <p:cNvSpPr>
            <a:spLocks noGrp="1"/>
          </p:cNvSpPr>
          <p:nvPr>
            <p:ph idx="1"/>
          </p:nvPr>
        </p:nvSpPr>
        <p:spPr/>
        <p:txBody>
          <a:bodyPr>
            <a:normAutofit/>
          </a:bodyPr>
          <a:lstStyle/>
          <a:p>
            <a:r>
              <a:rPr lang="es-ES" sz="3600" b="0" i="0" u="none" strike="noStrike" baseline="0" dirty="0">
                <a:solidFill>
                  <a:srgbClr val="000000"/>
                </a:solidFill>
                <a:latin typeface="Arial Narrow" panose="020B0606020202030204" pitchFamily="34" charset="0"/>
              </a:rPr>
              <a:t>Al guardar un documento por primera vez, </a:t>
            </a:r>
            <a:r>
              <a:rPr lang="es-ES" sz="3600" b="1" i="0" u="none" strike="noStrike" baseline="0" dirty="0">
                <a:solidFill>
                  <a:srgbClr val="000000"/>
                </a:solidFill>
                <a:latin typeface="Arial Narrow" panose="020B0606020202030204" pitchFamily="34" charset="0"/>
              </a:rPr>
              <a:t>Word </a:t>
            </a:r>
            <a:r>
              <a:rPr lang="es-ES" sz="3600" b="0" i="0" u="none" strike="noStrike" baseline="0" dirty="0">
                <a:solidFill>
                  <a:srgbClr val="000000"/>
                </a:solidFill>
                <a:latin typeface="Arial Narrow" panose="020B0606020202030204" pitchFamily="34" charset="0"/>
              </a:rPr>
              <a:t>presenta el cuadro de diálogo </a:t>
            </a:r>
            <a:r>
              <a:rPr lang="es-ES" sz="3600" b="1" i="0" u="none" strike="noStrike" baseline="0" dirty="0">
                <a:solidFill>
                  <a:srgbClr val="000000"/>
                </a:solidFill>
                <a:latin typeface="Arial Narrow" panose="020B0606020202030204" pitchFamily="34" charset="0"/>
              </a:rPr>
              <a:t>Guardar como</a:t>
            </a:r>
            <a:r>
              <a:rPr lang="es-ES" sz="3600" b="0" i="0" u="none" strike="noStrike" baseline="0" dirty="0">
                <a:solidFill>
                  <a:srgbClr val="000000"/>
                </a:solidFill>
                <a:latin typeface="Arial Narrow" panose="020B0606020202030204" pitchFamily="34" charset="0"/>
              </a:rPr>
              <a:t>, donde se definen las características de guardado </a:t>
            </a:r>
            <a:endParaRPr lang="es-CL" sz="3600" dirty="0"/>
          </a:p>
        </p:txBody>
      </p:sp>
    </p:spTree>
    <p:extLst>
      <p:ext uri="{BB962C8B-B14F-4D97-AF65-F5344CB8AC3E}">
        <p14:creationId xmlns:p14="http://schemas.microsoft.com/office/powerpoint/2010/main" val="3031401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E5E608-68A3-4B41-A9BD-9C6F6BF9EFFA}"/>
              </a:ext>
            </a:extLst>
          </p:cNvPr>
          <p:cNvSpPr>
            <a:spLocks noGrp="1"/>
          </p:cNvSpPr>
          <p:nvPr>
            <p:ph type="title"/>
          </p:nvPr>
        </p:nvSpPr>
        <p:spPr>
          <a:xfrm>
            <a:off x="1097280" y="286604"/>
            <a:ext cx="10058400" cy="972042"/>
          </a:xfrm>
        </p:spPr>
        <p:txBody>
          <a:bodyPr/>
          <a:lstStyle/>
          <a:p>
            <a:r>
              <a:rPr lang="es-CL" b="1" dirty="0">
                <a:latin typeface="Arial Narrow" panose="020B0606020202030204" pitchFamily="34" charset="0"/>
              </a:rPr>
              <a:t>GUARDAR DOCUMENTO</a:t>
            </a:r>
          </a:p>
        </p:txBody>
      </p:sp>
      <p:pic>
        <p:nvPicPr>
          <p:cNvPr id="5" name="Marcador de contenido 4">
            <a:extLst>
              <a:ext uri="{FF2B5EF4-FFF2-40B4-BE49-F238E27FC236}">
                <a16:creationId xmlns:a16="http://schemas.microsoft.com/office/drawing/2014/main" id="{598B0488-2078-406B-A0CD-0F79C738BF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394" y="1839558"/>
            <a:ext cx="5776858" cy="3678443"/>
          </a:xfrm>
        </p:spPr>
      </p:pic>
      <p:sp>
        <p:nvSpPr>
          <p:cNvPr id="7" name="CuadroTexto 6">
            <a:extLst>
              <a:ext uri="{FF2B5EF4-FFF2-40B4-BE49-F238E27FC236}">
                <a16:creationId xmlns:a16="http://schemas.microsoft.com/office/drawing/2014/main" id="{7BE7867A-4E29-498D-96B1-70A7715EF988}"/>
              </a:ext>
            </a:extLst>
          </p:cNvPr>
          <p:cNvSpPr txBox="1"/>
          <p:nvPr/>
        </p:nvSpPr>
        <p:spPr>
          <a:xfrm>
            <a:off x="6411558" y="2926080"/>
            <a:ext cx="5045338" cy="1969770"/>
          </a:xfrm>
          <a:prstGeom prst="rect">
            <a:avLst/>
          </a:prstGeom>
          <a:noFill/>
        </p:spPr>
        <p:txBody>
          <a:bodyPr wrap="square">
            <a:spAutoFit/>
          </a:bodyPr>
          <a:lstStyle/>
          <a:p>
            <a:pPr algn="l"/>
            <a:endParaRPr lang="es-CL" sz="3200" b="0" i="0" u="none" strike="noStrike" baseline="0" dirty="0">
              <a:solidFill>
                <a:srgbClr val="000000"/>
              </a:solidFill>
              <a:latin typeface="Arial Narrow" panose="020B0606020202030204" pitchFamily="34" charset="0"/>
            </a:endParaRPr>
          </a:p>
          <a:p>
            <a:pPr marR="0" algn="just"/>
            <a:r>
              <a:rPr lang="es-ES" sz="1800" b="0" i="0" u="none" strike="noStrike" baseline="0" dirty="0">
                <a:solidFill>
                  <a:srgbClr val="000000"/>
                </a:solidFill>
                <a:latin typeface="Arial Narrow" panose="020B0606020202030204" pitchFamily="34" charset="0"/>
              </a:rPr>
              <a:t>1. Escribir un nombre para el archivo que se va a guardar. </a:t>
            </a:r>
          </a:p>
          <a:p>
            <a:pPr marR="0" algn="just"/>
            <a:r>
              <a:rPr lang="es-ES" sz="1800" b="0" i="0" u="none" strike="noStrike" baseline="0" dirty="0">
                <a:solidFill>
                  <a:srgbClr val="000000"/>
                </a:solidFill>
                <a:latin typeface="Arial Narrow" panose="020B0606020202030204" pitchFamily="34" charset="0"/>
              </a:rPr>
              <a:t>2. Seleccionar el formato en el que se desea guardar el archivo. </a:t>
            </a:r>
          </a:p>
          <a:p>
            <a:pPr marR="0" algn="just"/>
            <a:r>
              <a:rPr lang="es-ES" sz="1800" b="0" i="0" u="none" strike="noStrike" baseline="0" dirty="0">
                <a:solidFill>
                  <a:srgbClr val="000000"/>
                </a:solidFill>
                <a:latin typeface="Arial Narrow" panose="020B0606020202030204" pitchFamily="34" charset="0"/>
              </a:rPr>
              <a:t>3. Seleccionar la unidad y la carpeta en la que se va a guardar el archivo. </a:t>
            </a:r>
          </a:p>
        </p:txBody>
      </p:sp>
      <p:cxnSp>
        <p:nvCxnSpPr>
          <p:cNvPr id="9" name="Conector recto de flecha 8">
            <a:extLst>
              <a:ext uri="{FF2B5EF4-FFF2-40B4-BE49-F238E27FC236}">
                <a16:creationId xmlns:a16="http://schemas.microsoft.com/office/drawing/2014/main" id="{71C44178-0A1D-41CA-8921-7F72B886AA6C}"/>
              </a:ext>
            </a:extLst>
          </p:cNvPr>
          <p:cNvCxnSpPr/>
          <p:nvPr/>
        </p:nvCxnSpPr>
        <p:spPr>
          <a:xfrm flipV="1">
            <a:off x="3560781" y="4496696"/>
            <a:ext cx="0" cy="301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6169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C6C619-D57F-42FE-87CA-F6CB430DAFCB}"/>
              </a:ext>
            </a:extLst>
          </p:cNvPr>
          <p:cNvSpPr>
            <a:spLocks noGrp="1"/>
          </p:cNvSpPr>
          <p:nvPr>
            <p:ph type="title"/>
          </p:nvPr>
        </p:nvSpPr>
        <p:spPr/>
        <p:txBody>
          <a:bodyPr/>
          <a:lstStyle/>
          <a:p>
            <a:pPr marR="0"/>
            <a:r>
              <a:rPr lang="es-CL" sz="4400" b="1" i="0" u="none" strike="noStrike" baseline="0" dirty="0">
                <a:solidFill>
                  <a:srgbClr val="000000"/>
                </a:solidFill>
                <a:latin typeface="Arial Narrow" panose="020B0606020202030204" pitchFamily="34" charset="0"/>
              </a:rPr>
              <a:t>VISTA PRELIMINAR </a:t>
            </a:r>
            <a:br>
              <a:rPr lang="es-CL" sz="1800" b="0" i="0" u="none" strike="noStrike" baseline="0" dirty="0">
                <a:solidFill>
                  <a:srgbClr val="000000"/>
                </a:solidFill>
                <a:latin typeface="Arial Narrow" panose="020B0606020202030204" pitchFamily="34" charset="0"/>
              </a:rPr>
            </a:br>
            <a:endParaRPr lang="es-CL" dirty="0"/>
          </a:p>
        </p:txBody>
      </p:sp>
      <p:sp>
        <p:nvSpPr>
          <p:cNvPr id="3" name="Marcador de contenido 2">
            <a:extLst>
              <a:ext uri="{FF2B5EF4-FFF2-40B4-BE49-F238E27FC236}">
                <a16:creationId xmlns:a16="http://schemas.microsoft.com/office/drawing/2014/main" id="{8B039178-3DB8-4145-A25C-F42EDD89A17B}"/>
              </a:ext>
            </a:extLst>
          </p:cNvPr>
          <p:cNvSpPr>
            <a:spLocks noGrp="1"/>
          </p:cNvSpPr>
          <p:nvPr>
            <p:ph idx="1"/>
          </p:nvPr>
        </p:nvSpPr>
        <p:spPr/>
        <p:txBody>
          <a:bodyPr>
            <a:normAutofit/>
          </a:bodyPr>
          <a:lstStyle/>
          <a:p>
            <a:pPr algn="just"/>
            <a:r>
              <a:rPr lang="es-ES" sz="3600" b="0" i="0" u="none" strike="noStrike" baseline="0" dirty="0">
                <a:solidFill>
                  <a:srgbClr val="000000"/>
                </a:solidFill>
                <a:latin typeface="Arial Narrow" panose="020B0606020202030204" pitchFamily="34" charset="0"/>
              </a:rPr>
              <a:t>Antes de imprimir un documento, es recomendable verificar rápidamente los saltos de página y el aspecto global del texto, para corregir los posibles errores. Seleccionar el comando </a:t>
            </a:r>
            <a:r>
              <a:rPr lang="es-ES" sz="3600" b="1" i="0" u="none" strike="noStrike" baseline="0" dirty="0">
                <a:solidFill>
                  <a:srgbClr val="000000"/>
                </a:solidFill>
                <a:latin typeface="Arial Narrow" panose="020B0606020202030204" pitchFamily="34" charset="0"/>
              </a:rPr>
              <a:t>Vista preliminar </a:t>
            </a:r>
            <a:r>
              <a:rPr lang="es-ES" sz="3600" b="0" i="0" u="none" strike="noStrike" baseline="0" dirty="0">
                <a:solidFill>
                  <a:srgbClr val="000000"/>
                </a:solidFill>
                <a:latin typeface="Arial Narrow" panose="020B0606020202030204" pitchFamily="34" charset="0"/>
              </a:rPr>
              <a:t>del menú </a:t>
            </a:r>
            <a:r>
              <a:rPr lang="es-ES" sz="3600" b="1" i="0" u="none" strike="noStrike" baseline="0" dirty="0">
                <a:solidFill>
                  <a:srgbClr val="000000"/>
                </a:solidFill>
                <a:latin typeface="Arial Narrow" panose="020B0606020202030204" pitchFamily="34" charset="0"/>
              </a:rPr>
              <a:t>Archivo </a:t>
            </a:r>
            <a:r>
              <a:rPr lang="es-ES" sz="3600" b="0" i="0" u="none" strike="noStrike" baseline="0" dirty="0">
                <a:solidFill>
                  <a:srgbClr val="000000"/>
                </a:solidFill>
                <a:latin typeface="Arial Narrow" panose="020B0606020202030204" pitchFamily="34" charset="0"/>
              </a:rPr>
              <a:t>o dar un clic en el botón </a:t>
            </a:r>
            <a:r>
              <a:rPr lang="es-ES" sz="3600" b="1" i="0" u="none" strike="noStrike" baseline="0" dirty="0">
                <a:solidFill>
                  <a:srgbClr val="000000"/>
                </a:solidFill>
                <a:latin typeface="Arial Narrow" panose="020B0606020202030204" pitchFamily="34" charset="0"/>
              </a:rPr>
              <a:t>Vista preliminar </a:t>
            </a:r>
            <a:r>
              <a:rPr lang="es-ES" sz="3600" b="0" i="0" u="none" strike="noStrike" baseline="0" dirty="0">
                <a:solidFill>
                  <a:srgbClr val="000000"/>
                </a:solidFill>
                <a:latin typeface="Arial Narrow" panose="020B0606020202030204" pitchFamily="34" charset="0"/>
              </a:rPr>
              <a:t>de la barra de herramientas. </a:t>
            </a:r>
            <a:br>
              <a:rPr lang="es-ES" sz="3600" b="0" i="0" u="none" strike="noStrike" baseline="0" dirty="0">
                <a:solidFill>
                  <a:srgbClr val="000000"/>
                </a:solidFill>
                <a:latin typeface="Arial Narrow" panose="020B0606020202030204" pitchFamily="34" charset="0"/>
              </a:rPr>
            </a:br>
            <a:r>
              <a:rPr lang="es-ES" sz="3600" b="0" i="0" u="none" strike="noStrike" baseline="0" dirty="0">
                <a:solidFill>
                  <a:srgbClr val="000000"/>
                </a:solidFill>
                <a:latin typeface="Arial Narrow" panose="020B0606020202030204" pitchFamily="34" charset="0"/>
              </a:rPr>
              <a:t>A continuación se describe la barra de herramientas de vista preliminar.</a:t>
            </a:r>
            <a:endParaRPr lang="es-CL" sz="3600" dirty="0"/>
          </a:p>
        </p:txBody>
      </p:sp>
    </p:spTree>
    <p:extLst>
      <p:ext uri="{BB962C8B-B14F-4D97-AF65-F5344CB8AC3E}">
        <p14:creationId xmlns:p14="http://schemas.microsoft.com/office/powerpoint/2010/main" val="4273800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66F37E-A0E0-41F1-9B84-4ABB4361A095}"/>
              </a:ext>
            </a:extLst>
          </p:cNvPr>
          <p:cNvSpPr>
            <a:spLocks noGrp="1"/>
          </p:cNvSpPr>
          <p:nvPr>
            <p:ph type="title"/>
          </p:nvPr>
        </p:nvSpPr>
        <p:spPr/>
        <p:txBody>
          <a:bodyPr/>
          <a:lstStyle/>
          <a:p>
            <a:pPr algn="ctr"/>
            <a:r>
              <a:rPr lang="es-CL" b="1" dirty="0">
                <a:latin typeface="Arial Narrow" panose="020B0606020202030204" pitchFamily="34" charset="0"/>
              </a:rPr>
              <a:t>BARRA DE IMPRESIÓN</a:t>
            </a:r>
          </a:p>
        </p:txBody>
      </p:sp>
      <p:pic>
        <p:nvPicPr>
          <p:cNvPr id="5" name="Marcador de contenido 4">
            <a:extLst>
              <a:ext uri="{FF2B5EF4-FFF2-40B4-BE49-F238E27FC236}">
                <a16:creationId xmlns:a16="http://schemas.microsoft.com/office/drawing/2014/main" id="{1F11C073-D992-4E88-A154-F8CAF76322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02868" y="1846263"/>
            <a:ext cx="4446590" cy="4022725"/>
          </a:xfrm>
        </p:spPr>
      </p:pic>
    </p:spTree>
    <p:extLst>
      <p:ext uri="{BB962C8B-B14F-4D97-AF65-F5344CB8AC3E}">
        <p14:creationId xmlns:p14="http://schemas.microsoft.com/office/powerpoint/2010/main" val="2154315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50766F-D076-49DD-9C2E-0DA982B4BAFB}"/>
              </a:ext>
            </a:extLst>
          </p:cNvPr>
          <p:cNvSpPr>
            <a:spLocks noGrp="1"/>
          </p:cNvSpPr>
          <p:nvPr>
            <p:ph type="title"/>
          </p:nvPr>
        </p:nvSpPr>
        <p:spPr/>
        <p:txBody>
          <a:bodyPr/>
          <a:lstStyle/>
          <a:p>
            <a:pPr algn="ctr"/>
            <a:r>
              <a:rPr lang="es-CL" sz="4400" b="1" i="0" u="none" strike="noStrike" baseline="0" dirty="0">
                <a:solidFill>
                  <a:srgbClr val="000000"/>
                </a:solidFill>
                <a:latin typeface="Arial Narrow" panose="020B0606020202030204" pitchFamily="34" charset="0"/>
              </a:rPr>
              <a:t>IMPRIMIR UN DOCUMENTO </a:t>
            </a:r>
            <a:br>
              <a:rPr lang="es-CL" sz="4800" b="0" i="0" u="none" strike="noStrike" baseline="0" dirty="0">
                <a:solidFill>
                  <a:srgbClr val="000000"/>
                </a:solidFill>
                <a:latin typeface="Arial Narrow" panose="020B0606020202030204" pitchFamily="34" charset="0"/>
              </a:rPr>
            </a:br>
            <a:endParaRPr lang="es-CL" dirty="0"/>
          </a:p>
        </p:txBody>
      </p:sp>
      <p:sp>
        <p:nvSpPr>
          <p:cNvPr id="3" name="Marcador de contenido 2">
            <a:extLst>
              <a:ext uri="{FF2B5EF4-FFF2-40B4-BE49-F238E27FC236}">
                <a16:creationId xmlns:a16="http://schemas.microsoft.com/office/drawing/2014/main" id="{AC42B068-2102-4DDA-A767-0C2D39B29D88}"/>
              </a:ext>
            </a:extLst>
          </p:cNvPr>
          <p:cNvSpPr>
            <a:spLocks noGrp="1"/>
          </p:cNvSpPr>
          <p:nvPr>
            <p:ph idx="1"/>
          </p:nvPr>
        </p:nvSpPr>
        <p:spPr/>
        <p:txBody>
          <a:bodyPr>
            <a:normAutofit/>
          </a:bodyPr>
          <a:lstStyle/>
          <a:p>
            <a:pPr marR="0" algn="just"/>
            <a:r>
              <a:rPr lang="es-ES" sz="2800" b="0" i="0" u="none" strike="noStrike" baseline="0" dirty="0">
                <a:solidFill>
                  <a:srgbClr val="000000"/>
                </a:solidFill>
                <a:latin typeface="Arial Narrow" panose="020B0606020202030204" pitchFamily="34" charset="0"/>
              </a:rPr>
              <a:t>Es recomendable guardar el documento antes de imprimirlo. De esta forma, si ocurre un error en la impresora o se presenta cualquier otro problema, no se pierde el trabajo realizado después de la última vez que se guardó. </a:t>
            </a:r>
          </a:p>
          <a:p>
            <a:pPr marR="0" algn="just"/>
            <a:r>
              <a:rPr lang="es-ES" sz="2800" b="0" i="0" u="none" strike="noStrike" baseline="0" dirty="0">
                <a:solidFill>
                  <a:srgbClr val="000000"/>
                </a:solidFill>
                <a:latin typeface="Arial Narrow" panose="020B0606020202030204" pitchFamily="34" charset="0"/>
              </a:rPr>
              <a:t>Cuando el documento está preparado para imprimir, Dar </a:t>
            </a:r>
            <a:r>
              <a:rPr lang="es-ES" sz="2800" b="1" i="0" u="none" strike="noStrike" baseline="0" dirty="0">
                <a:solidFill>
                  <a:srgbClr val="000000"/>
                </a:solidFill>
                <a:latin typeface="Arial Narrow" panose="020B0606020202030204" pitchFamily="34" charset="0"/>
              </a:rPr>
              <a:t>clic </a:t>
            </a:r>
            <a:r>
              <a:rPr lang="es-ES" sz="2800" b="0" i="0" u="none" strike="noStrike" baseline="0" dirty="0">
                <a:solidFill>
                  <a:srgbClr val="000000"/>
                </a:solidFill>
                <a:latin typeface="Arial Narrow" panose="020B0606020202030204" pitchFamily="34" charset="0"/>
              </a:rPr>
              <a:t>en el botón I</a:t>
            </a:r>
            <a:r>
              <a:rPr lang="es-ES" sz="2800" b="1" i="0" u="none" strike="noStrike" baseline="0" dirty="0">
                <a:solidFill>
                  <a:srgbClr val="000000"/>
                </a:solidFill>
                <a:latin typeface="Arial Narrow" panose="020B0606020202030204" pitchFamily="34" charset="0"/>
              </a:rPr>
              <a:t>mprimir </a:t>
            </a:r>
            <a:r>
              <a:rPr lang="es-ES" sz="2800" b="0" i="0" u="none" strike="noStrike" baseline="0" dirty="0">
                <a:solidFill>
                  <a:srgbClr val="000000"/>
                </a:solidFill>
                <a:latin typeface="Arial Narrow" panose="020B0606020202030204" pitchFamily="34" charset="0"/>
              </a:rPr>
              <a:t>de la barra de herramientas. </a:t>
            </a:r>
            <a:r>
              <a:rPr lang="es-ES" sz="2800" b="1" i="0" u="none" strike="noStrike" baseline="0" dirty="0">
                <a:solidFill>
                  <a:srgbClr val="000000"/>
                </a:solidFill>
                <a:latin typeface="Arial Narrow" panose="020B0606020202030204" pitchFamily="34" charset="0"/>
              </a:rPr>
              <a:t>Word </a:t>
            </a:r>
            <a:r>
              <a:rPr lang="es-ES" sz="2800" b="0" i="0" u="none" strike="noStrike" baseline="0" dirty="0">
                <a:solidFill>
                  <a:srgbClr val="000000"/>
                </a:solidFill>
                <a:latin typeface="Arial Narrow" panose="020B0606020202030204" pitchFamily="34" charset="0"/>
              </a:rPr>
              <a:t>imprimirá por default una copia del documento. </a:t>
            </a:r>
          </a:p>
          <a:p>
            <a:pPr marR="0" algn="just"/>
            <a:r>
              <a:rPr lang="es-ES" sz="2800" b="0" i="0" u="none" strike="noStrike" baseline="0" dirty="0">
                <a:solidFill>
                  <a:srgbClr val="000000"/>
                </a:solidFill>
                <a:latin typeface="Arial Narrow" panose="020B0606020202030204" pitchFamily="34" charset="0"/>
              </a:rPr>
              <a:t>Si se requiere imprimir una página, un bloque del documento o varias copias utilizar el comando </a:t>
            </a:r>
            <a:r>
              <a:rPr lang="es-ES" sz="2800" b="1" i="0" u="none" strike="noStrike" baseline="0" dirty="0">
                <a:solidFill>
                  <a:srgbClr val="000000"/>
                </a:solidFill>
                <a:latin typeface="Arial Narrow" panose="020B0606020202030204" pitchFamily="34" charset="0"/>
              </a:rPr>
              <a:t>Imprimir </a:t>
            </a:r>
            <a:r>
              <a:rPr lang="es-ES" sz="2800" b="0" i="0" u="none" strike="noStrike" baseline="0" dirty="0">
                <a:solidFill>
                  <a:srgbClr val="000000"/>
                </a:solidFill>
                <a:latin typeface="Arial Narrow" panose="020B0606020202030204" pitchFamily="34" charset="0"/>
              </a:rPr>
              <a:t>del menú </a:t>
            </a:r>
            <a:r>
              <a:rPr lang="es-ES" sz="2800" b="1" i="0" u="none" strike="noStrike" baseline="0" dirty="0">
                <a:solidFill>
                  <a:srgbClr val="000000"/>
                </a:solidFill>
                <a:latin typeface="Arial Narrow" panose="020B0606020202030204" pitchFamily="34" charset="0"/>
              </a:rPr>
              <a:t>Archivo</a:t>
            </a:r>
            <a:r>
              <a:rPr lang="es-ES" sz="2800" b="0" i="0" u="none" strike="noStrike" baseline="0" dirty="0">
                <a:solidFill>
                  <a:srgbClr val="000000"/>
                </a:solidFill>
                <a:latin typeface="Arial Narrow" panose="020B0606020202030204" pitchFamily="34" charset="0"/>
              </a:rPr>
              <a:t>.</a:t>
            </a:r>
            <a:endParaRPr lang="es-CL" sz="2800" dirty="0"/>
          </a:p>
        </p:txBody>
      </p:sp>
    </p:spTree>
    <p:extLst>
      <p:ext uri="{BB962C8B-B14F-4D97-AF65-F5344CB8AC3E}">
        <p14:creationId xmlns:p14="http://schemas.microsoft.com/office/powerpoint/2010/main" val="2775396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7E7A48-6ED2-46A1-9028-327C6DDED498}"/>
              </a:ext>
            </a:extLst>
          </p:cNvPr>
          <p:cNvSpPr>
            <a:spLocks noGrp="1"/>
          </p:cNvSpPr>
          <p:nvPr>
            <p:ph type="title"/>
          </p:nvPr>
        </p:nvSpPr>
        <p:spPr>
          <a:xfrm>
            <a:off x="1097280" y="286604"/>
            <a:ext cx="10058400" cy="853708"/>
          </a:xfrm>
        </p:spPr>
        <p:txBody>
          <a:bodyPr>
            <a:normAutofit/>
          </a:bodyPr>
          <a:lstStyle/>
          <a:p>
            <a:pPr algn="ctr"/>
            <a:r>
              <a:rPr lang="es-CL" sz="4400" b="1" dirty="0">
                <a:latin typeface="Arial Narrow" panose="020B0606020202030204" pitchFamily="34" charset="0"/>
              </a:rPr>
              <a:t>VISTA PREVIA A LA  IMPRESIÓN</a:t>
            </a:r>
          </a:p>
        </p:txBody>
      </p:sp>
      <p:pic>
        <p:nvPicPr>
          <p:cNvPr id="5" name="Marcador de contenido 4">
            <a:extLst>
              <a:ext uri="{FF2B5EF4-FFF2-40B4-BE49-F238E27FC236}">
                <a16:creationId xmlns:a16="http://schemas.microsoft.com/office/drawing/2014/main" id="{B2F3D38A-ED50-4CF5-851B-9E62D1F4B5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6872" y="1452281"/>
            <a:ext cx="5078581" cy="4416707"/>
          </a:xfrm>
        </p:spPr>
      </p:pic>
    </p:spTree>
    <p:extLst>
      <p:ext uri="{BB962C8B-B14F-4D97-AF65-F5344CB8AC3E}">
        <p14:creationId xmlns:p14="http://schemas.microsoft.com/office/powerpoint/2010/main" val="1430693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90B77E-C98E-4C5B-B64A-52E2CDFE6414}"/>
              </a:ext>
            </a:extLst>
          </p:cNvPr>
          <p:cNvSpPr>
            <a:spLocks noGrp="1"/>
          </p:cNvSpPr>
          <p:nvPr>
            <p:ph type="title"/>
          </p:nvPr>
        </p:nvSpPr>
        <p:spPr>
          <a:xfrm>
            <a:off x="1097280" y="645458"/>
            <a:ext cx="10058400" cy="720763"/>
          </a:xfrm>
        </p:spPr>
        <p:txBody>
          <a:bodyPr>
            <a:normAutofit fontScale="90000"/>
          </a:bodyPr>
          <a:lstStyle/>
          <a:p>
            <a:pPr algn="ctr"/>
            <a:br>
              <a:rPr lang="es-CL" sz="4800" b="1" i="0" u="none" strike="noStrike" baseline="0" dirty="0">
                <a:solidFill>
                  <a:srgbClr val="000000"/>
                </a:solidFill>
                <a:latin typeface="Arial Narrow" panose="020B0606020202030204" pitchFamily="34" charset="0"/>
              </a:rPr>
            </a:br>
            <a:br>
              <a:rPr lang="es-CL" sz="4800" b="0" i="0" u="none" strike="noStrike" baseline="0" dirty="0">
                <a:solidFill>
                  <a:srgbClr val="000000"/>
                </a:solidFill>
                <a:latin typeface="Arial Narrow" panose="020B0606020202030204" pitchFamily="34" charset="0"/>
              </a:rPr>
            </a:br>
            <a:r>
              <a:rPr lang="es-CL" sz="4800" b="1" i="0" u="none" strike="noStrike" baseline="0" dirty="0">
                <a:solidFill>
                  <a:srgbClr val="000000"/>
                </a:solidFill>
                <a:latin typeface="Arial Narrow" panose="020B0606020202030204" pitchFamily="34" charset="0"/>
              </a:rPr>
              <a:t>CERRAR UN DOCUMENTO</a:t>
            </a:r>
            <a:endParaRPr lang="es-CL" dirty="0"/>
          </a:p>
        </p:txBody>
      </p:sp>
      <p:sp>
        <p:nvSpPr>
          <p:cNvPr id="3" name="Marcador de contenido 2">
            <a:extLst>
              <a:ext uri="{FF2B5EF4-FFF2-40B4-BE49-F238E27FC236}">
                <a16:creationId xmlns:a16="http://schemas.microsoft.com/office/drawing/2014/main" id="{E9A684B1-3B0C-4425-BD36-A10B422269CB}"/>
              </a:ext>
            </a:extLst>
          </p:cNvPr>
          <p:cNvSpPr>
            <a:spLocks noGrp="1"/>
          </p:cNvSpPr>
          <p:nvPr>
            <p:ph idx="1"/>
          </p:nvPr>
        </p:nvSpPr>
        <p:spPr/>
        <p:txBody>
          <a:bodyPr>
            <a:normAutofit/>
          </a:bodyPr>
          <a:lstStyle/>
          <a:p>
            <a:pPr marR="0" algn="just"/>
            <a:r>
              <a:rPr lang="es-ES" sz="3200" b="0" i="0" u="none" strike="noStrike" baseline="0" dirty="0">
                <a:solidFill>
                  <a:srgbClr val="000000"/>
                </a:solidFill>
                <a:latin typeface="Arial Narrow" panose="020B0606020202030204" pitchFamily="34" charset="0"/>
              </a:rPr>
              <a:t>Al finalizar el trabajo con </a:t>
            </a:r>
            <a:r>
              <a:rPr lang="es-ES" sz="3200" b="1" i="0" u="none" strike="noStrike" baseline="0" dirty="0">
                <a:solidFill>
                  <a:srgbClr val="000000"/>
                </a:solidFill>
                <a:latin typeface="Arial Narrow" panose="020B0606020202030204" pitchFamily="34" charset="0"/>
              </a:rPr>
              <a:t>Word</a:t>
            </a:r>
            <a:r>
              <a:rPr lang="es-ES" sz="3200" b="0" i="0" u="none" strike="noStrike" baseline="0" dirty="0">
                <a:solidFill>
                  <a:srgbClr val="000000"/>
                </a:solidFill>
                <a:latin typeface="Arial Narrow" panose="020B0606020202030204" pitchFamily="34" charset="0"/>
              </a:rPr>
              <a:t>, cerrar los documentos activos. </a:t>
            </a:r>
          </a:p>
          <a:p>
            <a:pPr marR="0" algn="just"/>
            <a:r>
              <a:rPr lang="es-ES" sz="3200" b="0" i="0" u="none" strike="noStrike" baseline="0" dirty="0">
                <a:solidFill>
                  <a:srgbClr val="000000"/>
                </a:solidFill>
                <a:latin typeface="Arial Narrow" panose="020B0606020202030204" pitchFamily="34" charset="0"/>
              </a:rPr>
              <a:t>Para cerrar un archivo, seleccionar la opción </a:t>
            </a:r>
            <a:r>
              <a:rPr lang="es-ES" sz="3200" b="1" i="0" u="none" strike="noStrike" baseline="0" dirty="0">
                <a:solidFill>
                  <a:srgbClr val="000000"/>
                </a:solidFill>
                <a:latin typeface="Arial Narrow" panose="020B0606020202030204" pitchFamily="34" charset="0"/>
              </a:rPr>
              <a:t>Cerrar </a:t>
            </a:r>
            <a:r>
              <a:rPr lang="es-ES" sz="3200" b="0" i="0" u="none" strike="noStrike" baseline="0" dirty="0">
                <a:solidFill>
                  <a:srgbClr val="000000"/>
                </a:solidFill>
                <a:latin typeface="Arial Narrow" panose="020B0606020202030204" pitchFamily="34" charset="0"/>
              </a:rPr>
              <a:t>del menú </a:t>
            </a:r>
            <a:r>
              <a:rPr lang="es-ES" sz="3200" b="1" i="0" u="none" strike="noStrike" baseline="0" dirty="0">
                <a:solidFill>
                  <a:srgbClr val="000000"/>
                </a:solidFill>
                <a:latin typeface="Arial Narrow" panose="020B0606020202030204" pitchFamily="34" charset="0"/>
              </a:rPr>
              <a:t>Archivo</a:t>
            </a:r>
            <a:r>
              <a:rPr lang="es-ES" sz="3200" b="0" i="0" u="none" strike="noStrike" baseline="0" dirty="0">
                <a:solidFill>
                  <a:srgbClr val="000000"/>
                </a:solidFill>
                <a:latin typeface="Arial Narrow" panose="020B0606020202030204" pitchFamily="34" charset="0"/>
              </a:rPr>
              <a:t>. </a:t>
            </a:r>
          </a:p>
          <a:p>
            <a:pPr marR="0" algn="just"/>
            <a:r>
              <a:rPr lang="es-ES" sz="3200" b="0" i="0" u="none" strike="noStrike" baseline="0" dirty="0">
                <a:solidFill>
                  <a:srgbClr val="000000"/>
                </a:solidFill>
                <a:latin typeface="Arial Narrow" panose="020B0606020202030204" pitchFamily="34" charset="0"/>
              </a:rPr>
              <a:t>O bien, para cerrar más de un archivo, presionar la tecla </a:t>
            </a:r>
            <a:r>
              <a:rPr lang="es-ES" sz="3200" b="0" i="0" u="none" strike="noStrike" baseline="0" dirty="0" err="1">
                <a:solidFill>
                  <a:srgbClr val="000000"/>
                </a:solidFill>
                <a:latin typeface="Arial Narrow" panose="020B0606020202030204" pitchFamily="34" charset="0"/>
              </a:rPr>
              <a:t>Shiftt</a:t>
            </a:r>
            <a:r>
              <a:rPr lang="es-ES" sz="3200" b="0" i="0" u="none" strike="noStrike" baseline="0" dirty="0">
                <a:solidFill>
                  <a:srgbClr val="000000"/>
                </a:solidFill>
                <a:latin typeface="Arial Narrow" panose="020B0606020202030204" pitchFamily="34" charset="0"/>
              </a:rPr>
              <a:t> y seleccionar el comando </a:t>
            </a:r>
            <a:r>
              <a:rPr lang="es-ES" sz="3200" b="1" i="0" u="none" strike="noStrike" baseline="0" dirty="0">
                <a:solidFill>
                  <a:srgbClr val="000000"/>
                </a:solidFill>
                <a:latin typeface="Arial Narrow" panose="020B0606020202030204" pitchFamily="34" charset="0"/>
              </a:rPr>
              <a:t>Cerrar Todo </a:t>
            </a:r>
            <a:r>
              <a:rPr lang="es-ES" sz="3200" b="0" i="0" u="none" strike="noStrike" baseline="0" dirty="0">
                <a:solidFill>
                  <a:srgbClr val="000000"/>
                </a:solidFill>
                <a:latin typeface="Arial Narrow" panose="020B0606020202030204" pitchFamily="34" charset="0"/>
              </a:rPr>
              <a:t>del menú </a:t>
            </a:r>
            <a:r>
              <a:rPr lang="es-ES" sz="3200" b="1" i="0" u="none" strike="noStrike" baseline="0" dirty="0">
                <a:solidFill>
                  <a:srgbClr val="000000"/>
                </a:solidFill>
                <a:latin typeface="Arial Narrow" panose="020B0606020202030204" pitchFamily="34" charset="0"/>
              </a:rPr>
              <a:t>Archivo</a:t>
            </a:r>
            <a:r>
              <a:rPr lang="es-ES" sz="3200" b="0" i="0" u="none" strike="noStrike" baseline="0" dirty="0">
                <a:solidFill>
                  <a:srgbClr val="000000"/>
                </a:solidFill>
                <a:latin typeface="Arial Narrow" panose="020B0606020202030204" pitchFamily="34" charset="0"/>
              </a:rPr>
              <a:t>. </a:t>
            </a:r>
            <a:endParaRPr lang="es-CL" sz="3200" dirty="0"/>
          </a:p>
        </p:txBody>
      </p:sp>
    </p:spTree>
    <p:extLst>
      <p:ext uri="{BB962C8B-B14F-4D97-AF65-F5344CB8AC3E}">
        <p14:creationId xmlns:p14="http://schemas.microsoft.com/office/powerpoint/2010/main" val="905491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FDA272-B9C2-49D3-8A87-80715493190F}"/>
              </a:ext>
            </a:extLst>
          </p:cNvPr>
          <p:cNvSpPr>
            <a:spLocks noGrp="1"/>
          </p:cNvSpPr>
          <p:nvPr>
            <p:ph type="title"/>
          </p:nvPr>
        </p:nvSpPr>
        <p:spPr/>
        <p:txBody>
          <a:bodyPr/>
          <a:lstStyle/>
          <a:p>
            <a:pPr algn="ctr"/>
            <a:r>
              <a:rPr lang="es-CL" b="1" dirty="0">
                <a:latin typeface="Arial Narrow" panose="020B0606020202030204" pitchFamily="34" charset="0"/>
              </a:rPr>
              <a:t>TALLER DE WORD</a:t>
            </a:r>
          </a:p>
        </p:txBody>
      </p:sp>
      <p:sp>
        <p:nvSpPr>
          <p:cNvPr id="3" name="Marcador de contenido 2">
            <a:extLst>
              <a:ext uri="{FF2B5EF4-FFF2-40B4-BE49-F238E27FC236}">
                <a16:creationId xmlns:a16="http://schemas.microsoft.com/office/drawing/2014/main" id="{C61D9DCA-7A6E-49C9-B27E-89C378167FA1}"/>
              </a:ext>
            </a:extLst>
          </p:cNvPr>
          <p:cNvSpPr>
            <a:spLocks noGrp="1"/>
          </p:cNvSpPr>
          <p:nvPr>
            <p:ph idx="1"/>
          </p:nvPr>
        </p:nvSpPr>
        <p:spPr/>
        <p:txBody>
          <a:bodyPr/>
          <a:lstStyle/>
          <a:p>
            <a:pPr algn="ctr"/>
            <a:r>
              <a:rPr lang="es-ES" sz="4800" b="0" i="1" u="none" strike="noStrike" baseline="0" dirty="0">
                <a:solidFill>
                  <a:srgbClr val="000000"/>
                </a:solidFill>
                <a:latin typeface="Arial Narrow" panose="020B0606020202030204" pitchFamily="34" charset="0"/>
              </a:rPr>
              <a:t>Al finalizar el curso el alumno habrá adquirido los conocimientos básicos de Office para sus actividades escolares y/o laborales diarias</a:t>
            </a:r>
            <a:r>
              <a:rPr lang="es-ES" sz="1800" b="0" i="1" u="none" strike="noStrike" baseline="0" dirty="0">
                <a:solidFill>
                  <a:srgbClr val="000000"/>
                </a:solidFill>
                <a:latin typeface="Arial Narrow" panose="020B0606020202030204" pitchFamily="34" charset="0"/>
              </a:rPr>
              <a:t>. </a:t>
            </a:r>
            <a:endParaRPr lang="es-CL" dirty="0"/>
          </a:p>
        </p:txBody>
      </p:sp>
      <p:pic>
        <p:nvPicPr>
          <p:cNvPr id="4" name="Audio 3">
            <a:hlinkClick r:id="" action="ppaction://media"/>
            <a:extLst>
              <a:ext uri="{FF2B5EF4-FFF2-40B4-BE49-F238E27FC236}">
                <a16:creationId xmlns:a16="http://schemas.microsoft.com/office/drawing/2014/main" id="{55EF5B43-FE30-4AF1-A747-2ED3F7BCEC4A}"/>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259546061"/>
      </p:ext>
    </p:extLst>
  </p:cSld>
  <p:clrMapOvr>
    <a:masterClrMapping/>
  </p:clrMapOvr>
  <mc:AlternateContent xmlns:mc="http://schemas.openxmlformats.org/markup-compatibility/2006">
    <mc:Choice xmlns:p14="http://schemas.microsoft.com/office/powerpoint/2010/main" Requires="p14">
      <p:transition spd="slow" p14:dur="2000" advTm="18213"/>
    </mc:Choice>
    <mc:Fallback>
      <p:transition spd="slow" advTm="1821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5FD750-722A-4642-9983-DF33411140E7}"/>
              </a:ext>
            </a:extLst>
          </p:cNvPr>
          <p:cNvSpPr>
            <a:spLocks noGrp="1"/>
          </p:cNvSpPr>
          <p:nvPr>
            <p:ph type="title"/>
          </p:nvPr>
        </p:nvSpPr>
        <p:spPr/>
        <p:txBody>
          <a:bodyPr/>
          <a:lstStyle/>
          <a:p>
            <a:pPr algn="ctr"/>
            <a:r>
              <a:rPr lang="es-CL" sz="4400" b="1" i="0" u="none" strike="noStrike" baseline="0" dirty="0">
                <a:solidFill>
                  <a:srgbClr val="000000"/>
                </a:solidFill>
                <a:latin typeface="Arial Narrow" panose="020B0606020202030204" pitchFamily="34" charset="0"/>
              </a:rPr>
              <a:t>SALIR DE WORD </a:t>
            </a:r>
            <a:br>
              <a:rPr lang="es-CL" sz="4800" b="0" i="0" u="none" strike="noStrike" baseline="0" dirty="0">
                <a:solidFill>
                  <a:srgbClr val="000000"/>
                </a:solidFill>
                <a:latin typeface="Arial Narrow" panose="020B0606020202030204" pitchFamily="34" charset="0"/>
              </a:rPr>
            </a:br>
            <a:endParaRPr lang="es-CL" dirty="0"/>
          </a:p>
        </p:txBody>
      </p:sp>
      <p:sp>
        <p:nvSpPr>
          <p:cNvPr id="3" name="Marcador de contenido 2">
            <a:extLst>
              <a:ext uri="{FF2B5EF4-FFF2-40B4-BE49-F238E27FC236}">
                <a16:creationId xmlns:a16="http://schemas.microsoft.com/office/drawing/2014/main" id="{94C861AB-B52A-4090-97EE-6FDF2EBBEB3C}"/>
              </a:ext>
            </a:extLst>
          </p:cNvPr>
          <p:cNvSpPr>
            <a:spLocks noGrp="1"/>
          </p:cNvSpPr>
          <p:nvPr>
            <p:ph idx="1"/>
          </p:nvPr>
        </p:nvSpPr>
        <p:spPr/>
        <p:txBody>
          <a:bodyPr/>
          <a:lstStyle/>
          <a:p>
            <a:pPr marR="0" algn="just"/>
            <a:r>
              <a:rPr lang="es-ES" sz="1800" b="0" i="0" u="none" strike="noStrike" baseline="0" dirty="0">
                <a:solidFill>
                  <a:srgbClr val="000000"/>
                </a:solidFill>
                <a:latin typeface="Arial Narrow" panose="020B0606020202030204" pitchFamily="34" charset="0"/>
              </a:rPr>
              <a:t>Seleccionar el comando </a:t>
            </a:r>
            <a:r>
              <a:rPr lang="es-ES" sz="1800" b="1" i="0" u="none" strike="noStrike" baseline="0" dirty="0">
                <a:solidFill>
                  <a:srgbClr val="000000"/>
                </a:solidFill>
                <a:latin typeface="Arial Narrow" panose="020B0606020202030204" pitchFamily="34" charset="0"/>
              </a:rPr>
              <a:t>Salir </a:t>
            </a:r>
            <a:r>
              <a:rPr lang="es-ES" sz="1800" b="0" i="0" u="none" strike="noStrike" baseline="0" dirty="0">
                <a:solidFill>
                  <a:srgbClr val="000000"/>
                </a:solidFill>
                <a:latin typeface="Arial Narrow" panose="020B0606020202030204" pitchFamily="34" charset="0"/>
              </a:rPr>
              <a:t>del menú </a:t>
            </a:r>
            <a:r>
              <a:rPr lang="es-ES" sz="1800" b="1" i="0" u="none" strike="noStrike" baseline="0" dirty="0">
                <a:solidFill>
                  <a:srgbClr val="000000"/>
                </a:solidFill>
                <a:latin typeface="Arial Narrow" panose="020B0606020202030204" pitchFamily="34" charset="0"/>
              </a:rPr>
              <a:t>Archivo </a:t>
            </a:r>
            <a:endParaRPr lang="es-ES" sz="1800" b="0" i="0" u="none" strike="noStrike" baseline="0" dirty="0">
              <a:solidFill>
                <a:srgbClr val="000000"/>
              </a:solidFill>
              <a:latin typeface="Arial Narrow" panose="020B0606020202030204" pitchFamily="34" charset="0"/>
            </a:endParaRPr>
          </a:p>
          <a:p>
            <a:pPr marR="0" algn="just"/>
            <a:r>
              <a:rPr lang="es-ES" sz="1800" b="0" i="0" u="none" strike="noStrike" baseline="0" dirty="0">
                <a:solidFill>
                  <a:srgbClr val="000000"/>
                </a:solidFill>
                <a:latin typeface="Arial Narrow" panose="020B0606020202030204" pitchFamily="34" charset="0"/>
              </a:rPr>
              <a:t>O bien, presionar las teclas </a:t>
            </a:r>
            <a:r>
              <a:rPr lang="es-ES" sz="1800" b="1" i="0" u="none" strike="noStrike" baseline="0" dirty="0">
                <a:solidFill>
                  <a:srgbClr val="000000"/>
                </a:solidFill>
                <a:latin typeface="Arial Narrow" panose="020B0606020202030204" pitchFamily="34" charset="0"/>
              </a:rPr>
              <a:t>ALT + F4 </a:t>
            </a:r>
            <a:endParaRPr lang="es-ES" sz="1800" b="0" i="0" u="none" strike="noStrike" baseline="0" dirty="0">
              <a:solidFill>
                <a:srgbClr val="000000"/>
              </a:solidFill>
              <a:latin typeface="Arial Narrow" panose="020B0606020202030204" pitchFamily="34" charset="0"/>
            </a:endParaRPr>
          </a:p>
          <a:p>
            <a:pPr marR="0" algn="just"/>
            <a:r>
              <a:rPr lang="es-ES" sz="1800" b="0" i="0" u="none" strike="noStrike" baseline="0" dirty="0">
                <a:solidFill>
                  <a:srgbClr val="000000"/>
                </a:solidFill>
                <a:latin typeface="Arial Narrow" panose="020B0606020202030204" pitchFamily="34" charset="0"/>
              </a:rPr>
              <a:t>Automáticamente se cerrarán todos los documentos abiertos, si se realizó alguna modificación en el documento, aparecerá un cuadro de diálogo, preguntando si se desean guardar las modificaciones.</a:t>
            </a:r>
            <a:endParaRPr lang="es-CL" dirty="0"/>
          </a:p>
        </p:txBody>
      </p:sp>
    </p:spTree>
    <p:extLst>
      <p:ext uri="{BB962C8B-B14F-4D97-AF65-F5344CB8AC3E}">
        <p14:creationId xmlns:p14="http://schemas.microsoft.com/office/powerpoint/2010/main" val="2696350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14D944-5988-4EEB-9FCF-5854A7AC8D9F}"/>
              </a:ext>
            </a:extLst>
          </p:cNvPr>
          <p:cNvSpPr>
            <a:spLocks noGrp="1"/>
          </p:cNvSpPr>
          <p:nvPr>
            <p:ph type="title"/>
          </p:nvPr>
        </p:nvSpPr>
        <p:spPr/>
        <p:txBody>
          <a:bodyPr/>
          <a:lstStyle/>
          <a:p>
            <a:pPr algn="ctr"/>
            <a:r>
              <a:rPr lang="es-CL" dirty="0"/>
              <a:t> </a:t>
            </a:r>
            <a:r>
              <a:rPr lang="es-CL" sz="7200" b="1" dirty="0">
                <a:latin typeface="Arial Narrow" panose="020B0606020202030204" pitchFamily="34" charset="0"/>
              </a:rPr>
              <a:t>FIN DEL MÓDULO</a:t>
            </a:r>
          </a:p>
        </p:txBody>
      </p:sp>
      <p:sp>
        <p:nvSpPr>
          <p:cNvPr id="3" name="Marcador de contenido 2">
            <a:extLst>
              <a:ext uri="{FF2B5EF4-FFF2-40B4-BE49-F238E27FC236}">
                <a16:creationId xmlns:a16="http://schemas.microsoft.com/office/drawing/2014/main" id="{A927A495-8D56-451C-8287-6EF7721F5A4A}"/>
              </a:ext>
            </a:extLst>
          </p:cNvPr>
          <p:cNvSpPr>
            <a:spLocks noGrp="1"/>
          </p:cNvSpPr>
          <p:nvPr>
            <p:ph idx="1"/>
          </p:nvPr>
        </p:nvSpPr>
        <p:spPr/>
        <p:txBody>
          <a:bodyPr/>
          <a:lstStyle/>
          <a:p>
            <a:endParaRPr lang="es-CL" dirty="0"/>
          </a:p>
        </p:txBody>
      </p:sp>
    </p:spTree>
    <p:extLst>
      <p:ext uri="{BB962C8B-B14F-4D97-AF65-F5344CB8AC3E}">
        <p14:creationId xmlns:p14="http://schemas.microsoft.com/office/powerpoint/2010/main" val="3404868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23CF98-C9E2-4C48-95D6-7EE4AFA457F0}"/>
              </a:ext>
            </a:extLst>
          </p:cNvPr>
          <p:cNvSpPr>
            <a:spLocks noGrp="1"/>
          </p:cNvSpPr>
          <p:nvPr>
            <p:ph type="title"/>
          </p:nvPr>
        </p:nvSpPr>
        <p:spPr/>
        <p:txBody>
          <a:bodyPr>
            <a:normAutofit/>
          </a:bodyPr>
          <a:lstStyle/>
          <a:p>
            <a:r>
              <a:rPr lang="es-CL" sz="4400" b="1" dirty="0">
                <a:solidFill>
                  <a:srgbClr val="000000"/>
                </a:solidFill>
                <a:effectLst/>
                <a:latin typeface="Arial Narrow" panose="020B0606020202030204" pitchFamily="34" charset="0"/>
                <a:ea typeface="Calibri" panose="020F0502020204030204" pitchFamily="34" charset="0"/>
                <a:cs typeface="Arial Narrow" panose="020B0606020202030204" pitchFamily="34" charset="0"/>
              </a:rPr>
              <a:t>INTRODUCCIÓN A WORD </a:t>
            </a:r>
            <a:br>
              <a:rPr lang="es-CL" sz="4400" dirty="0">
                <a:solidFill>
                  <a:srgbClr val="000000"/>
                </a:solidFill>
                <a:effectLst/>
                <a:latin typeface="Arial Narrow" panose="020B0606020202030204" pitchFamily="34" charset="0"/>
                <a:ea typeface="Calibri" panose="020F0502020204030204" pitchFamily="34" charset="0"/>
                <a:cs typeface="Arial Narrow" panose="020B0606020202030204" pitchFamily="34" charset="0"/>
              </a:rPr>
            </a:br>
            <a:endParaRPr lang="es-CL" dirty="0"/>
          </a:p>
        </p:txBody>
      </p:sp>
      <p:sp>
        <p:nvSpPr>
          <p:cNvPr id="3" name="Marcador de contenido 2">
            <a:extLst>
              <a:ext uri="{FF2B5EF4-FFF2-40B4-BE49-F238E27FC236}">
                <a16:creationId xmlns:a16="http://schemas.microsoft.com/office/drawing/2014/main" id="{F5A762E3-88CB-4FCC-8E61-4499BC9BA8C1}"/>
              </a:ext>
            </a:extLst>
          </p:cNvPr>
          <p:cNvSpPr>
            <a:spLocks noGrp="1"/>
          </p:cNvSpPr>
          <p:nvPr>
            <p:ph idx="1"/>
          </p:nvPr>
        </p:nvSpPr>
        <p:spPr/>
        <p:txBody>
          <a:bodyPr>
            <a:normAutofit/>
          </a:bodyPr>
          <a:lstStyle/>
          <a:p>
            <a:pPr marL="0" marR="297815" indent="0" algn="just">
              <a:spcBef>
                <a:spcPts val="600"/>
              </a:spcBef>
              <a:spcAft>
                <a:spcPts val="600"/>
              </a:spcAft>
              <a:buNone/>
            </a:pPr>
            <a:r>
              <a:rPr lang="es-CL" sz="4000" dirty="0">
                <a:solidFill>
                  <a:srgbClr val="000000"/>
                </a:solidFill>
                <a:effectLst/>
                <a:latin typeface="Arial Narrow" panose="020B0606020202030204" pitchFamily="34" charset="0"/>
                <a:ea typeface="Calibri" panose="020F0502020204030204" pitchFamily="34" charset="0"/>
                <a:cs typeface="Arial Narrow" panose="020B0606020202030204" pitchFamily="34" charset="0"/>
              </a:rPr>
              <a:t>Word es procesador de palabras, es una herramienta orientada a la generación de documentos de una manera sencilla y eficiente. Su ventaja principal es que permite Dar cambios al documento sin la necesidad de volver a escribirlo</a:t>
            </a:r>
            <a:r>
              <a:rPr lang="es-CL" sz="4000" b="1" dirty="0">
                <a:solidFill>
                  <a:srgbClr val="000000"/>
                </a:solidFill>
                <a:effectLst/>
                <a:latin typeface="Arial Narrow" panose="020B0606020202030204" pitchFamily="34" charset="0"/>
                <a:ea typeface="Calibri" panose="020F0502020204030204" pitchFamily="34" charset="0"/>
                <a:cs typeface="Arial Narrow" panose="020B0606020202030204" pitchFamily="34" charset="0"/>
              </a:rPr>
              <a:t>.</a:t>
            </a:r>
            <a:endParaRPr lang="es-CL" sz="4000" dirty="0">
              <a:solidFill>
                <a:srgbClr val="000000"/>
              </a:solidFill>
              <a:effectLst/>
              <a:latin typeface="Arial Narrow" panose="020B0606020202030204" pitchFamily="34" charset="0"/>
              <a:ea typeface="Calibri" panose="020F0502020204030204" pitchFamily="34" charset="0"/>
              <a:cs typeface="Arial Narrow" panose="020B0606020202030204" pitchFamily="34" charset="0"/>
            </a:endParaRPr>
          </a:p>
          <a:p>
            <a:endParaRPr lang="es-CL" dirty="0"/>
          </a:p>
        </p:txBody>
      </p:sp>
      <p:pic>
        <p:nvPicPr>
          <p:cNvPr id="4" name="Audio 3">
            <a:hlinkClick r:id="" action="ppaction://media"/>
            <a:extLst>
              <a:ext uri="{FF2B5EF4-FFF2-40B4-BE49-F238E27FC236}">
                <a16:creationId xmlns:a16="http://schemas.microsoft.com/office/drawing/2014/main" id="{4FA70DBF-5E7C-4CF1-9DFC-9EE24633642D}"/>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491387179"/>
      </p:ext>
    </p:extLst>
  </p:cSld>
  <p:clrMapOvr>
    <a:masterClrMapping/>
  </p:clrMapOvr>
  <mc:AlternateContent xmlns:mc="http://schemas.openxmlformats.org/markup-compatibility/2006">
    <mc:Choice xmlns:p14="http://schemas.microsoft.com/office/powerpoint/2010/main" Requires="p14">
      <p:transition spd="slow" p14:dur="2000" advTm="24621"/>
    </mc:Choice>
    <mc:Fallback>
      <p:transition spd="slow" advTm="2462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08169E-871F-4DFB-B9D9-500D11AFE6FA}"/>
              </a:ext>
            </a:extLst>
          </p:cNvPr>
          <p:cNvSpPr>
            <a:spLocks noGrp="1"/>
          </p:cNvSpPr>
          <p:nvPr>
            <p:ph type="title"/>
          </p:nvPr>
        </p:nvSpPr>
        <p:spPr/>
        <p:txBody>
          <a:bodyPr>
            <a:normAutofit/>
          </a:bodyPr>
          <a:lstStyle/>
          <a:p>
            <a:r>
              <a:rPr lang="es-CL" sz="4400" b="1" dirty="0">
                <a:solidFill>
                  <a:srgbClr val="000000"/>
                </a:solidFill>
                <a:effectLst/>
                <a:latin typeface="Arial Narrow" panose="020B0606020202030204" pitchFamily="34" charset="0"/>
                <a:ea typeface="Calibri" panose="020F0502020204030204" pitchFamily="34" charset="0"/>
                <a:cs typeface="Times New Roman" panose="02020603050405020304" pitchFamily="18" charset="0"/>
              </a:rPr>
              <a:t>INICIAR WORD </a:t>
            </a:r>
            <a:br>
              <a:rPr lang="es-CL" sz="4400" dirty="0">
                <a:solidFill>
                  <a:srgbClr val="000000"/>
                </a:solidFill>
                <a:effectLst/>
                <a:latin typeface="Arial Narrow" panose="020B0606020202030204" pitchFamily="34" charset="0"/>
                <a:ea typeface="Calibri" panose="020F0502020204030204" pitchFamily="34" charset="0"/>
                <a:cs typeface="Arial Narrow" panose="020B0606020202030204" pitchFamily="34" charset="0"/>
              </a:rPr>
            </a:br>
            <a:endParaRPr lang="es-CL" dirty="0"/>
          </a:p>
        </p:txBody>
      </p:sp>
      <p:sp>
        <p:nvSpPr>
          <p:cNvPr id="3" name="Marcador de contenido 2">
            <a:extLst>
              <a:ext uri="{FF2B5EF4-FFF2-40B4-BE49-F238E27FC236}">
                <a16:creationId xmlns:a16="http://schemas.microsoft.com/office/drawing/2014/main" id="{FE9F208D-F40D-4683-A990-21CB33F17832}"/>
              </a:ext>
            </a:extLst>
          </p:cNvPr>
          <p:cNvSpPr>
            <a:spLocks noGrp="1"/>
          </p:cNvSpPr>
          <p:nvPr>
            <p:ph idx="1"/>
          </p:nvPr>
        </p:nvSpPr>
        <p:spPr/>
        <p:txBody>
          <a:bodyPr>
            <a:normAutofit/>
          </a:bodyPr>
          <a:lstStyle/>
          <a:p>
            <a:pPr marR="297815" indent="0" algn="just">
              <a:buNone/>
            </a:pPr>
            <a:r>
              <a:rPr lang="es-CL" sz="3600" dirty="0">
                <a:solidFill>
                  <a:srgbClr val="000000"/>
                </a:solidFill>
                <a:effectLst/>
                <a:latin typeface="Arial Narrow" panose="020B0606020202030204" pitchFamily="34" charset="0"/>
                <a:ea typeface="Calibri" panose="020F0502020204030204" pitchFamily="34" charset="0"/>
                <a:cs typeface="Arial Narrow" panose="020B0606020202030204" pitchFamily="34" charset="0"/>
              </a:rPr>
              <a:t>Para iniciar Word dar un </a:t>
            </a:r>
            <a:r>
              <a:rPr lang="es-CL" sz="3600" b="1" dirty="0">
                <a:solidFill>
                  <a:srgbClr val="000000"/>
                </a:solidFill>
                <a:effectLst/>
                <a:latin typeface="Arial Narrow" panose="020B0606020202030204" pitchFamily="34" charset="0"/>
                <a:ea typeface="Calibri" panose="020F0502020204030204" pitchFamily="34" charset="0"/>
                <a:cs typeface="Arial Narrow" panose="020B0606020202030204" pitchFamily="34" charset="0"/>
              </a:rPr>
              <a:t>clic </a:t>
            </a:r>
            <a:r>
              <a:rPr lang="es-CL" sz="3600" dirty="0">
                <a:solidFill>
                  <a:srgbClr val="000000"/>
                </a:solidFill>
                <a:effectLst/>
                <a:latin typeface="Arial Narrow" panose="020B0606020202030204" pitchFamily="34" charset="0"/>
                <a:ea typeface="Calibri" panose="020F0502020204030204" pitchFamily="34" charset="0"/>
                <a:cs typeface="Arial Narrow" panose="020B0606020202030204" pitchFamily="34" charset="0"/>
              </a:rPr>
              <a:t>en el botón </a:t>
            </a:r>
            <a:r>
              <a:rPr lang="es-CL" sz="3600" b="1" dirty="0">
                <a:solidFill>
                  <a:srgbClr val="000000"/>
                </a:solidFill>
                <a:effectLst/>
                <a:latin typeface="Arial Narrow" panose="020B0606020202030204" pitchFamily="34" charset="0"/>
                <a:ea typeface="Calibri" panose="020F0502020204030204" pitchFamily="34" charset="0"/>
                <a:cs typeface="Arial Narrow" panose="020B0606020202030204" pitchFamily="34" charset="0"/>
              </a:rPr>
              <a:t>Inicio </a:t>
            </a:r>
            <a:r>
              <a:rPr lang="es-CL" sz="3600" dirty="0">
                <a:solidFill>
                  <a:srgbClr val="000000"/>
                </a:solidFill>
                <a:effectLst/>
                <a:latin typeface="Arial Narrow" panose="020B0606020202030204" pitchFamily="34" charset="0"/>
                <a:ea typeface="Calibri" panose="020F0502020204030204" pitchFamily="34" charset="0"/>
                <a:cs typeface="Arial Narrow" panose="020B0606020202030204" pitchFamily="34" charset="0"/>
              </a:rPr>
              <a:t>de la barra de tareas de Windows, seleccionar </a:t>
            </a:r>
            <a:r>
              <a:rPr lang="es-CL" sz="3600" b="1" dirty="0">
                <a:solidFill>
                  <a:srgbClr val="000000"/>
                </a:solidFill>
                <a:effectLst/>
                <a:latin typeface="Arial Narrow" panose="020B0606020202030204" pitchFamily="34" charset="0"/>
                <a:ea typeface="Calibri" panose="020F0502020204030204" pitchFamily="34" charset="0"/>
                <a:cs typeface="Arial Narrow" panose="020B0606020202030204" pitchFamily="34" charset="0"/>
              </a:rPr>
              <a:t>Programas </a:t>
            </a:r>
            <a:r>
              <a:rPr lang="es-CL" sz="3600" dirty="0">
                <a:solidFill>
                  <a:srgbClr val="000000"/>
                </a:solidFill>
                <a:effectLst/>
                <a:latin typeface="Arial Narrow" panose="020B0606020202030204" pitchFamily="34" charset="0"/>
                <a:ea typeface="Calibri" panose="020F0502020204030204" pitchFamily="34" charset="0"/>
                <a:cs typeface="Arial Narrow" panose="020B0606020202030204" pitchFamily="34" charset="0"/>
              </a:rPr>
              <a:t>y después dar un clic en </a:t>
            </a:r>
            <a:r>
              <a:rPr lang="es-CL" sz="3600" b="1" dirty="0">
                <a:solidFill>
                  <a:srgbClr val="000000"/>
                </a:solidFill>
                <a:effectLst/>
                <a:latin typeface="Arial Narrow" panose="020B0606020202030204" pitchFamily="34" charset="0"/>
                <a:ea typeface="Calibri" panose="020F0502020204030204" pitchFamily="34" charset="0"/>
                <a:cs typeface="Arial Narrow" panose="020B0606020202030204" pitchFamily="34" charset="0"/>
              </a:rPr>
              <a:t>Microsoft Word </a:t>
            </a:r>
            <a:endParaRPr lang="es-CL" sz="3600" dirty="0">
              <a:solidFill>
                <a:srgbClr val="000000"/>
              </a:solidFill>
              <a:effectLst/>
              <a:latin typeface="Arial Narrow" panose="020B0606020202030204" pitchFamily="34" charset="0"/>
              <a:ea typeface="Calibri" panose="020F0502020204030204" pitchFamily="34" charset="0"/>
              <a:cs typeface="Arial Narrow" panose="020B0606020202030204" pitchFamily="34" charset="0"/>
            </a:endParaRPr>
          </a:p>
          <a:p>
            <a:pPr marR="297815" indent="0" algn="just">
              <a:buNone/>
            </a:pPr>
            <a:r>
              <a:rPr lang="es-CL" sz="3600" dirty="0">
                <a:solidFill>
                  <a:srgbClr val="000000"/>
                </a:solidFill>
                <a:effectLst/>
                <a:latin typeface="Arial Narrow" panose="020B0606020202030204" pitchFamily="34" charset="0"/>
                <a:ea typeface="Calibri" panose="020F0502020204030204" pitchFamily="34" charset="0"/>
                <a:cs typeface="Arial Narrow" panose="020B0606020202030204" pitchFamily="34" charset="0"/>
              </a:rPr>
              <a:t>O bien </a:t>
            </a:r>
          </a:p>
          <a:p>
            <a:pPr marR="297815" indent="0" algn="just">
              <a:buNone/>
            </a:pPr>
            <a:r>
              <a:rPr lang="es-CL" sz="3600" dirty="0">
                <a:solidFill>
                  <a:srgbClr val="000000"/>
                </a:solidFill>
                <a:effectLst/>
                <a:latin typeface="Arial Narrow" panose="020B0606020202030204" pitchFamily="34" charset="0"/>
                <a:ea typeface="Calibri" panose="020F0502020204030204" pitchFamily="34" charset="0"/>
                <a:cs typeface="Arial Narrow" panose="020B0606020202030204" pitchFamily="34" charset="0"/>
              </a:rPr>
              <a:t>Dar un clic en el botón </a:t>
            </a:r>
            <a:r>
              <a:rPr lang="es-CL" sz="3600" b="1" dirty="0">
                <a:solidFill>
                  <a:srgbClr val="000000"/>
                </a:solidFill>
                <a:effectLst/>
                <a:latin typeface="Arial Narrow" panose="020B0606020202030204" pitchFamily="34" charset="0"/>
                <a:ea typeface="Calibri" panose="020F0502020204030204" pitchFamily="34" charset="0"/>
                <a:cs typeface="Arial Narrow" panose="020B0606020202030204" pitchFamily="34" charset="0"/>
              </a:rPr>
              <a:t>Microsoft Word </a:t>
            </a:r>
            <a:r>
              <a:rPr lang="es-CL" sz="3600" dirty="0">
                <a:solidFill>
                  <a:srgbClr val="000000"/>
                </a:solidFill>
                <a:effectLst/>
                <a:latin typeface="Arial Narrow" panose="020B0606020202030204" pitchFamily="34" charset="0"/>
                <a:ea typeface="Calibri" panose="020F0502020204030204" pitchFamily="34" charset="0"/>
                <a:cs typeface="Arial Narrow" panose="020B0606020202030204" pitchFamily="34" charset="0"/>
              </a:rPr>
              <a:t>de la barra de acceso directo de </a:t>
            </a:r>
            <a:r>
              <a:rPr lang="es-CL" sz="3600" b="1" dirty="0">
                <a:solidFill>
                  <a:srgbClr val="000000"/>
                </a:solidFill>
                <a:effectLst/>
                <a:latin typeface="Arial Narrow" panose="020B0606020202030204" pitchFamily="34" charset="0"/>
                <a:ea typeface="Calibri" panose="020F0502020204030204" pitchFamily="34" charset="0"/>
                <a:cs typeface="Arial Narrow" panose="020B0606020202030204" pitchFamily="34" charset="0"/>
              </a:rPr>
              <a:t>Microsoft Office </a:t>
            </a:r>
            <a:endParaRPr lang="es-CL" sz="3600" dirty="0">
              <a:solidFill>
                <a:srgbClr val="000000"/>
              </a:solidFill>
              <a:effectLst/>
              <a:latin typeface="Arial Narrow" panose="020B0606020202030204" pitchFamily="34" charset="0"/>
              <a:ea typeface="Calibri" panose="020F0502020204030204" pitchFamily="34" charset="0"/>
              <a:cs typeface="Arial Narrow" panose="020B0606020202030204" pitchFamily="34" charset="0"/>
            </a:endParaRPr>
          </a:p>
          <a:p>
            <a:endParaRPr lang="es-CL" dirty="0"/>
          </a:p>
        </p:txBody>
      </p:sp>
      <p:pic>
        <p:nvPicPr>
          <p:cNvPr id="4" name="Audio 3">
            <a:hlinkClick r:id="" action="ppaction://media"/>
            <a:extLst>
              <a:ext uri="{FF2B5EF4-FFF2-40B4-BE49-F238E27FC236}">
                <a16:creationId xmlns:a16="http://schemas.microsoft.com/office/drawing/2014/main" id="{6E9AE46D-4A8E-4B23-A0F5-AADEA8E4AD6C}"/>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4115130355"/>
      </p:ext>
    </p:extLst>
  </p:cSld>
  <p:clrMapOvr>
    <a:masterClrMapping/>
  </p:clrMapOvr>
  <mc:AlternateContent xmlns:mc="http://schemas.openxmlformats.org/markup-compatibility/2006">
    <mc:Choice xmlns:p14="http://schemas.microsoft.com/office/powerpoint/2010/main" Requires="p14">
      <p:transition spd="slow" p14:dur="2000" advTm="26014"/>
    </mc:Choice>
    <mc:Fallback>
      <p:transition spd="slow" advTm="260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CF173A-AE5C-4697-92CF-422B563CB3DE}"/>
              </a:ext>
            </a:extLst>
          </p:cNvPr>
          <p:cNvSpPr>
            <a:spLocks noGrp="1"/>
          </p:cNvSpPr>
          <p:nvPr>
            <p:ph type="title"/>
          </p:nvPr>
        </p:nvSpPr>
        <p:spPr/>
        <p:txBody>
          <a:bodyPr>
            <a:normAutofit/>
          </a:bodyPr>
          <a:lstStyle/>
          <a:p>
            <a:r>
              <a:rPr lang="es-CL" sz="4400" b="1" dirty="0">
                <a:solidFill>
                  <a:srgbClr val="000000"/>
                </a:solidFill>
                <a:effectLst/>
                <a:latin typeface="Arial Narrow" panose="020B0606020202030204" pitchFamily="34" charset="0"/>
                <a:ea typeface="Calibri" panose="020F0502020204030204" pitchFamily="34" charset="0"/>
                <a:cs typeface="Arial Narrow" panose="020B0606020202030204" pitchFamily="34" charset="0"/>
              </a:rPr>
              <a:t>DESCRIPCIÓN DE LA PANTALLA DE WORD </a:t>
            </a:r>
            <a:br>
              <a:rPr lang="es-CL" sz="4400" dirty="0">
                <a:solidFill>
                  <a:srgbClr val="000000"/>
                </a:solidFill>
                <a:effectLst/>
                <a:latin typeface="Arial Narrow" panose="020B0606020202030204" pitchFamily="34" charset="0"/>
                <a:ea typeface="Calibri" panose="020F0502020204030204" pitchFamily="34" charset="0"/>
                <a:cs typeface="Arial Narrow" panose="020B0606020202030204" pitchFamily="34" charset="0"/>
              </a:rPr>
            </a:br>
            <a:endParaRPr lang="es-CL" dirty="0"/>
          </a:p>
        </p:txBody>
      </p:sp>
      <p:sp>
        <p:nvSpPr>
          <p:cNvPr id="3" name="Marcador de contenido 2">
            <a:extLst>
              <a:ext uri="{FF2B5EF4-FFF2-40B4-BE49-F238E27FC236}">
                <a16:creationId xmlns:a16="http://schemas.microsoft.com/office/drawing/2014/main" id="{6D968B80-99AA-4841-A820-C77DCBAEED9F}"/>
              </a:ext>
            </a:extLst>
          </p:cNvPr>
          <p:cNvSpPr>
            <a:spLocks noGrp="1"/>
          </p:cNvSpPr>
          <p:nvPr>
            <p:ph idx="1"/>
          </p:nvPr>
        </p:nvSpPr>
        <p:spPr/>
        <p:txBody>
          <a:bodyPr/>
          <a:lstStyle/>
          <a:p>
            <a:pPr marR="297815" indent="450215" algn="just"/>
            <a:r>
              <a:rPr lang="es-CL" sz="3600" dirty="0">
                <a:solidFill>
                  <a:srgbClr val="000000"/>
                </a:solidFill>
                <a:effectLst/>
                <a:latin typeface="Arial Narrow" panose="020B0606020202030204" pitchFamily="34" charset="0"/>
                <a:ea typeface="Calibri" panose="020F0502020204030204" pitchFamily="34" charset="0"/>
                <a:cs typeface="Arial Narrow" panose="020B0606020202030204" pitchFamily="34" charset="0"/>
              </a:rPr>
              <a:t>Al iniciar </a:t>
            </a:r>
            <a:r>
              <a:rPr lang="es-CL" sz="3600" b="1" dirty="0">
                <a:solidFill>
                  <a:srgbClr val="000000"/>
                </a:solidFill>
                <a:effectLst/>
                <a:latin typeface="Arial Narrow" panose="020B0606020202030204" pitchFamily="34" charset="0"/>
                <a:ea typeface="Calibri" panose="020F0502020204030204" pitchFamily="34" charset="0"/>
                <a:cs typeface="Arial Narrow" panose="020B0606020202030204" pitchFamily="34" charset="0"/>
              </a:rPr>
              <a:t>Word, </a:t>
            </a:r>
            <a:r>
              <a:rPr lang="es-CL" sz="3600" dirty="0">
                <a:solidFill>
                  <a:srgbClr val="000000"/>
                </a:solidFill>
                <a:effectLst/>
                <a:latin typeface="Arial Narrow" panose="020B0606020202030204" pitchFamily="34" charset="0"/>
                <a:ea typeface="Calibri" panose="020F0502020204030204" pitchFamily="34" charset="0"/>
                <a:cs typeface="Arial Narrow" panose="020B0606020202030204" pitchFamily="34" charset="0"/>
              </a:rPr>
              <a:t>muestra en pantalla un documento en blanco con varios botones y menús que se utilizan en la elaboración de un documento. </a:t>
            </a:r>
          </a:p>
          <a:p>
            <a:endParaRPr lang="es-CL" dirty="0"/>
          </a:p>
        </p:txBody>
      </p:sp>
      <p:pic>
        <p:nvPicPr>
          <p:cNvPr id="4" name="Audio 3">
            <a:hlinkClick r:id="" action="ppaction://media"/>
            <a:extLst>
              <a:ext uri="{FF2B5EF4-FFF2-40B4-BE49-F238E27FC236}">
                <a16:creationId xmlns:a16="http://schemas.microsoft.com/office/drawing/2014/main" id="{97F9B3EB-9DF3-469E-A0D5-E03F5EE69F5A}"/>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3957384916"/>
      </p:ext>
    </p:extLst>
  </p:cSld>
  <p:clrMapOvr>
    <a:masterClrMapping/>
  </p:clrMapOvr>
  <mc:AlternateContent xmlns:mc="http://schemas.openxmlformats.org/markup-compatibility/2006">
    <mc:Choice xmlns:p14="http://schemas.microsoft.com/office/powerpoint/2010/main" Requires="p14">
      <p:transition spd="slow" p14:dur="2000" advTm="14614"/>
    </mc:Choice>
    <mc:Fallback>
      <p:transition spd="slow" advTm="146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EB521A-35BB-4AAE-9395-F3CCDB026EAA}"/>
              </a:ext>
            </a:extLst>
          </p:cNvPr>
          <p:cNvSpPr>
            <a:spLocks noGrp="1"/>
          </p:cNvSpPr>
          <p:nvPr>
            <p:ph type="title"/>
          </p:nvPr>
        </p:nvSpPr>
        <p:spPr/>
        <p:txBody>
          <a:bodyPr>
            <a:normAutofit/>
          </a:bodyPr>
          <a:lstStyle/>
          <a:p>
            <a:r>
              <a:rPr lang="es-CL" sz="4400" b="1" dirty="0">
                <a:solidFill>
                  <a:srgbClr val="000000"/>
                </a:solidFill>
                <a:effectLst/>
                <a:latin typeface="Arial Narrow" panose="020B0606020202030204" pitchFamily="34" charset="0"/>
                <a:ea typeface="Calibri" panose="020F0502020204030204" pitchFamily="34" charset="0"/>
                <a:cs typeface="Arial Narrow" panose="020B0606020202030204" pitchFamily="34" charset="0"/>
              </a:rPr>
              <a:t>Partes de la pantalla principal</a:t>
            </a:r>
            <a:br>
              <a:rPr lang="es-CL" sz="4400" dirty="0">
                <a:solidFill>
                  <a:srgbClr val="000000"/>
                </a:solidFill>
                <a:effectLst/>
                <a:latin typeface="Arial Narrow" panose="020B0606020202030204" pitchFamily="34" charset="0"/>
                <a:ea typeface="Calibri" panose="020F0502020204030204" pitchFamily="34" charset="0"/>
                <a:cs typeface="Arial Narrow" panose="020B0606020202030204" pitchFamily="34" charset="0"/>
              </a:rPr>
            </a:br>
            <a:endParaRPr lang="es-CL" dirty="0"/>
          </a:p>
        </p:txBody>
      </p:sp>
      <p:sp>
        <p:nvSpPr>
          <p:cNvPr id="3" name="Marcador de contenido 2">
            <a:extLst>
              <a:ext uri="{FF2B5EF4-FFF2-40B4-BE49-F238E27FC236}">
                <a16:creationId xmlns:a16="http://schemas.microsoft.com/office/drawing/2014/main" id="{FB0DE251-2A27-44F3-8A14-5D69ED646EAF}"/>
              </a:ext>
            </a:extLst>
          </p:cNvPr>
          <p:cNvSpPr>
            <a:spLocks noGrp="1"/>
          </p:cNvSpPr>
          <p:nvPr>
            <p:ph idx="1"/>
          </p:nvPr>
        </p:nvSpPr>
        <p:spPr/>
        <p:txBody>
          <a:bodyPr/>
          <a:lstStyle/>
          <a:p>
            <a:pPr marR="297815" indent="0" algn="just">
              <a:buNone/>
            </a:pPr>
            <a:r>
              <a:rPr lang="es-CL" sz="3200" dirty="0">
                <a:solidFill>
                  <a:srgbClr val="000000"/>
                </a:solidFill>
                <a:effectLst/>
                <a:latin typeface="Arial Narrow" panose="020B0606020202030204" pitchFamily="34" charset="0"/>
                <a:ea typeface="Calibri" panose="020F0502020204030204" pitchFamily="34" charset="0"/>
                <a:cs typeface="Arial Narrow" panose="020B0606020202030204" pitchFamily="34" charset="0"/>
              </a:rPr>
              <a:t>A continuación, se describen las partes de la pantalla principal. </a:t>
            </a:r>
          </a:p>
          <a:p>
            <a:pPr marR="297815" indent="450215" algn="just"/>
            <a:r>
              <a:rPr lang="es-CL" dirty="0">
                <a:solidFill>
                  <a:srgbClr val="000000"/>
                </a:solidFill>
                <a:effectLst/>
                <a:latin typeface="Arial Narrow" panose="020B0606020202030204" pitchFamily="34" charset="0"/>
                <a:ea typeface="Calibri" panose="020F0502020204030204" pitchFamily="34" charset="0"/>
                <a:cs typeface="Arial Narrow" panose="020B0606020202030204" pitchFamily="34" charset="0"/>
              </a:rPr>
              <a:t>1. </a:t>
            </a:r>
            <a:r>
              <a:rPr lang="es-CL" b="1" dirty="0">
                <a:solidFill>
                  <a:srgbClr val="000000"/>
                </a:solidFill>
                <a:effectLst/>
                <a:latin typeface="Arial Narrow" panose="020B0606020202030204" pitchFamily="34" charset="0"/>
                <a:ea typeface="Calibri" panose="020F0502020204030204" pitchFamily="34" charset="0"/>
                <a:cs typeface="Arial Narrow" panose="020B0606020202030204" pitchFamily="34" charset="0"/>
              </a:rPr>
              <a:t>Barra de menús</a:t>
            </a:r>
            <a:r>
              <a:rPr lang="es-CL" dirty="0">
                <a:solidFill>
                  <a:srgbClr val="000000"/>
                </a:solidFill>
                <a:effectLst/>
                <a:latin typeface="Arial Narrow" panose="020B0606020202030204" pitchFamily="34" charset="0"/>
                <a:ea typeface="Calibri" panose="020F0502020204030204" pitchFamily="34" charset="0"/>
                <a:cs typeface="Arial Narrow" panose="020B0606020202030204" pitchFamily="34" charset="0"/>
              </a:rPr>
              <a:t>: Contiene comandos y están agrupados según su función. </a:t>
            </a:r>
          </a:p>
          <a:p>
            <a:pPr marR="297815" indent="450215" algn="just"/>
            <a:r>
              <a:rPr lang="es-CL" dirty="0">
                <a:solidFill>
                  <a:srgbClr val="000000"/>
                </a:solidFill>
                <a:effectLst/>
                <a:latin typeface="Arial Narrow" panose="020B0606020202030204" pitchFamily="34" charset="0"/>
                <a:ea typeface="Calibri" panose="020F0502020204030204" pitchFamily="34" charset="0"/>
                <a:cs typeface="Arial Narrow" panose="020B0606020202030204" pitchFamily="34" charset="0"/>
              </a:rPr>
              <a:t>2. </a:t>
            </a:r>
            <a:r>
              <a:rPr lang="es-CL" b="1" dirty="0">
                <a:solidFill>
                  <a:srgbClr val="000000"/>
                </a:solidFill>
                <a:effectLst/>
                <a:latin typeface="Arial Narrow" panose="020B0606020202030204" pitchFamily="34" charset="0"/>
                <a:ea typeface="Calibri" panose="020F0502020204030204" pitchFamily="34" charset="0"/>
                <a:cs typeface="Arial Narrow" panose="020B0606020202030204" pitchFamily="34" charset="0"/>
              </a:rPr>
              <a:t>Barra de herramientas Estándar y Formato</a:t>
            </a:r>
            <a:r>
              <a:rPr lang="es-CL" dirty="0">
                <a:solidFill>
                  <a:srgbClr val="000000"/>
                </a:solidFill>
                <a:effectLst/>
                <a:latin typeface="Arial Narrow" panose="020B0606020202030204" pitchFamily="34" charset="0"/>
                <a:ea typeface="Calibri" panose="020F0502020204030204" pitchFamily="34" charset="0"/>
                <a:cs typeface="Arial Narrow" panose="020B0606020202030204" pitchFamily="34" charset="0"/>
              </a:rPr>
              <a:t>: Por medio del ratón, se puede accesar a los comandos que se utilizan con más frecuencia. </a:t>
            </a:r>
          </a:p>
          <a:p>
            <a:r>
              <a:rPr lang="es-CL" dirty="0">
                <a:solidFill>
                  <a:srgbClr val="000000"/>
                </a:solidFill>
                <a:effectLst/>
                <a:latin typeface="Arial Narrow" panose="020B0606020202030204" pitchFamily="34" charset="0"/>
                <a:ea typeface="Calibri" panose="020F0502020204030204" pitchFamily="34" charset="0"/>
                <a:cs typeface="Arial Narrow" panose="020B0606020202030204" pitchFamily="34" charset="0"/>
              </a:rPr>
              <a:t>3. </a:t>
            </a:r>
            <a:r>
              <a:rPr lang="es-CL" b="1" dirty="0">
                <a:solidFill>
                  <a:srgbClr val="000000"/>
                </a:solidFill>
                <a:effectLst/>
                <a:latin typeface="Arial Narrow" panose="020B0606020202030204" pitchFamily="34" charset="0"/>
                <a:ea typeface="Calibri" panose="020F0502020204030204" pitchFamily="34" charset="0"/>
                <a:cs typeface="Arial Narrow" panose="020B0606020202030204" pitchFamily="34" charset="0"/>
              </a:rPr>
              <a:t>Alineación de tabulación: </a:t>
            </a:r>
            <a:r>
              <a:rPr lang="es-CL" dirty="0">
                <a:solidFill>
                  <a:srgbClr val="000000"/>
                </a:solidFill>
                <a:effectLst/>
                <a:latin typeface="Arial Narrow" panose="020B0606020202030204" pitchFamily="34" charset="0"/>
                <a:ea typeface="Calibri" panose="020F0502020204030204" pitchFamily="34" charset="0"/>
                <a:cs typeface="Arial Narrow" panose="020B0606020202030204" pitchFamily="34" charset="0"/>
              </a:rPr>
              <a:t>Permite cambiar la alineación de las tabulaciones. </a:t>
            </a:r>
          </a:p>
          <a:p>
            <a:endParaRPr lang="es-CL" dirty="0"/>
          </a:p>
        </p:txBody>
      </p:sp>
      <p:pic>
        <p:nvPicPr>
          <p:cNvPr id="4" name="Audio 3">
            <a:hlinkClick r:id="" action="ppaction://media"/>
            <a:extLst>
              <a:ext uri="{FF2B5EF4-FFF2-40B4-BE49-F238E27FC236}">
                <a16:creationId xmlns:a16="http://schemas.microsoft.com/office/drawing/2014/main" id="{F6F684F9-5C9A-404C-9C66-3511AC0E841C}"/>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1196534885"/>
      </p:ext>
    </p:extLst>
  </p:cSld>
  <p:clrMapOvr>
    <a:masterClrMapping/>
  </p:clrMapOvr>
  <mc:AlternateContent xmlns:mc="http://schemas.openxmlformats.org/markup-compatibility/2006">
    <mc:Choice xmlns:p14="http://schemas.microsoft.com/office/powerpoint/2010/main" Requires="p14">
      <p:transition spd="slow" p14:dur="2000" advTm="41779"/>
    </mc:Choice>
    <mc:Fallback>
      <p:transition spd="slow" advTm="4177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538A33-6421-4AE1-9DE5-0EBB0A650BED}"/>
              </a:ext>
            </a:extLst>
          </p:cNvPr>
          <p:cNvSpPr>
            <a:spLocks noGrp="1"/>
          </p:cNvSpPr>
          <p:nvPr>
            <p:ph type="title"/>
          </p:nvPr>
        </p:nvSpPr>
        <p:spPr/>
        <p:txBody>
          <a:bodyPr/>
          <a:lstStyle/>
          <a:p>
            <a:r>
              <a:rPr lang="es-CL" sz="4400" b="1" dirty="0">
                <a:solidFill>
                  <a:srgbClr val="000000"/>
                </a:solidFill>
                <a:effectLst/>
                <a:latin typeface="Arial Narrow" panose="020B0606020202030204" pitchFamily="34" charset="0"/>
                <a:ea typeface="Calibri" panose="020F0502020204030204" pitchFamily="34" charset="0"/>
                <a:cs typeface="Arial Narrow" panose="020B0606020202030204" pitchFamily="34" charset="0"/>
              </a:rPr>
              <a:t>Partes de la pantalla principal (2)</a:t>
            </a:r>
            <a:endParaRPr lang="es-CL" dirty="0"/>
          </a:p>
        </p:txBody>
      </p:sp>
      <p:sp>
        <p:nvSpPr>
          <p:cNvPr id="3" name="Marcador de contenido 2">
            <a:extLst>
              <a:ext uri="{FF2B5EF4-FFF2-40B4-BE49-F238E27FC236}">
                <a16:creationId xmlns:a16="http://schemas.microsoft.com/office/drawing/2014/main" id="{A74578B6-D708-4B52-9495-CF8DBE733051}"/>
              </a:ext>
            </a:extLst>
          </p:cNvPr>
          <p:cNvSpPr>
            <a:spLocks noGrp="1"/>
          </p:cNvSpPr>
          <p:nvPr>
            <p:ph idx="1"/>
          </p:nvPr>
        </p:nvSpPr>
        <p:spPr>
          <a:xfrm>
            <a:off x="838200" y="1541417"/>
            <a:ext cx="10515600" cy="4635546"/>
          </a:xfrm>
        </p:spPr>
        <p:txBody>
          <a:bodyPr>
            <a:normAutofit/>
          </a:bodyPr>
          <a:lstStyle/>
          <a:p>
            <a:pPr algn="l"/>
            <a:endParaRPr lang="es-CL" sz="1800" b="0" i="0" u="none" strike="noStrike" baseline="0" dirty="0">
              <a:solidFill>
                <a:srgbClr val="000000"/>
              </a:solidFill>
              <a:latin typeface="Arial Narrow" panose="020B0606020202030204" pitchFamily="34" charset="0"/>
            </a:endParaRPr>
          </a:p>
          <a:p>
            <a:pPr marR="0" algn="just"/>
            <a:r>
              <a:rPr lang="es-ES" b="0" i="0" u="none" strike="noStrike" baseline="0" dirty="0">
                <a:solidFill>
                  <a:srgbClr val="000000"/>
                </a:solidFill>
                <a:latin typeface="Arial Narrow" panose="020B0606020202030204" pitchFamily="34" charset="0"/>
              </a:rPr>
              <a:t>4. </a:t>
            </a:r>
            <a:r>
              <a:rPr lang="es-ES" b="1" i="0" u="none" strike="noStrike" baseline="0" dirty="0">
                <a:solidFill>
                  <a:srgbClr val="000000"/>
                </a:solidFill>
                <a:latin typeface="Arial Narrow" panose="020B0606020202030204" pitchFamily="34" charset="0"/>
              </a:rPr>
              <a:t>Regla</a:t>
            </a:r>
            <a:r>
              <a:rPr lang="es-ES" b="0" i="0" u="none" strike="noStrike" baseline="0" dirty="0">
                <a:solidFill>
                  <a:srgbClr val="000000"/>
                </a:solidFill>
                <a:latin typeface="Arial Narrow" panose="020B0606020202030204" pitchFamily="34" charset="0"/>
              </a:rPr>
              <a:t>: La regla horizontal permite establecer tabulaciones y sangrías para los párrafos seleccionados, y ajustar el ancho de las columnas. En presentación de diseño de página o en presentación preliminar, se pueden utilizar las reglas horizontal y vertical para modificar los márgenes de la página. </a:t>
            </a:r>
          </a:p>
          <a:p>
            <a:pPr marR="0" algn="just"/>
            <a:r>
              <a:rPr lang="es-ES" b="0" i="0" u="none" strike="noStrike" baseline="0" dirty="0">
                <a:solidFill>
                  <a:srgbClr val="000000"/>
                </a:solidFill>
                <a:latin typeface="Arial Narrow" panose="020B0606020202030204" pitchFamily="34" charset="0"/>
              </a:rPr>
              <a:t>5. </a:t>
            </a:r>
            <a:r>
              <a:rPr lang="es-ES" b="1" i="0" u="none" strike="noStrike" baseline="0" dirty="0">
                <a:solidFill>
                  <a:srgbClr val="000000"/>
                </a:solidFill>
                <a:latin typeface="Arial Narrow" panose="020B0606020202030204" pitchFamily="34" charset="0"/>
              </a:rPr>
              <a:t>Punto de inserción</a:t>
            </a:r>
            <a:r>
              <a:rPr lang="es-ES" b="0" i="0" u="none" strike="noStrike" baseline="0" dirty="0">
                <a:solidFill>
                  <a:srgbClr val="000000"/>
                </a:solidFill>
                <a:latin typeface="Arial Narrow" panose="020B0606020202030204" pitchFamily="34" charset="0"/>
              </a:rPr>
              <a:t>: Muestra el lugar donde aparecerá el texto que se escribe. </a:t>
            </a:r>
          </a:p>
          <a:p>
            <a:pPr marR="0" algn="just"/>
            <a:r>
              <a:rPr lang="es-ES" b="0" i="0" u="none" strike="noStrike" baseline="0" dirty="0">
                <a:solidFill>
                  <a:srgbClr val="000000"/>
                </a:solidFill>
                <a:latin typeface="Arial Narrow" panose="020B0606020202030204" pitchFamily="34" charset="0"/>
              </a:rPr>
              <a:t>6. </a:t>
            </a:r>
            <a:r>
              <a:rPr lang="es-ES" b="1" i="0" u="none" strike="noStrike" baseline="0" dirty="0">
                <a:solidFill>
                  <a:srgbClr val="000000"/>
                </a:solidFill>
                <a:latin typeface="Arial Narrow" panose="020B0606020202030204" pitchFamily="34" charset="0"/>
              </a:rPr>
              <a:t>Barras de desplazamiento</a:t>
            </a:r>
            <a:r>
              <a:rPr lang="es-ES" b="0" i="0" u="none" strike="noStrike" baseline="0" dirty="0">
                <a:solidFill>
                  <a:srgbClr val="000000"/>
                </a:solidFill>
                <a:latin typeface="Arial Narrow" panose="020B0606020202030204" pitchFamily="34" charset="0"/>
              </a:rPr>
              <a:t>: Permiten desplazarse por el documento. </a:t>
            </a:r>
          </a:p>
          <a:p>
            <a:pPr marR="0" algn="just"/>
            <a:r>
              <a:rPr lang="es-ES" b="0" i="0" u="none" strike="noStrike" baseline="0" dirty="0">
                <a:solidFill>
                  <a:srgbClr val="000000"/>
                </a:solidFill>
                <a:latin typeface="Arial Narrow" panose="020B0606020202030204" pitchFamily="34" charset="0"/>
              </a:rPr>
              <a:t>7. </a:t>
            </a:r>
            <a:r>
              <a:rPr lang="es-ES" b="1" i="0" u="none" strike="noStrike" baseline="0" dirty="0">
                <a:solidFill>
                  <a:srgbClr val="000000"/>
                </a:solidFill>
                <a:latin typeface="Arial Narrow" panose="020B0606020202030204" pitchFamily="34" charset="0"/>
              </a:rPr>
              <a:t>Barra de vistas</a:t>
            </a:r>
            <a:r>
              <a:rPr lang="es-ES" b="0" i="0" u="none" strike="noStrike" baseline="0" dirty="0">
                <a:solidFill>
                  <a:srgbClr val="000000"/>
                </a:solidFill>
                <a:latin typeface="Arial Narrow" panose="020B0606020202030204" pitchFamily="34" charset="0"/>
              </a:rPr>
              <a:t>: Permite ver un documento de diferentes formas. Por ejemplo, en la vista Diseño de Página, muestra el documento tal como se imprimirá. </a:t>
            </a:r>
          </a:p>
          <a:p>
            <a:pPr marR="0" algn="just"/>
            <a:r>
              <a:rPr lang="es-ES" b="0" i="0" u="none" strike="noStrike" baseline="0" dirty="0">
                <a:solidFill>
                  <a:srgbClr val="000000"/>
                </a:solidFill>
                <a:latin typeface="Arial Narrow" panose="020B0606020202030204" pitchFamily="34" charset="0"/>
              </a:rPr>
              <a:t>8. </a:t>
            </a:r>
            <a:r>
              <a:rPr lang="es-ES" b="1" i="0" u="none" strike="noStrike" baseline="0" dirty="0">
                <a:solidFill>
                  <a:srgbClr val="000000"/>
                </a:solidFill>
                <a:latin typeface="Arial Narrow" panose="020B0606020202030204" pitchFamily="34" charset="0"/>
              </a:rPr>
              <a:t>Barra de estado: </a:t>
            </a:r>
            <a:r>
              <a:rPr lang="es-ES" b="0" i="0" u="none" strike="noStrike" baseline="0" dirty="0">
                <a:solidFill>
                  <a:srgbClr val="000000"/>
                </a:solidFill>
                <a:latin typeface="Arial Narrow" panose="020B0606020202030204" pitchFamily="34" charset="0"/>
              </a:rPr>
              <a:t>Muestra los detalles del documento. Por ejemplo, la página en donde se encuentra el cursor. </a:t>
            </a:r>
          </a:p>
          <a:p>
            <a:pPr marR="0" algn="just"/>
            <a:r>
              <a:rPr lang="es-ES" b="0" i="0" u="none" strike="noStrike" baseline="0" dirty="0">
                <a:solidFill>
                  <a:srgbClr val="000000"/>
                </a:solidFill>
                <a:latin typeface="Arial Narrow" panose="020B0606020202030204" pitchFamily="34" charset="0"/>
              </a:rPr>
              <a:t>9. </a:t>
            </a:r>
            <a:r>
              <a:rPr lang="es-ES" b="1" i="0" u="none" strike="noStrike" baseline="0" dirty="0">
                <a:solidFill>
                  <a:srgbClr val="000000"/>
                </a:solidFill>
                <a:latin typeface="Arial Narrow" panose="020B0606020202030204" pitchFamily="34" charset="0"/>
              </a:rPr>
              <a:t>Buscar elementos: </a:t>
            </a:r>
            <a:r>
              <a:rPr lang="es-ES" b="0" i="0" u="none" strike="noStrike" baseline="0" dirty="0">
                <a:solidFill>
                  <a:srgbClr val="000000"/>
                </a:solidFill>
                <a:latin typeface="Arial Narrow" panose="020B0606020202030204" pitchFamily="34" charset="0"/>
              </a:rPr>
              <a:t>Permite buscar títulos, imágenes, tablas, etc.; en el documento activo. </a:t>
            </a:r>
          </a:p>
          <a:p>
            <a:endParaRPr lang="es-CL" dirty="0"/>
          </a:p>
        </p:txBody>
      </p:sp>
    </p:spTree>
    <p:extLst>
      <p:ext uri="{BB962C8B-B14F-4D97-AF65-F5344CB8AC3E}">
        <p14:creationId xmlns:p14="http://schemas.microsoft.com/office/powerpoint/2010/main" val="2318753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1E5870-87C4-4CCD-A697-F5568D5EA11E}"/>
              </a:ext>
            </a:extLst>
          </p:cNvPr>
          <p:cNvSpPr>
            <a:spLocks noGrp="1"/>
          </p:cNvSpPr>
          <p:nvPr>
            <p:ph type="title"/>
          </p:nvPr>
        </p:nvSpPr>
        <p:spPr>
          <a:xfrm>
            <a:off x="1097280" y="286603"/>
            <a:ext cx="10058400" cy="799919"/>
          </a:xfrm>
        </p:spPr>
        <p:txBody>
          <a:bodyPr>
            <a:normAutofit/>
          </a:bodyPr>
          <a:lstStyle/>
          <a:p>
            <a:r>
              <a:rPr lang="es-CL" sz="4000" b="1" dirty="0">
                <a:latin typeface="Arial Narrow" panose="020B0606020202030204" pitchFamily="34" charset="0"/>
              </a:rPr>
              <a:t>LAS PARTES DE LA PANTALLA PRINCIPAL</a:t>
            </a:r>
          </a:p>
        </p:txBody>
      </p:sp>
      <p:pic>
        <p:nvPicPr>
          <p:cNvPr id="5" name="Marcador de contenido 4">
            <a:extLst>
              <a:ext uri="{FF2B5EF4-FFF2-40B4-BE49-F238E27FC236}">
                <a16:creationId xmlns:a16="http://schemas.microsoft.com/office/drawing/2014/main" id="{75B31C97-6EA6-4C78-BE61-2EF1C47130F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2721685" y="2080965"/>
            <a:ext cx="6119482" cy="4004503"/>
          </a:xfrm>
        </p:spPr>
      </p:pic>
    </p:spTree>
    <p:extLst>
      <p:ext uri="{BB962C8B-B14F-4D97-AF65-F5344CB8AC3E}">
        <p14:creationId xmlns:p14="http://schemas.microsoft.com/office/powerpoint/2010/main" val="305838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E1604C-621A-459C-8EF0-93DA79074532}"/>
              </a:ext>
            </a:extLst>
          </p:cNvPr>
          <p:cNvSpPr>
            <a:spLocks noGrp="1"/>
          </p:cNvSpPr>
          <p:nvPr>
            <p:ph type="title"/>
          </p:nvPr>
        </p:nvSpPr>
        <p:spPr/>
        <p:txBody>
          <a:bodyPr>
            <a:normAutofit/>
          </a:bodyPr>
          <a:lstStyle/>
          <a:p>
            <a:r>
              <a:rPr lang="es-CL" sz="4400" b="1" i="0" u="none" strike="noStrike" baseline="0" dirty="0">
                <a:solidFill>
                  <a:srgbClr val="000000"/>
                </a:solidFill>
                <a:latin typeface="Arial Narrow" panose="020B0606020202030204" pitchFamily="34" charset="0"/>
              </a:rPr>
              <a:t>CREAR UN DOCUMENTO </a:t>
            </a:r>
            <a:br>
              <a:rPr lang="es-CL" sz="4400" b="0" i="0" u="none" strike="noStrike" baseline="0" dirty="0">
                <a:solidFill>
                  <a:srgbClr val="000000"/>
                </a:solidFill>
                <a:latin typeface="Arial Narrow" panose="020B0606020202030204" pitchFamily="34" charset="0"/>
              </a:rPr>
            </a:br>
            <a:endParaRPr lang="es-CL" dirty="0"/>
          </a:p>
        </p:txBody>
      </p:sp>
      <p:sp>
        <p:nvSpPr>
          <p:cNvPr id="3" name="Marcador de contenido 2">
            <a:extLst>
              <a:ext uri="{FF2B5EF4-FFF2-40B4-BE49-F238E27FC236}">
                <a16:creationId xmlns:a16="http://schemas.microsoft.com/office/drawing/2014/main" id="{BAD21CD7-D540-45A3-A92D-551F3DD7D3BC}"/>
              </a:ext>
            </a:extLst>
          </p:cNvPr>
          <p:cNvSpPr>
            <a:spLocks noGrp="1"/>
          </p:cNvSpPr>
          <p:nvPr>
            <p:ph idx="1"/>
          </p:nvPr>
        </p:nvSpPr>
        <p:spPr>
          <a:xfrm>
            <a:off x="838200" y="1175657"/>
            <a:ext cx="10515600" cy="5001306"/>
          </a:xfrm>
        </p:spPr>
        <p:txBody>
          <a:bodyPr>
            <a:normAutofit/>
          </a:bodyPr>
          <a:lstStyle/>
          <a:p>
            <a:pPr marR="0" algn="just"/>
            <a:r>
              <a:rPr lang="es-ES" b="0" i="0" u="none" strike="noStrike" baseline="0" dirty="0">
                <a:solidFill>
                  <a:srgbClr val="000000"/>
                </a:solidFill>
                <a:latin typeface="Arial Narrow" panose="020B0606020202030204" pitchFamily="34" charset="0"/>
              </a:rPr>
              <a:t>Al iniciar </a:t>
            </a:r>
            <a:r>
              <a:rPr lang="es-ES" b="1" i="0" u="none" strike="noStrike" baseline="0" dirty="0">
                <a:solidFill>
                  <a:srgbClr val="000000"/>
                </a:solidFill>
                <a:latin typeface="Arial Narrow" panose="020B0606020202030204" pitchFamily="34" charset="0"/>
              </a:rPr>
              <a:t>Word</a:t>
            </a:r>
            <a:r>
              <a:rPr lang="es-ES" b="0" i="0" u="none" strike="noStrike" baseline="0" dirty="0">
                <a:solidFill>
                  <a:srgbClr val="000000"/>
                </a:solidFill>
                <a:latin typeface="Arial Narrow" panose="020B0606020202030204" pitchFamily="34" charset="0"/>
              </a:rPr>
              <a:t>, se abre un documento en blanco. Este le asigna un nombre temporal (Documento1, Documento 2, etc.). Para crear otro documento, se pueden realizar cualquiera de los siguientes procedimientos: </a:t>
            </a:r>
          </a:p>
          <a:p>
            <a:pPr marR="0" algn="just"/>
            <a:r>
              <a:rPr lang="es-ES" b="0" i="0" u="none" strike="noStrike" baseline="0" dirty="0">
                <a:solidFill>
                  <a:srgbClr val="000000"/>
                </a:solidFill>
                <a:latin typeface="Arial Narrow" panose="020B0606020202030204" pitchFamily="34" charset="0"/>
              </a:rPr>
              <a:t>Seleccionar el comando </a:t>
            </a:r>
            <a:r>
              <a:rPr lang="es-ES" b="1" i="0" u="none" strike="noStrike" baseline="0" dirty="0">
                <a:solidFill>
                  <a:srgbClr val="000000"/>
                </a:solidFill>
                <a:latin typeface="Arial Narrow" panose="020B0606020202030204" pitchFamily="34" charset="0"/>
              </a:rPr>
              <a:t>Nuevo </a:t>
            </a:r>
            <a:r>
              <a:rPr lang="es-ES" b="0" i="0" u="none" strike="noStrike" baseline="0" dirty="0">
                <a:solidFill>
                  <a:srgbClr val="000000"/>
                </a:solidFill>
                <a:latin typeface="Arial Narrow" panose="020B0606020202030204" pitchFamily="34" charset="0"/>
              </a:rPr>
              <a:t>del menú </a:t>
            </a:r>
            <a:r>
              <a:rPr lang="es-ES" b="1" i="0" u="none" strike="noStrike" baseline="0" dirty="0">
                <a:solidFill>
                  <a:srgbClr val="000000"/>
                </a:solidFill>
                <a:latin typeface="Arial Narrow" panose="020B0606020202030204" pitchFamily="34" charset="0"/>
              </a:rPr>
              <a:t>Archivo </a:t>
            </a:r>
            <a:endParaRPr lang="es-ES" b="0" i="0" u="none" strike="noStrike" baseline="0" dirty="0">
              <a:solidFill>
                <a:srgbClr val="000000"/>
              </a:solidFill>
              <a:latin typeface="Arial Narrow" panose="020B0606020202030204" pitchFamily="34" charset="0"/>
            </a:endParaRPr>
          </a:p>
          <a:p>
            <a:pPr marR="0" algn="just"/>
            <a:r>
              <a:rPr lang="es-ES" b="0" i="0" u="none" strike="noStrike" baseline="0" dirty="0">
                <a:solidFill>
                  <a:srgbClr val="000000"/>
                </a:solidFill>
                <a:latin typeface="Arial Narrow" panose="020B0606020202030204" pitchFamily="34" charset="0"/>
              </a:rPr>
              <a:t>Presionar las teclas </a:t>
            </a:r>
            <a:r>
              <a:rPr lang="es-ES" b="1" i="0" u="none" strike="noStrike" baseline="0" dirty="0">
                <a:solidFill>
                  <a:srgbClr val="000000"/>
                </a:solidFill>
                <a:latin typeface="Arial Narrow" panose="020B0606020202030204" pitchFamily="34" charset="0"/>
              </a:rPr>
              <a:t>CTRL + U, </a:t>
            </a:r>
            <a:endParaRPr lang="es-ES" b="0" i="0" u="none" strike="noStrike" baseline="0" dirty="0">
              <a:solidFill>
                <a:srgbClr val="000000"/>
              </a:solidFill>
              <a:latin typeface="Arial Narrow" panose="020B0606020202030204" pitchFamily="34" charset="0"/>
            </a:endParaRPr>
          </a:p>
          <a:p>
            <a:pPr marR="0" algn="just"/>
            <a:r>
              <a:rPr lang="es-ES" b="0" i="0" u="none" strike="noStrike" baseline="0" dirty="0">
                <a:solidFill>
                  <a:srgbClr val="000000"/>
                </a:solidFill>
                <a:latin typeface="Arial Narrow" panose="020B0606020202030204" pitchFamily="34" charset="0"/>
              </a:rPr>
              <a:t>Dar un clic en el botón </a:t>
            </a:r>
            <a:r>
              <a:rPr lang="es-ES" b="1" i="0" u="none" strike="noStrike" baseline="0" dirty="0">
                <a:solidFill>
                  <a:srgbClr val="000000"/>
                </a:solidFill>
                <a:latin typeface="Arial Narrow" panose="020B0606020202030204" pitchFamily="34" charset="0"/>
              </a:rPr>
              <a:t>Nuevo </a:t>
            </a:r>
            <a:r>
              <a:rPr lang="es-ES" b="0" i="0" u="none" strike="noStrike" baseline="0" dirty="0">
                <a:solidFill>
                  <a:srgbClr val="000000"/>
                </a:solidFill>
                <a:latin typeface="Arial Narrow" panose="020B0606020202030204" pitchFamily="34" charset="0"/>
              </a:rPr>
              <a:t>de la barra de herramientas. </a:t>
            </a:r>
          </a:p>
          <a:p>
            <a:pPr marR="0" algn="just"/>
            <a:r>
              <a:rPr lang="es-ES" b="0" i="0" u="none" strike="noStrike" baseline="0" dirty="0">
                <a:solidFill>
                  <a:srgbClr val="000000"/>
                </a:solidFill>
                <a:latin typeface="Arial Narrow" panose="020B0606020202030204" pitchFamily="34" charset="0"/>
              </a:rPr>
              <a:t>En el cuadro de diálogo que se presenta, seleccionar el icono </a:t>
            </a:r>
            <a:r>
              <a:rPr lang="es-ES" b="1" i="0" u="none" strike="noStrike" baseline="0" dirty="0">
                <a:solidFill>
                  <a:srgbClr val="000000"/>
                </a:solidFill>
                <a:latin typeface="Arial Narrow" panose="020B0606020202030204" pitchFamily="34" charset="0"/>
              </a:rPr>
              <a:t>Documento en blanco.</a:t>
            </a:r>
          </a:p>
          <a:p>
            <a:pPr algn="just"/>
            <a:r>
              <a:rPr lang="es-ES" sz="2800" b="0" i="0" u="none" strike="noStrike" baseline="0" dirty="0">
                <a:solidFill>
                  <a:srgbClr val="000000"/>
                </a:solidFill>
                <a:latin typeface="Arial Narrow" panose="020B0606020202030204" pitchFamily="34" charset="0"/>
              </a:rPr>
              <a:t>Si el sistema se encuentra fuera de </a:t>
            </a:r>
            <a:r>
              <a:rPr lang="es-ES" sz="2800" b="1" i="0" u="none" strike="noStrike" baseline="0" dirty="0">
                <a:solidFill>
                  <a:srgbClr val="000000"/>
                </a:solidFill>
                <a:latin typeface="Arial Narrow" panose="020B0606020202030204" pitchFamily="34" charset="0"/>
              </a:rPr>
              <a:t>Word, </a:t>
            </a:r>
            <a:r>
              <a:rPr lang="es-ES" sz="2800" b="0" i="0" u="none" strike="noStrike" baseline="0" dirty="0">
                <a:solidFill>
                  <a:srgbClr val="000000"/>
                </a:solidFill>
                <a:latin typeface="Arial Narrow" panose="020B0606020202030204" pitchFamily="34" charset="0"/>
              </a:rPr>
              <a:t>dar un clic en el botón </a:t>
            </a:r>
            <a:r>
              <a:rPr lang="es-ES" sz="2800" b="1" i="0" u="none" strike="noStrike" baseline="0" dirty="0">
                <a:solidFill>
                  <a:srgbClr val="000000"/>
                </a:solidFill>
                <a:latin typeface="Arial Narrow" panose="020B0606020202030204" pitchFamily="34" charset="0"/>
              </a:rPr>
              <a:t>Inicio </a:t>
            </a:r>
            <a:r>
              <a:rPr lang="es-ES" sz="2800" b="0" i="0" u="none" strike="noStrike" baseline="0" dirty="0">
                <a:solidFill>
                  <a:srgbClr val="000000"/>
                </a:solidFill>
                <a:latin typeface="Arial Narrow" panose="020B0606020202030204" pitchFamily="34" charset="0"/>
              </a:rPr>
              <a:t>de la barra de tareas de </a:t>
            </a:r>
            <a:r>
              <a:rPr lang="es-ES" sz="2800" b="1" i="0" u="none" strike="noStrike" baseline="0" dirty="0">
                <a:solidFill>
                  <a:srgbClr val="000000"/>
                </a:solidFill>
                <a:latin typeface="Arial Narrow" panose="020B0606020202030204" pitchFamily="34" charset="0"/>
              </a:rPr>
              <a:t>Windows, </a:t>
            </a:r>
            <a:r>
              <a:rPr lang="es-ES" sz="2800" b="0" i="0" u="none" strike="noStrike" baseline="0" dirty="0">
                <a:solidFill>
                  <a:srgbClr val="000000"/>
                </a:solidFill>
                <a:latin typeface="Arial Narrow" panose="020B0606020202030204" pitchFamily="34" charset="0"/>
              </a:rPr>
              <a:t>elegir el comando </a:t>
            </a:r>
            <a:r>
              <a:rPr lang="es-ES" sz="2800" b="1" i="0" u="none" strike="noStrike" baseline="0" dirty="0">
                <a:solidFill>
                  <a:srgbClr val="000000"/>
                </a:solidFill>
                <a:latin typeface="Arial Narrow" panose="020B0606020202030204" pitchFamily="34" charset="0"/>
              </a:rPr>
              <a:t>Nuevo documento de Office </a:t>
            </a:r>
            <a:r>
              <a:rPr lang="es-ES" sz="2800" b="0" i="0" u="none" strike="noStrike" baseline="0" dirty="0">
                <a:solidFill>
                  <a:srgbClr val="000000"/>
                </a:solidFill>
                <a:latin typeface="Arial Narrow" panose="020B0606020202030204" pitchFamily="34" charset="0"/>
              </a:rPr>
              <a:t>y seleccionar el icono </a:t>
            </a:r>
            <a:r>
              <a:rPr lang="es-ES" sz="2800" b="1" i="0" u="none" strike="noStrike" baseline="0" dirty="0">
                <a:solidFill>
                  <a:srgbClr val="000000"/>
                </a:solidFill>
                <a:latin typeface="Arial Narrow" panose="020B0606020202030204" pitchFamily="34" charset="0"/>
              </a:rPr>
              <a:t>Documento en blanco. </a:t>
            </a:r>
            <a:endParaRPr lang="es-ES" sz="2800" b="0" i="0" u="none" strike="noStrike" baseline="0" dirty="0">
              <a:solidFill>
                <a:srgbClr val="000000"/>
              </a:solidFill>
              <a:latin typeface="Arial Narrow" panose="020B0606020202030204" pitchFamily="34" charset="0"/>
            </a:endParaRPr>
          </a:p>
          <a:p>
            <a:pPr marR="0" algn="just"/>
            <a:endParaRPr lang="es-CL" dirty="0"/>
          </a:p>
        </p:txBody>
      </p:sp>
    </p:spTree>
    <p:extLst>
      <p:ext uri="{BB962C8B-B14F-4D97-AF65-F5344CB8AC3E}">
        <p14:creationId xmlns:p14="http://schemas.microsoft.com/office/powerpoint/2010/main" val="215110538"/>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72</TotalTime>
  <Words>1080</Words>
  <Application>Microsoft Office PowerPoint</Application>
  <PresentationFormat>Panorámica</PresentationFormat>
  <Paragraphs>73</Paragraphs>
  <Slides>21</Slides>
  <Notes>0</Notes>
  <HiddenSlides>0</HiddenSlides>
  <MMClips>6</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Arial Narrow</vt:lpstr>
      <vt:lpstr>Calibri</vt:lpstr>
      <vt:lpstr>Calibri Light</vt:lpstr>
      <vt:lpstr>Retrospección</vt:lpstr>
      <vt:lpstr>TALLER DE WORD</vt:lpstr>
      <vt:lpstr>TALLER DE WORD</vt:lpstr>
      <vt:lpstr>INTRODUCCIÓN A WORD  </vt:lpstr>
      <vt:lpstr>INICIAR WORD  </vt:lpstr>
      <vt:lpstr>DESCRIPCIÓN DE LA PANTALLA DE WORD  </vt:lpstr>
      <vt:lpstr>Partes de la pantalla principal </vt:lpstr>
      <vt:lpstr>Partes de la pantalla principal (2)</vt:lpstr>
      <vt:lpstr>LAS PARTES DE LA PANTALLA PRINCIPAL</vt:lpstr>
      <vt:lpstr>CREAR UN DOCUMENTO  </vt:lpstr>
      <vt:lpstr>ABRIR UN DOCUMENTO</vt:lpstr>
      <vt:lpstr>CUADRO DE DIÁLOGO</vt:lpstr>
      <vt:lpstr>GUARDAR UN DOCUMENTO </vt:lpstr>
      <vt:lpstr>GUARDAR UN DOCUMENTO - 2</vt:lpstr>
      <vt:lpstr>GUARDAR DOCUMENTO</vt:lpstr>
      <vt:lpstr>VISTA PRELIMINAR  </vt:lpstr>
      <vt:lpstr>BARRA DE IMPRESIÓN</vt:lpstr>
      <vt:lpstr>IMPRIMIR UN DOCUMENTO  </vt:lpstr>
      <vt:lpstr>VISTA PREVIA A LA  IMPRESIÓN</vt:lpstr>
      <vt:lpstr>  CERRAR UN DOCUMENTO</vt:lpstr>
      <vt:lpstr>SALIR DE WORD  </vt:lpstr>
      <vt:lpstr> FIN DEL MÓDULO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TALLER DE WORD</dc:title>
  <dc:creator>INGRID</dc:creator>
  <cp:lastModifiedBy>INGRID</cp:lastModifiedBy>
  <cp:revision>18</cp:revision>
  <dcterms:created xsi:type="dcterms:W3CDTF">2020-09-12T01:35:00Z</dcterms:created>
  <dcterms:modified xsi:type="dcterms:W3CDTF">2020-09-12T02:47:52Z</dcterms:modified>
</cp:coreProperties>
</file>