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6"/>
  </p:notesMasterIdLst>
  <p:sldIdLst>
    <p:sldId id="256" r:id="rId2"/>
    <p:sldId id="257" r:id="rId3"/>
    <p:sldId id="258" r:id="rId4"/>
    <p:sldId id="259" r:id="rId5"/>
    <p:sldId id="260" r:id="rId6"/>
    <p:sldId id="262" r:id="rId7"/>
    <p:sldId id="263" r:id="rId8"/>
    <p:sldId id="269" r:id="rId9"/>
    <p:sldId id="264" r:id="rId10"/>
    <p:sldId id="265" r:id="rId11"/>
    <p:sldId id="266" r:id="rId12"/>
    <p:sldId id="270"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F9A52-7442-6391-1705-B15B54824E48}" v="76" dt="2023-05-01T16:10:15.184"/>
    <p1510:client id="{2D773B9A-CBD6-C749-AF24-29E0598A4D13}" v="1157" dt="2023-05-02T01:08:14.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7"/>
    <p:restoredTop sz="79718"/>
  </p:normalViewPr>
  <p:slideViewPr>
    <p:cSldViewPr snapToGrid="0">
      <p:cViewPr varScale="1">
        <p:scale>
          <a:sx n="97" d="100"/>
          <a:sy n="97" d="100"/>
        </p:scale>
        <p:origin x="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EDEDFE-1291-4E6E-B349-84B1652909B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2AC5E5C-FCA7-483D-931A-CE8502F6B5B9}">
      <dgm:prSet/>
      <dgm:spPr/>
      <dgm:t>
        <a:bodyPr/>
        <a:lstStyle/>
        <a:p>
          <a:r>
            <a:rPr lang="en-US" b="0" i="0"/>
            <a:t>We compiled a list of all the courses offered at Texas State University, including courses offered at the Round </a:t>
          </a:r>
          <a:r>
            <a:rPr lang="en-US"/>
            <a:t>R</a:t>
          </a:r>
          <a:r>
            <a:rPr lang="en-US" b="0" i="0"/>
            <a:t>ock campus</a:t>
          </a:r>
          <a:endParaRPr lang="en-US"/>
        </a:p>
      </dgm:t>
    </dgm:pt>
    <dgm:pt modelId="{0D9F9306-9C1B-4BA6-A743-6597A1545D32}" type="parTrans" cxnId="{FB261D97-5BFC-40D4-9862-711DFA0C4F72}">
      <dgm:prSet/>
      <dgm:spPr/>
      <dgm:t>
        <a:bodyPr/>
        <a:lstStyle/>
        <a:p>
          <a:endParaRPr lang="en-US"/>
        </a:p>
      </dgm:t>
    </dgm:pt>
    <dgm:pt modelId="{2B8E17F7-D99B-404F-BCBE-81C993B7911C}" type="sibTrans" cxnId="{FB261D97-5BFC-40D4-9862-711DFA0C4F72}">
      <dgm:prSet/>
      <dgm:spPr/>
      <dgm:t>
        <a:bodyPr/>
        <a:lstStyle/>
        <a:p>
          <a:endParaRPr lang="en-US"/>
        </a:p>
      </dgm:t>
    </dgm:pt>
    <dgm:pt modelId="{D78496D6-48EE-4F4D-A22E-D49E6A82528E}">
      <dgm:prSet/>
      <dgm:spPr/>
      <dgm:t>
        <a:bodyPr/>
        <a:lstStyle/>
        <a:p>
          <a:r>
            <a:rPr lang="en-US" b="0" i="0"/>
            <a:t>Our goal is to do a general analysis of the courses at Texas State and somewhat determine which department has the biggest share of </a:t>
          </a:r>
          <a:r>
            <a:rPr lang="en-US"/>
            <a:t>u</a:t>
          </a:r>
          <a:r>
            <a:rPr lang="en-US" b="0" i="0"/>
            <a:t>niversity resources.</a:t>
          </a:r>
          <a:endParaRPr lang="en-US"/>
        </a:p>
      </dgm:t>
    </dgm:pt>
    <dgm:pt modelId="{A41799AF-1D9F-4A5B-907A-778BED0E71BD}" type="parTrans" cxnId="{69A12619-9B6B-4DDD-A455-652DF0CE1029}">
      <dgm:prSet/>
      <dgm:spPr/>
      <dgm:t>
        <a:bodyPr/>
        <a:lstStyle/>
        <a:p>
          <a:endParaRPr lang="en-US"/>
        </a:p>
      </dgm:t>
    </dgm:pt>
    <dgm:pt modelId="{489E708D-D771-4DD6-A307-87CCCFDC7B31}" type="sibTrans" cxnId="{69A12619-9B6B-4DDD-A455-652DF0CE1029}">
      <dgm:prSet/>
      <dgm:spPr/>
      <dgm:t>
        <a:bodyPr/>
        <a:lstStyle/>
        <a:p>
          <a:endParaRPr lang="en-US"/>
        </a:p>
      </dgm:t>
    </dgm:pt>
    <dgm:pt modelId="{B476D5A5-A7D8-1F46-B222-B27C182FB76D}" type="pres">
      <dgm:prSet presAssocID="{99EDEDFE-1291-4E6E-B349-84B1652909BA}" presName="hierChild1" presStyleCnt="0">
        <dgm:presLayoutVars>
          <dgm:chPref val="1"/>
          <dgm:dir/>
          <dgm:animOne val="branch"/>
          <dgm:animLvl val="lvl"/>
          <dgm:resizeHandles/>
        </dgm:presLayoutVars>
      </dgm:prSet>
      <dgm:spPr/>
    </dgm:pt>
    <dgm:pt modelId="{517C1FCB-BB63-4947-90B1-AA511C52B9B3}" type="pres">
      <dgm:prSet presAssocID="{02AC5E5C-FCA7-483D-931A-CE8502F6B5B9}" presName="hierRoot1" presStyleCnt="0"/>
      <dgm:spPr/>
    </dgm:pt>
    <dgm:pt modelId="{C00192EB-6106-6145-8DA5-674B5E0FE6B7}" type="pres">
      <dgm:prSet presAssocID="{02AC5E5C-FCA7-483D-931A-CE8502F6B5B9}" presName="composite" presStyleCnt="0"/>
      <dgm:spPr/>
    </dgm:pt>
    <dgm:pt modelId="{84B8F64B-79A1-7B4C-95A9-21462FF129E9}" type="pres">
      <dgm:prSet presAssocID="{02AC5E5C-FCA7-483D-931A-CE8502F6B5B9}" presName="background" presStyleLbl="node0" presStyleIdx="0" presStyleCnt="2"/>
      <dgm:spPr/>
    </dgm:pt>
    <dgm:pt modelId="{AE8980FB-D4A7-3B40-B050-04012B1CDFC7}" type="pres">
      <dgm:prSet presAssocID="{02AC5E5C-FCA7-483D-931A-CE8502F6B5B9}" presName="text" presStyleLbl="fgAcc0" presStyleIdx="0" presStyleCnt="2">
        <dgm:presLayoutVars>
          <dgm:chPref val="3"/>
        </dgm:presLayoutVars>
      </dgm:prSet>
      <dgm:spPr/>
    </dgm:pt>
    <dgm:pt modelId="{4CAA5463-5F19-1948-A3B3-C5D5061E6284}" type="pres">
      <dgm:prSet presAssocID="{02AC5E5C-FCA7-483D-931A-CE8502F6B5B9}" presName="hierChild2" presStyleCnt="0"/>
      <dgm:spPr/>
    </dgm:pt>
    <dgm:pt modelId="{2CCDA61B-661A-C449-BC54-A9E5A676B8F3}" type="pres">
      <dgm:prSet presAssocID="{D78496D6-48EE-4F4D-A22E-D49E6A82528E}" presName="hierRoot1" presStyleCnt="0"/>
      <dgm:spPr/>
    </dgm:pt>
    <dgm:pt modelId="{FEDC69BE-C497-E746-8206-4E4D7137DCD6}" type="pres">
      <dgm:prSet presAssocID="{D78496D6-48EE-4F4D-A22E-D49E6A82528E}" presName="composite" presStyleCnt="0"/>
      <dgm:spPr/>
    </dgm:pt>
    <dgm:pt modelId="{C30C962F-EAA8-9C46-B596-08199BC02088}" type="pres">
      <dgm:prSet presAssocID="{D78496D6-48EE-4F4D-A22E-D49E6A82528E}" presName="background" presStyleLbl="node0" presStyleIdx="1" presStyleCnt="2"/>
      <dgm:spPr/>
    </dgm:pt>
    <dgm:pt modelId="{96D9ACFB-6726-C341-A808-2753942933DF}" type="pres">
      <dgm:prSet presAssocID="{D78496D6-48EE-4F4D-A22E-D49E6A82528E}" presName="text" presStyleLbl="fgAcc0" presStyleIdx="1" presStyleCnt="2">
        <dgm:presLayoutVars>
          <dgm:chPref val="3"/>
        </dgm:presLayoutVars>
      </dgm:prSet>
      <dgm:spPr/>
    </dgm:pt>
    <dgm:pt modelId="{55063AF3-2A3E-C34F-B41C-458885CB222F}" type="pres">
      <dgm:prSet presAssocID="{D78496D6-48EE-4F4D-A22E-D49E6A82528E}" presName="hierChild2" presStyleCnt="0"/>
      <dgm:spPr/>
    </dgm:pt>
  </dgm:ptLst>
  <dgm:cxnLst>
    <dgm:cxn modelId="{69A12619-9B6B-4DDD-A455-652DF0CE1029}" srcId="{99EDEDFE-1291-4E6E-B349-84B1652909BA}" destId="{D78496D6-48EE-4F4D-A22E-D49E6A82528E}" srcOrd="1" destOrd="0" parTransId="{A41799AF-1D9F-4A5B-907A-778BED0E71BD}" sibTransId="{489E708D-D771-4DD6-A307-87CCCFDC7B31}"/>
    <dgm:cxn modelId="{41BCB51E-352D-A146-BB57-E97272100CEF}" type="presOf" srcId="{99EDEDFE-1291-4E6E-B349-84B1652909BA}" destId="{B476D5A5-A7D8-1F46-B222-B27C182FB76D}" srcOrd="0" destOrd="0" presId="urn:microsoft.com/office/officeart/2005/8/layout/hierarchy1"/>
    <dgm:cxn modelId="{003E5A38-0FB3-3B4D-8F58-800AF308CD0B}" type="presOf" srcId="{02AC5E5C-FCA7-483D-931A-CE8502F6B5B9}" destId="{AE8980FB-D4A7-3B40-B050-04012B1CDFC7}" srcOrd="0" destOrd="0" presId="urn:microsoft.com/office/officeart/2005/8/layout/hierarchy1"/>
    <dgm:cxn modelId="{88133951-BF4C-FC4D-83CB-116763E133AC}" type="presOf" srcId="{D78496D6-48EE-4F4D-A22E-D49E6A82528E}" destId="{96D9ACFB-6726-C341-A808-2753942933DF}" srcOrd="0" destOrd="0" presId="urn:microsoft.com/office/officeart/2005/8/layout/hierarchy1"/>
    <dgm:cxn modelId="{FB261D97-5BFC-40D4-9862-711DFA0C4F72}" srcId="{99EDEDFE-1291-4E6E-B349-84B1652909BA}" destId="{02AC5E5C-FCA7-483D-931A-CE8502F6B5B9}" srcOrd="0" destOrd="0" parTransId="{0D9F9306-9C1B-4BA6-A743-6597A1545D32}" sibTransId="{2B8E17F7-D99B-404F-BCBE-81C993B7911C}"/>
    <dgm:cxn modelId="{01A5F29F-29EB-4E4C-BEB3-4C28A65683F6}" type="presParOf" srcId="{B476D5A5-A7D8-1F46-B222-B27C182FB76D}" destId="{517C1FCB-BB63-4947-90B1-AA511C52B9B3}" srcOrd="0" destOrd="0" presId="urn:microsoft.com/office/officeart/2005/8/layout/hierarchy1"/>
    <dgm:cxn modelId="{CE3F4113-A5C6-C845-BFC7-621ED1EFF1A8}" type="presParOf" srcId="{517C1FCB-BB63-4947-90B1-AA511C52B9B3}" destId="{C00192EB-6106-6145-8DA5-674B5E0FE6B7}" srcOrd="0" destOrd="0" presId="urn:microsoft.com/office/officeart/2005/8/layout/hierarchy1"/>
    <dgm:cxn modelId="{2B319AE5-5396-3E45-BEE2-B4C3607CBAE1}" type="presParOf" srcId="{C00192EB-6106-6145-8DA5-674B5E0FE6B7}" destId="{84B8F64B-79A1-7B4C-95A9-21462FF129E9}" srcOrd="0" destOrd="0" presId="urn:microsoft.com/office/officeart/2005/8/layout/hierarchy1"/>
    <dgm:cxn modelId="{D9CBC5BC-36E0-5F45-8E60-4B7C8D3DA100}" type="presParOf" srcId="{C00192EB-6106-6145-8DA5-674B5E0FE6B7}" destId="{AE8980FB-D4A7-3B40-B050-04012B1CDFC7}" srcOrd="1" destOrd="0" presId="urn:microsoft.com/office/officeart/2005/8/layout/hierarchy1"/>
    <dgm:cxn modelId="{048C2D43-98E3-8E46-ACCC-840B6AAA4675}" type="presParOf" srcId="{517C1FCB-BB63-4947-90B1-AA511C52B9B3}" destId="{4CAA5463-5F19-1948-A3B3-C5D5061E6284}" srcOrd="1" destOrd="0" presId="urn:microsoft.com/office/officeart/2005/8/layout/hierarchy1"/>
    <dgm:cxn modelId="{5AE6981B-E591-2A42-95C7-28B39BE79337}" type="presParOf" srcId="{B476D5A5-A7D8-1F46-B222-B27C182FB76D}" destId="{2CCDA61B-661A-C449-BC54-A9E5A676B8F3}" srcOrd="1" destOrd="0" presId="urn:microsoft.com/office/officeart/2005/8/layout/hierarchy1"/>
    <dgm:cxn modelId="{011B5185-F61A-1D47-9F2D-837C2E37BB07}" type="presParOf" srcId="{2CCDA61B-661A-C449-BC54-A9E5A676B8F3}" destId="{FEDC69BE-C497-E746-8206-4E4D7137DCD6}" srcOrd="0" destOrd="0" presId="urn:microsoft.com/office/officeart/2005/8/layout/hierarchy1"/>
    <dgm:cxn modelId="{23A61B4E-7C83-844C-8DCB-5868E15FBEC7}" type="presParOf" srcId="{FEDC69BE-C497-E746-8206-4E4D7137DCD6}" destId="{C30C962F-EAA8-9C46-B596-08199BC02088}" srcOrd="0" destOrd="0" presId="urn:microsoft.com/office/officeart/2005/8/layout/hierarchy1"/>
    <dgm:cxn modelId="{3FED2AF5-9A57-0148-94A0-CC7D7AF0B968}" type="presParOf" srcId="{FEDC69BE-C497-E746-8206-4E4D7137DCD6}" destId="{96D9ACFB-6726-C341-A808-2753942933DF}" srcOrd="1" destOrd="0" presId="urn:microsoft.com/office/officeart/2005/8/layout/hierarchy1"/>
    <dgm:cxn modelId="{D664BF9D-9140-7849-96FA-2464BE8DA78B}" type="presParOf" srcId="{2CCDA61B-661A-C449-BC54-A9E5A676B8F3}" destId="{55063AF3-2A3E-C34F-B41C-458885CB222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EDEDFE-1291-4E6E-B349-84B1652909B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02AC5E5C-FCA7-483D-931A-CE8502F6B5B9}">
      <dgm:prSet custT="1"/>
      <dgm:spPr/>
      <dgm:t>
        <a:bodyPr/>
        <a:lstStyle/>
        <a:p>
          <a:r>
            <a:rPr lang="en-US" sz="1600" dirty="0">
              <a:effectLst/>
              <a:latin typeface="+mn-lt"/>
            </a:rPr>
            <a:t>Within each department, what is the average number of lab hours?</a:t>
          </a:r>
          <a:endParaRPr lang="en-US" sz="1600" dirty="0">
            <a:latin typeface="+mn-lt"/>
          </a:endParaRPr>
        </a:p>
      </dgm:t>
    </dgm:pt>
    <dgm:pt modelId="{0D9F9306-9C1B-4BA6-A743-6597A1545D32}" type="parTrans" cxnId="{FB261D97-5BFC-40D4-9862-711DFA0C4F72}">
      <dgm:prSet/>
      <dgm:spPr/>
      <dgm:t>
        <a:bodyPr/>
        <a:lstStyle/>
        <a:p>
          <a:endParaRPr lang="en-US"/>
        </a:p>
      </dgm:t>
    </dgm:pt>
    <dgm:pt modelId="{2B8E17F7-D99B-404F-BCBE-81C993B7911C}" type="sibTrans" cxnId="{FB261D97-5BFC-40D4-9862-711DFA0C4F72}">
      <dgm:prSet/>
      <dgm:spPr/>
      <dgm:t>
        <a:bodyPr/>
        <a:lstStyle/>
        <a:p>
          <a:endParaRPr lang="en-US"/>
        </a:p>
      </dgm:t>
    </dgm:pt>
    <dgm:pt modelId="{D78496D6-48EE-4F4D-A22E-D49E6A82528E}">
      <dgm:prSet custT="1"/>
      <dgm:spPr/>
      <dgm:t>
        <a:bodyPr/>
        <a:lstStyle/>
        <a:p>
          <a:r>
            <a:rPr lang="en-US" sz="1600" dirty="0">
              <a:effectLst/>
              <a:latin typeface="+mn-lt"/>
            </a:rPr>
            <a:t>Which department offers the most classes?</a:t>
          </a:r>
          <a:endParaRPr lang="en-US" sz="1600" dirty="0">
            <a:latin typeface="+mn-lt"/>
          </a:endParaRPr>
        </a:p>
      </dgm:t>
    </dgm:pt>
    <dgm:pt modelId="{A41799AF-1D9F-4A5B-907A-778BED0E71BD}" type="parTrans" cxnId="{69A12619-9B6B-4DDD-A455-652DF0CE1029}">
      <dgm:prSet/>
      <dgm:spPr/>
      <dgm:t>
        <a:bodyPr/>
        <a:lstStyle/>
        <a:p>
          <a:endParaRPr lang="en-US"/>
        </a:p>
      </dgm:t>
    </dgm:pt>
    <dgm:pt modelId="{489E708D-D771-4DD6-A307-87CCCFDC7B31}" type="sibTrans" cxnId="{69A12619-9B6B-4DDD-A455-652DF0CE1029}">
      <dgm:prSet/>
      <dgm:spPr/>
      <dgm:t>
        <a:bodyPr/>
        <a:lstStyle/>
        <a:p>
          <a:endParaRPr lang="en-US"/>
        </a:p>
      </dgm:t>
    </dgm:pt>
    <dgm:pt modelId="{5F50F1CF-9B92-7E4D-A716-B8C1C21BB1BC}">
      <dgm:prSet custT="1"/>
      <dgm:spPr/>
      <dgm:t>
        <a:bodyPr/>
        <a:lstStyle/>
        <a:p>
          <a:r>
            <a:rPr lang="en-US" sz="1600" dirty="0">
              <a:effectLst/>
              <a:latin typeface="+mn-lt"/>
            </a:rPr>
            <a:t>Which department has the highest average?</a:t>
          </a:r>
          <a:endParaRPr lang="en-US" sz="1600" dirty="0">
            <a:latin typeface="+mn-lt"/>
          </a:endParaRPr>
        </a:p>
      </dgm:t>
    </dgm:pt>
    <dgm:pt modelId="{7B884A10-2527-7C4E-AF9F-D3D439ACD0FA}" type="parTrans" cxnId="{9ABE383F-6357-CD4D-9A95-73522BB1119C}">
      <dgm:prSet/>
      <dgm:spPr/>
      <dgm:t>
        <a:bodyPr/>
        <a:lstStyle/>
        <a:p>
          <a:endParaRPr lang="en-US" sz="1600">
            <a:latin typeface="+mn-lt"/>
          </a:endParaRPr>
        </a:p>
      </dgm:t>
    </dgm:pt>
    <dgm:pt modelId="{988FBD5A-3E64-0E45-87D4-D6D0E12EF79D}" type="sibTrans" cxnId="{9ABE383F-6357-CD4D-9A95-73522BB1119C}">
      <dgm:prSet/>
      <dgm:spPr/>
      <dgm:t>
        <a:bodyPr/>
        <a:lstStyle/>
        <a:p>
          <a:endParaRPr lang="en-US"/>
        </a:p>
      </dgm:t>
    </dgm:pt>
    <dgm:pt modelId="{8022C4C7-33DE-444D-9AEE-D92A612A92BE}">
      <dgm:prSet custT="1"/>
      <dgm:spPr/>
      <dgm:t>
        <a:bodyPr/>
        <a:lstStyle/>
        <a:p>
          <a:r>
            <a:rPr lang="en-US" sz="1600" dirty="0">
              <a:effectLst/>
              <a:latin typeface="+mn-lt"/>
            </a:rPr>
            <a:t>What percentage of all classes does that number make up?</a:t>
          </a:r>
        </a:p>
      </dgm:t>
    </dgm:pt>
    <dgm:pt modelId="{502AE45B-C722-BB4D-930D-ADC395C5C374}" type="parTrans" cxnId="{DB34984F-5424-5442-95DA-B65E37DB997F}">
      <dgm:prSet/>
      <dgm:spPr/>
      <dgm:t>
        <a:bodyPr/>
        <a:lstStyle/>
        <a:p>
          <a:endParaRPr lang="en-US" sz="1600">
            <a:latin typeface="+mn-lt"/>
          </a:endParaRPr>
        </a:p>
      </dgm:t>
    </dgm:pt>
    <dgm:pt modelId="{1FA891E5-ACD2-E140-8DDC-8FEFB621F1B4}" type="sibTrans" cxnId="{DB34984F-5424-5442-95DA-B65E37DB997F}">
      <dgm:prSet/>
      <dgm:spPr/>
      <dgm:t>
        <a:bodyPr/>
        <a:lstStyle/>
        <a:p>
          <a:endParaRPr lang="en-US"/>
        </a:p>
      </dgm:t>
    </dgm:pt>
    <dgm:pt modelId="{6C50D225-01C2-7343-8FEC-263C94D59FF4}">
      <dgm:prSet custT="1"/>
      <dgm:spPr/>
      <dgm:t>
        <a:bodyPr/>
        <a:lstStyle/>
        <a:p>
          <a:r>
            <a:rPr lang="en-US" sz="1600">
              <a:effectLst/>
              <a:latin typeface="+mn-lt"/>
            </a:rPr>
            <a:t>Which department has the greatest number of upper level (5000-7000) level courses?</a:t>
          </a:r>
          <a:endParaRPr lang="en-US" sz="1600" dirty="0">
            <a:effectLst/>
            <a:latin typeface="+mn-lt"/>
          </a:endParaRPr>
        </a:p>
      </dgm:t>
    </dgm:pt>
    <dgm:pt modelId="{8B60FC63-96C9-E14C-8079-7E84AA75F453}" type="parTrans" cxnId="{69EB3FC1-2101-B441-B3A0-6D8DEBB1FE7D}">
      <dgm:prSet/>
      <dgm:spPr/>
      <dgm:t>
        <a:bodyPr/>
        <a:lstStyle/>
        <a:p>
          <a:endParaRPr lang="en-US"/>
        </a:p>
      </dgm:t>
    </dgm:pt>
    <dgm:pt modelId="{F91FCC29-5F29-1744-A1A4-EA749DAA3831}" type="sibTrans" cxnId="{69EB3FC1-2101-B441-B3A0-6D8DEBB1FE7D}">
      <dgm:prSet/>
      <dgm:spPr/>
      <dgm:t>
        <a:bodyPr/>
        <a:lstStyle/>
        <a:p>
          <a:endParaRPr lang="en-US"/>
        </a:p>
      </dgm:t>
    </dgm:pt>
    <dgm:pt modelId="{C1443DA4-496F-A44A-8BCC-D1B2A8272CD6}">
      <dgm:prSet custT="1"/>
      <dgm:spPr/>
      <dgm:t>
        <a:bodyPr/>
        <a:lstStyle/>
        <a:p>
          <a:r>
            <a:rPr lang="en-US" sz="1600">
              <a:effectLst/>
              <a:latin typeface="+mn-lt"/>
            </a:rPr>
            <a:t>Which department has the greatest number of Credit/No Credit classes?</a:t>
          </a:r>
          <a:endParaRPr lang="en-US" sz="1600" dirty="0">
            <a:effectLst/>
            <a:latin typeface="+mn-lt"/>
          </a:endParaRPr>
        </a:p>
      </dgm:t>
    </dgm:pt>
    <dgm:pt modelId="{CCBB6329-B56B-D848-BAC6-7EB2CF8ABF29}" type="parTrans" cxnId="{7E4E7A8C-B810-E548-B333-72E6A30E294A}">
      <dgm:prSet/>
      <dgm:spPr/>
      <dgm:t>
        <a:bodyPr/>
        <a:lstStyle/>
        <a:p>
          <a:endParaRPr lang="en-US"/>
        </a:p>
      </dgm:t>
    </dgm:pt>
    <dgm:pt modelId="{5440EAAD-A7CC-4D48-8EE1-1EC81329629E}" type="sibTrans" cxnId="{7E4E7A8C-B810-E548-B333-72E6A30E294A}">
      <dgm:prSet/>
      <dgm:spPr/>
      <dgm:t>
        <a:bodyPr/>
        <a:lstStyle/>
        <a:p>
          <a:endParaRPr lang="en-US"/>
        </a:p>
      </dgm:t>
    </dgm:pt>
    <dgm:pt modelId="{F8668A73-A18C-7848-B2DE-9B31E8ABBA4F}" type="pres">
      <dgm:prSet presAssocID="{99EDEDFE-1291-4E6E-B349-84B1652909BA}" presName="diagram" presStyleCnt="0">
        <dgm:presLayoutVars>
          <dgm:chPref val="1"/>
          <dgm:dir/>
          <dgm:animOne val="branch"/>
          <dgm:animLvl val="lvl"/>
          <dgm:resizeHandles/>
        </dgm:presLayoutVars>
      </dgm:prSet>
      <dgm:spPr/>
    </dgm:pt>
    <dgm:pt modelId="{6E6671F2-DE1D-3846-B899-EFFB8F3D677F}" type="pres">
      <dgm:prSet presAssocID="{D78496D6-48EE-4F4D-A22E-D49E6A82528E}" presName="root" presStyleCnt="0"/>
      <dgm:spPr/>
    </dgm:pt>
    <dgm:pt modelId="{D9D16EAC-C433-8949-9EE9-A84BA9FAF681}" type="pres">
      <dgm:prSet presAssocID="{D78496D6-48EE-4F4D-A22E-D49E6A82528E}" presName="rootComposite" presStyleCnt="0"/>
      <dgm:spPr/>
    </dgm:pt>
    <dgm:pt modelId="{5F0CC4A0-5E12-B045-A5E4-0E34353F264B}" type="pres">
      <dgm:prSet presAssocID="{D78496D6-48EE-4F4D-A22E-D49E6A82528E}" presName="rootText" presStyleLbl="node1" presStyleIdx="0" presStyleCnt="4"/>
      <dgm:spPr/>
    </dgm:pt>
    <dgm:pt modelId="{F8179250-526F-4E43-9973-60519B8565AE}" type="pres">
      <dgm:prSet presAssocID="{D78496D6-48EE-4F4D-A22E-D49E6A82528E}" presName="rootConnector" presStyleLbl="node1" presStyleIdx="0" presStyleCnt="4"/>
      <dgm:spPr/>
    </dgm:pt>
    <dgm:pt modelId="{FD9D49AC-30DA-0D41-8960-D5B742DE43B3}" type="pres">
      <dgm:prSet presAssocID="{D78496D6-48EE-4F4D-A22E-D49E6A82528E}" presName="childShape" presStyleCnt="0"/>
      <dgm:spPr/>
    </dgm:pt>
    <dgm:pt modelId="{115DE5F3-51DB-2D4E-BB4F-752393CFCEA3}" type="pres">
      <dgm:prSet presAssocID="{502AE45B-C722-BB4D-930D-ADC395C5C374}" presName="Name13" presStyleLbl="parChTrans1D2" presStyleIdx="0" presStyleCnt="2"/>
      <dgm:spPr/>
    </dgm:pt>
    <dgm:pt modelId="{F67ED0D5-44E6-C44C-81AB-0C43C41A9E31}" type="pres">
      <dgm:prSet presAssocID="{8022C4C7-33DE-444D-9AEE-D92A612A92BE}" presName="childText" presStyleLbl="bgAcc1" presStyleIdx="0" presStyleCnt="2">
        <dgm:presLayoutVars>
          <dgm:bulletEnabled val="1"/>
        </dgm:presLayoutVars>
      </dgm:prSet>
      <dgm:spPr/>
    </dgm:pt>
    <dgm:pt modelId="{5343E7B4-907C-014F-BA3B-F12399E89531}" type="pres">
      <dgm:prSet presAssocID="{02AC5E5C-FCA7-483D-931A-CE8502F6B5B9}" presName="root" presStyleCnt="0"/>
      <dgm:spPr/>
    </dgm:pt>
    <dgm:pt modelId="{7327E7B1-B260-D34C-A525-1C2E1D718120}" type="pres">
      <dgm:prSet presAssocID="{02AC5E5C-FCA7-483D-931A-CE8502F6B5B9}" presName="rootComposite" presStyleCnt="0"/>
      <dgm:spPr/>
    </dgm:pt>
    <dgm:pt modelId="{60EE15AF-6D5C-5C4D-9176-4D26198950DE}" type="pres">
      <dgm:prSet presAssocID="{02AC5E5C-FCA7-483D-931A-CE8502F6B5B9}" presName="rootText" presStyleLbl="node1" presStyleIdx="1" presStyleCnt="4"/>
      <dgm:spPr/>
    </dgm:pt>
    <dgm:pt modelId="{68A276B6-2486-8E4A-BBD0-DEBE275BDD8B}" type="pres">
      <dgm:prSet presAssocID="{02AC5E5C-FCA7-483D-931A-CE8502F6B5B9}" presName="rootConnector" presStyleLbl="node1" presStyleIdx="1" presStyleCnt="4"/>
      <dgm:spPr/>
    </dgm:pt>
    <dgm:pt modelId="{55AB8087-FE82-5848-B3F4-7E30A6AE680D}" type="pres">
      <dgm:prSet presAssocID="{02AC5E5C-FCA7-483D-931A-CE8502F6B5B9}" presName="childShape" presStyleCnt="0"/>
      <dgm:spPr/>
    </dgm:pt>
    <dgm:pt modelId="{B7EB0A48-7361-1342-97E4-B16F7D3E0FD1}" type="pres">
      <dgm:prSet presAssocID="{7B884A10-2527-7C4E-AF9F-D3D439ACD0FA}" presName="Name13" presStyleLbl="parChTrans1D2" presStyleIdx="1" presStyleCnt="2"/>
      <dgm:spPr/>
    </dgm:pt>
    <dgm:pt modelId="{A5576845-66F7-8248-8BF4-525EEE3A8976}" type="pres">
      <dgm:prSet presAssocID="{5F50F1CF-9B92-7E4D-A716-B8C1C21BB1BC}" presName="childText" presStyleLbl="bgAcc1" presStyleIdx="1" presStyleCnt="2">
        <dgm:presLayoutVars>
          <dgm:bulletEnabled val="1"/>
        </dgm:presLayoutVars>
      </dgm:prSet>
      <dgm:spPr/>
    </dgm:pt>
    <dgm:pt modelId="{CA6DD454-C6D6-4A43-9FAA-4C6DFF3DA90E}" type="pres">
      <dgm:prSet presAssocID="{6C50D225-01C2-7343-8FEC-263C94D59FF4}" presName="root" presStyleCnt="0"/>
      <dgm:spPr/>
    </dgm:pt>
    <dgm:pt modelId="{AE36D3C4-C0B5-D145-BB9A-FD6B7BA35AB3}" type="pres">
      <dgm:prSet presAssocID="{6C50D225-01C2-7343-8FEC-263C94D59FF4}" presName="rootComposite" presStyleCnt="0"/>
      <dgm:spPr/>
    </dgm:pt>
    <dgm:pt modelId="{EAFB04DD-DE06-5548-AC58-87BAB15037E4}" type="pres">
      <dgm:prSet presAssocID="{6C50D225-01C2-7343-8FEC-263C94D59FF4}" presName="rootText" presStyleLbl="node1" presStyleIdx="2" presStyleCnt="4"/>
      <dgm:spPr/>
    </dgm:pt>
    <dgm:pt modelId="{F8A305DC-B4D7-AF40-A67C-BF03515A7A98}" type="pres">
      <dgm:prSet presAssocID="{6C50D225-01C2-7343-8FEC-263C94D59FF4}" presName="rootConnector" presStyleLbl="node1" presStyleIdx="2" presStyleCnt="4"/>
      <dgm:spPr/>
    </dgm:pt>
    <dgm:pt modelId="{4EB07B2B-89A9-1942-8F9A-EFBBFC9E1F26}" type="pres">
      <dgm:prSet presAssocID="{6C50D225-01C2-7343-8FEC-263C94D59FF4}" presName="childShape" presStyleCnt="0"/>
      <dgm:spPr/>
    </dgm:pt>
    <dgm:pt modelId="{35E28B9A-FBC7-164D-BC02-31F79D953418}" type="pres">
      <dgm:prSet presAssocID="{C1443DA4-496F-A44A-8BCC-D1B2A8272CD6}" presName="root" presStyleCnt="0"/>
      <dgm:spPr/>
    </dgm:pt>
    <dgm:pt modelId="{3370680E-EE65-984B-A03D-DA921D09C876}" type="pres">
      <dgm:prSet presAssocID="{C1443DA4-496F-A44A-8BCC-D1B2A8272CD6}" presName="rootComposite" presStyleCnt="0"/>
      <dgm:spPr/>
    </dgm:pt>
    <dgm:pt modelId="{4EE77B25-BE19-5B4F-AFE1-90967396565A}" type="pres">
      <dgm:prSet presAssocID="{C1443DA4-496F-A44A-8BCC-D1B2A8272CD6}" presName="rootText" presStyleLbl="node1" presStyleIdx="3" presStyleCnt="4"/>
      <dgm:spPr/>
    </dgm:pt>
    <dgm:pt modelId="{E9134F2D-00A0-1E45-89ED-E3ADA26D6965}" type="pres">
      <dgm:prSet presAssocID="{C1443DA4-496F-A44A-8BCC-D1B2A8272CD6}" presName="rootConnector" presStyleLbl="node1" presStyleIdx="3" presStyleCnt="4"/>
      <dgm:spPr/>
    </dgm:pt>
    <dgm:pt modelId="{0D4D7C05-A85D-E549-A224-B55129B4624A}" type="pres">
      <dgm:prSet presAssocID="{C1443DA4-496F-A44A-8BCC-D1B2A8272CD6}" presName="childShape" presStyleCnt="0"/>
      <dgm:spPr/>
    </dgm:pt>
  </dgm:ptLst>
  <dgm:cxnLst>
    <dgm:cxn modelId="{1969070B-1998-9E46-BC99-BE0366151CB4}" type="presOf" srcId="{02AC5E5C-FCA7-483D-931A-CE8502F6B5B9}" destId="{60EE15AF-6D5C-5C4D-9176-4D26198950DE}" srcOrd="0" destOrd="0" presId="urn:microsoft.com/office/officeart/2005/8/layout/hierarchy3"/>
    <dgm:cxn modelId="{69A12619-9B6B-4DDD-A455-652DF0CE1029}" srcId="{99EDEDFE-1291-4E6E-B349-84B1652909BA}" destId="{D78496D6-48EE-4F4D-A22E-D49E6A82528E}" srcOrd="0" destOrd="0" parTransId="{A41799AF-1D9F-4A5B-907A-778BED0E71BD}" sibTransId="{489E708D-D771-4DD6-A307-87CCCFDC7B31}"/>
    <dgm:cxn modelId="{1609632E-0930-2448-9484-235F87FB8025}" type="presOf" srcId="{5F50F1CF-9B92-7E4D-A716-B8C1C21BB1BC}" destId="{A5576845-66F7-8248-8BF4-525EEE3A8976}" srcOrd="0" destOrd="0" presId="urn:microsoft.com/office/officeart/2005/8/layout/hierarchy3"/>
    <dgm:cxn modelId="{0D62E039-A641-8A4F-8AFB-811C98777685}" type="presOf" srcId="{99EDEDFE-1291-4E6E-B349-84B1652909BA}" destId="{F8668A73-A18C-7848-B2DE-9B31E8ABBA4F}" srcOrd="0" destOrd="0" presId="urn:microsoft.com/office/officeart/2005/8/layout/hierarchy3"/>
    <dgm:cxn modelId="{9ABE383F-6357-CD4D-9A95-73522BB1119C}" srcId="{02AC5E5C-FCA7-483D-931A-CE8502F6B5B9}" destId="{5F50F1CF-9B92-7E4D-A716-B8C1C21BB1BC}" srcOrd="0" destOrd="0" parTransId="{7B884A10-2527-7C4E-AF9F-D3D439ACD0FA}" sibTransId="{988FBD5A-3E64-0E45-87D4-D6D0E12EF79D}"/>
    <dgm:cxn modelId="{8CDB9940-A2CB-F840-936A-593B7A86D136}" type="presOf" srcId="{8022C4C7-33DE-444D-9AEE-D92A612A92BE}" destId="{F67ED0D5-44E6-C44C-81AB-0C43C41A9E31}" srcOrd="0" destOrd="0" presId="urn:microsoft.com/office/officeart/2005/8/layout/hierarchy3"/>
    <dgm:cxn modelId="{5850DE48-C4BC-6F43-BE52-AF39F1B11C8D}" type="presOf" srcId="{C1443DA4-496F-A44A-8BCC-D1B2A8272CD6}" destId="{E9134F2D-00A0-1E45-89ED-E3ADA26D6965}" srcOrd="1" destOrd="0" presId="urn:microsoft.com/office/officeart/2005/8/layout/hierarchy3"/>
    <dgm:cxn modelId="{DB34984F-5424-5442-95DA-B65E37DB997F}" srcId="{D78496D6-48EE-4F4D-A22E-D49E6A82528E}" destId="{8022C4C7-33DE-444D-9AEE-D92A612A92BE}" srcOrd="0" destOrd="0" parTransId="{502AE45B-C722-BB4D-930D-ADC395C5C374}" sibTransId="{1FA891E5-ACD2-E140-8DDC-8FEFB621F1B4}"/>
    <dgm:cxn modelId="{ECD3286E-C9FF-2049-A987-46960FC38F14}" type="presOf" srcId="{7B884A10-2527-7C4E-AF9F-D3D439ACD0FA}" destId="{B7EB0A48-7361-1342-97E4-B16F7D3E0FD1}" srcOrd="0" destOrd="0" presId="urn:microsoft.com/office/officeart/2005/8/layout/hierarchy3"/>
    <dgm:cxn modelId="{18B9018A-54AA-884F-A998-75206D9F988A}" type="presOf" srcId="{D78496D6-48EE-4F4D-A22E-D49E6A82528E}" destId="{5F0CC4A0-5E12-B045-A5E4-0E34353F264B}" srcOrd="0" destOrd="0" presId="urn:microsoft.com/office/officeart/2005/8/layout/hierarchy3"/>
    <dgm:cxn modelId="{7E4E7A8C-B810-E548-B333-72E6A30E294A}" srcId="{99EDEDFE-1291-4E6E-B349-84B1652909BA}" destId="{C1443DA4-496F-A44A-8BCC-D1B2A8272CD6}" srcOrd="3" destOrd="0" parTransId="{CCBB6329-B56B-D848-BAC6-7EB2CF8ABF29}" sibTransId="{5440EAAD-A7CC-4D48-8EE1-1EC81329629E}"/>
    <dgm:cxn modelId="{FB261D97-5BFC-40D4-9862-711DFA0C4F72}" srcId="{99EDEDFE-1291-4E6E-B349-84B1652909BA}" destId="{02AC5E5C-FCA7-483D-931A-CE8502F6B5B9}" srcOrd="1" destOrd="0" parTransId="{0D9F9306-9C1B-4BA6-A743-6597A1545D32}" sibTransId="{2B8E17F7-D99B-404F-BCBE-81C993B7911C}"/>
    <dgm:cxn modelId="{9DACD0B0-4DF9-4047-B61B-28EB0AD4A97E}" type="presOf" srcId="{D78496D6-48EE-4F4D-A22E-D49E6A82528E}" destId="{F8179250-526F-4E43-9973-60519B8565AE}" srcOrd="1" destOrd="0" presId="urn:microsoft.com/office/officeart/2005/8/layout/hierarchy3"/>
    <dgm:cxn modelId="{5429BEB2-6B44-1743-9168-097DBB646170}" type="presOf" srcId="{6C50D225-01C2-7343-8FEC-263C94D59FF4}" destId="{F8A305DC-B4D7-AF40-A67C-BF03515A7A98}" srcOrd="1" destOrd="0" presId="urn:microsoft.com/office/officeart/2005/8/layout/hierarchy3"/>
    <dgm:cxn modelId="{C5F9AABE-3981-7D4C-AF03-08C059E6D441}" type="presOf" srcId="{502AE45B-C722-BB4D-930D-ADC395C5C374}" destId="{115DE5F3-51DB-2D4E-BB4F-752393CFCEA3}" srcOrd="0" destOrd="0" presId="urn:microsoft.com/office/officeart/2005/8/layout/hierarchy3"/>
    <dgm:cxn modelId="{69EB3FC1-2101-B441-B3A0-6D8DEBB1FE7D}" srcId="{99EDEDFE-1291-4E6E-B349-84B1652909BA}" destId="{6C50D225-01C2-7343-8FEC-263C94D59FF4}" srcOrd="2" destOrd="0" parTransId="{8B60FC63-96C9-E14C-8079-7E84AA75F453}" sibTransId="{F91FCC29-5F29-1744-A1A4-EA749DAA3831}"/>
    <dgm:cxn modelId="{E6FC90D6-22DB-894C-87EE-89E9B83A6125}" type="presOf" srcId="{02AC5E5C-FCA7-483D-931A-CE8502F6B5B9}" destId="{68A276B6-2486-8E4A-BBD0-DEBE275BDD8B}" srcOrd="1" destOrd="0" presId="urn:microsoft.com/office/officeart/2005/8/layout/hierarchy3"/>
    <dgm:cxn modelId="{1BD16CF0-8B05-D945-BF8C-027DFFCFD2C0}" type="presOf" srcId="{C1443DA4-496F-A44A-8BCC-D1B2A8272CD6}" destId="{4EE77B25-BE19-5B4F-AFE1-90967396565A}" srcOrd="0" destOrd="0" presId="urn:microsoft.com/office/officeart/2005/8/layout/hierarchy3"/>
    <dgm:cxn modelId="{A80E8AFA-07D9-F648-B934-09842B0D8ECB}" type="presOf" srcId="{6C50D225-01C2-7343-8FEC-263C94D59FF4}" destId="{EAFB04DD-DE06-5548-AC58-87BAB15037E4}" srcOrd="0" destOrd="0" presId="urn:microsoft.com/office/officeart/2005/8/layout/hierarchy3"/>
    <dgm:cxn modelId="{1A33F432-458A-E043-A44A-C2776AEED6D9}" type="presParOf" srcId="{F8668A73-A18C-7848-B2DE-9B31E8ABBA4F}" destId="{6E6671F2-DE1D-3846-B899-EFFB8F3D677F}" srcOrd="0" destOrd="0" presId="urn:microsoft.com/office/officeart/2005/8/layout/hierarchy3"/>
    <dgm:cxn modelId="{097354E5-53E9-9741-87F8-60368260A34F}" type="presParOf" srcId="{6E6671F2-DE1D-3846-B899-EFFB8F3D677F}" destId="{D9D16EAC-C433-8949-9EE9-A84BA9FAF681}" srcOrd="0" destOrd="0" presId="urn:microsoft.com/office/officeart/2005/8/layout/hierarchy3"/>
    <dgm:cxn modelId="{FEA5BC49-DD92-AC4A-A7AB-45F782329F03}" type="presParOf" srcId="{D9D16EAC-C433-8949-9EE9-A84BA9FAF681}" destId="{5F0CC4A0-5E12-B045-A5E4-0E34353F264B}" srcOrd="0" destOrd="0" presId="urn:microsoft.com/office/officeart/2005/8/layout/hierarchy3"/>
    <dgm:cxn modelId="{D846ED27-6842-924F-9774-F3BCEF779AF3}" type="presParOf" srcId="{D9D16EAC-C433-8949-9EE9-A84BA9FAF681}" destId="{F8179250-526F-4E43-9973-60519B8565AE}" srcOrd="1" destOrd="0" presId="urn:microsoft.com/office/officeart/2005/8/layout/hierarchy3"/>
    <dgm:cxn modelId="{47636E97-5C6E-1E45-8F72-BEFA11A1B066}" type="presParOf" srcId="{6E6671F2-DE1D-3846-B899-EFFB8F3D677F}" destId="{FD9D49AC-30DA-0D41-8960-D5B742DE43B3}" srcOrd="1" destOrd="0" presId="urn:microsoft.com/office/officeart/2005/8/layout/hierarchy3"/>
    <dgm:cxn modelId="{146E6CF5-8277-494D-974F-D965DBB2EF46}" type="presParOf" srcId="{FD9D49AC-30DA-0D41-8960-D5B742DE43B3}" destId="{115DE5F3-51DB-2D4E-BB4F-752393CFCEA3}" srcOrd="0" destOrd="0" presId="urn:microsoft.com/office/officeart/2005/8/layout/hierarchy3"/>
    <dgm:cxn modelId="{36C71B39-E719-E848-A859-B5C677BBE4C5}" type="presParOf" srcId="{FD9D49AC-30DA-0D41-8960-D5B742DE43B3}" destId="{F67ED0D5-44E6-C44C-81AB-0C43C41A9E31}" srcOrd="1" destOrd="0" presId="urn:microsoft.com/office/officeart/2005/8/layout/hierarchy3"/>
    <dgm:cxn modelId="{1ADB821A-19A4-7647-BD0B-6378B5F1FDC7}" type="presParOf" srcId="{F8668A73-A18C-7848-B2DE-9B31E8ABBA4F}" destId="{5343E7B4-907C-014F-BA3B-F12399E89531}" srcOrd="1" destOrd="0" presId="urn:microsoft.com/office/officeart/2005/8/layout/hierarchy3"/>
    <dgm:cxn modelId="{88FA14FD-B33D-B548-93AA-DA2151D3605D}" type="presParOf" srcId="{5343E7B4-907C-014F-BA3B-F12399E89531}" destId="{7327E7B1-B260-D34C-A525-1C2E1D718120}" srcOrd="0" destOrd="0" presId="urn:microsoft.com/office/officeart/2005/8/layout/hierarchy3"/>
    <dgm:cxn modelId="{D5A44F01-3907-7549-B294-8DCE34B67796}" type="presParOf" srcId="{7327E7B1-B260-D34C-A525-1C2E1D718120}" destId="{60EE15AF-6D5C-5C4D-9176-4D26198950DE}" srcOrd="0" destOrd="0" presId="urn:microsoft.com/office/officeart/2005/8/layout/hierarchy3"/>
    <dgm:cxn modelId="{8F5228C0-3C6A-7B48-B109-985BB5F94291}" type="presParOf" srcId="{7327E7B1-B260-D34C-A525-1C2E1D718120}" destId="{68A276B6-2486-8E4A-BBD0-DEBE275BDD8B}" srcOrd="1" destOrd="0" presId="urn:microsoft.com/office/officeart/2005/8/layout/hierarchy3"/>
    <dgm:cxn modelId="{ADC9AADB-1335-CB41-A96A-D34B3876E1B8}" type="presParOf" srcId="{5343E7B4-907C-014F-BA3B-F12399E89531}" destId="{55AB8087-FE82-5848-B3F4-7E30A6AE680D}" srcOrd="1" destOrd="0" presId="urn:microsoft.com/office/officeart/2005/8/layout/hierarchy3"/>
    <dgm:cxn modelId="{77E00E8E-21A4-4F40-8216-657FD2A2F7AE}" type="presParOf" srcId="{55AB8087-FE82-5848-B3F4-7E30A6AE680D}" destId="{B7EB0A48-7361-1342-97E4-B16F7D3E0FD1}" srcOrd="0" destOrd="0" presId="urn:microsoft.com/office/officeart/2005/8/layout/hierarchy3"/>
    <dgm:cxn modelId="{DF8C7092-F4EF-7F48-A844-7228788D7F1A}" type="presParOf" srcId="{55AB8087-FE82-5848-B3F4-7E30A6AE680D}" destId="{A5576845-66F7-8248-8BF4-525EEE3A8976}" srcOrd="1" destOrd="0" presId="urn:microsoft.com/office/officeart/2005/8/layout/hierarchy3"/>
    <dgm:cxn modelId="{5D669AE8-B9E1-BF4F-911D-BB2B078D447C}" type="presParOf" srcId="{F8668A73-A18C-7848-B2DE-9B31E8ABBA4F}" destId="{CA6DD454-C6D6-4A43-9FAA-4C6DFF3DA90E}" srcOrd="2" destOrd="0" presId="urn:microsoft.com/office/officeart/2005/8/layout/hierarchy3"/>
    <dgm:cxn modelId="{4C7D4A8A-7A55-6848-8D78-EB5388425134}" type="presParOf" srcId="{CA6DD454-C6D6-4A43-9FAA-4C6DFF3DA90E}" destId="{AE36D3C4-C0B5-D145-BB9A-FD6B7BA35AB3}" srcOrd="0" destOrd="0" presId="urn:microsoft.com/office/officeart/2005/8/layout/hierarchy3"/>
    <dgm:cxn modelId="{8203F070-6A37-5444-8CDD-71B9C99D71CB}" type="presParOf" srcId="{AE36D3C4-C0B5-D145-BB9A-FD6B7BA35AB3}" destId="{EAFB04DD-DE06-5548-AC58-87BAB15037E4}" srcOrd="0" destOrd="0" presId="urn:microsoft.com/office/officeart/2005/8/layout/hierarchy3"/>
    <dgm:cxn modelId="{542722B6-94FB-B547-B4FD-8D804B8FC621}" type="presParOf" srcId="{AE36D3C4-C0B5-D145-BB9A-FD6B7BA35AB3}" destId="{F8A305DC-B4D7-AF40-A67C-BF03515A7A98}" srcOrd="1" destOrd="0" presId="urn:microsoft.com/office/officeart/2005/8/layout/hierarchy3"/>
    <dgm:cxn modelId="{2C678283-2D83-EE43-961A-F6B91B000F0C}" type="presParOf" srcId="{CA6DD454-C6D6-4A43-9FAA-4C6DFF3DA90E}" destId="{4EB07B2B-89A9-1942-8F9A-EFBBFC9E1F26}" srcOrd="1" destOrd="0" presId="urn:microsoft.com/office/officeart/2005/8/layout/hierarchy3"/>
    <dgm:cxn modelId="{705AA060-1881-A847-9118-607E29CAD663}" type="presParOf" srcId="{F8668A73-A18C-7848-B2DE-9B31E8ABBA4F}" destId="{35E28B9A-FBC7-164D-BC02-31F79D953418}" srcOrd="3" destOrd="0" presId="urn:microsoft.com/office/officeart/2005/8/layout/hierarchy3"/>
    <dgm:cxn modelId="{4C8B4B26-4098-9E41-BC49-BAA21AF8841A}" type="presParOf" srcId="{35E28B9A-FBC7-164D-BC02-31F79D953418}" destId="{3370680E-EE65-984B-A03D-DA921D09C876}" srcOrd="0" destOrd="0" presId="urn:microsoft.com/office/officeart/2005/8/layout/hierarchy3"/>
    <dgm:cxn modelId="{55130E27-5B0B-5340-BD1C-F427FB0918A3}" type="presParOf" srcId="{3370680E-EE65-984B-A03D-DA921D09C876}" destId="{4EE77B25-BE19-5B4F-AFE1-90967396565A}" srcOrd="0" destOrd="0" presId="urn:microsoft.com/office/officeart/2005/8/layout/hierarchy3"/>
    <dgm:cxn modelId="{C66801F6-489F-BE40-9832-98D37200267C}" type="presParOf" srcId="{3370680E-EE65-984B-A03D-DA921D09C876}" destId="{E9134F2D-00A0-1E45-89ED-E3ADA26D6965}" srcOrd="1" destOrd="0" presId="urn:microsoft.com/office/officeart/2005/8/layout/hierarchy3"/>
    <dgm:cxn modelId="{81345355-19A3-1C4E-9EDB-B95F71F0CEF0}" type="presParOf" srcId="{35E28B9A-FBC7-164D-BC02-31F79D953418}" destId="{0D4D7C05-A85D-E549-A224-B55129B4624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8F64B-79A1-7B4C-95A9-21462FF129E9}">
      <dsp:nvSpPr>
        <dsp:cNvPr id="0" name=""/>
        <dsp:cNvSpPr/>
      </dsp:nvSpPr>
      <dsp:spPr>
        <a:xfrm>
          <a:off x="1195464" y="845"/>
          <a:ext cx="3751267" cy="2382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8980FB-D4A7-3B40-B050-04012B1CDFC7}">
      <dsp:nvSpPr>
        <dsp:cNvPr id="0" name=""/>
        <dsp:cNvSpPr/>
      </dsp:nvSpPr>
      <dsp:spPr>
        <a:xfrm>
          <a:off x="1612272" y="396812"/>
          <a:ext cx="3751267" cy="23820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We compiled a list of all the courses offered at Texas State University, including courses offered at the Round </a:t>
          </a:r>
          <a:r>
            <a:rPr lang="en-US" sz="2100" kern="1200"/>
            <a:t>R</a:t>
          </a:r>
          <a:r>
            <a:rPr lang="en-US" sz="2100" b="0" i="0" kern="1200"/>
            <a:t>ock campus</a:t>
          </a:r>
          <a:endParaRPr lang="en-US" sz="2100" kern="1200"/>
        </a:p>
      </dsp:txBody>
      <dsp:txXfrm>
        <a:off x="1682040" y="466580"/>
        <a:ext cx="3611731" cy="2242518"/>
      </dsp:txXfrm>
    </dsp:sp>
    <dsp:sp modelId="{C30C962F-EAA8-9C46-B596-08199BC02088}">
      <dsp:nvSpPr>
        <dsp:cNvPr id="0" name=""/>
        <dsp:cNvSpPr/>
      </dsp:nvSpPr>
      <dsp:spPr>
        <a:xfrm>
          <a:off x="5780347" y="845"/>
          <a:ext cx="3751267" cy="2382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D9ACFB-6726-C341-A808-2753942933DF}">
      <dsp:nvSpPr>
        <dsp:cNvPr id="0" name=""/>
        <dsp:cNvSpPr/>
      </dsp:nvSpPr>
      <dsp:spPr>
        <a:xfrm>
          <a:off x="6197154" y="396812"/>
          <a:ext cx="3751267" cy="23820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Our goal is to do a general analysis of the courses at Texas State and somewhat determine which department has the biggest share of </a:t>
          </a:r>
          <a:r>
            <a:rPr lang="en-US" sz="2100" kern="1200"/>
            <a:t>u</a:t>
          </a:r>
          <a:r>
            <a:rPr lang="en-US" sz="2100" b="0" i="0" kern="1200"/>
            <a:t>niversity resources.</a:t>
          </a:r>
          <a:endParaRPr lang="en-US" sz="2100" kern="1200"/>
        </a:p>
      </dsp:txBody>
      <dsp:txXfrm>
        <a:off x="6266922" y="466580"/>
        <a:ext cx="3611731" cy="2242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CC4A0-5E12-B045-A5E4-0E34353F264B}">
      <dsp:nvSpPr>
        <dsp:cNvPr id="0" name=""/>
        <dsp:cNvSpPr/>
      </dsp:nvSpPr>
      <dsp:spPr>
        <a:xfrm>
          <a:off x="1924" y="42795"/>
          <a:ext cx="2211329" cy="11056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effectLst/>
              <a:latin typeface="+mn-lt"/>
            </a:rPr>
            <a:t>Which department offers the most classes?</a:t>
          </a:r>
          <a:endParaRPr lang="en-US" sz="1600" kern="1200" dirty="0">
            <a:latin typeface="+mn-lt"/>
          </a:endParaRPr>
        </a:p>
      </dsp:txBody>
      <dsp:txXfrm>
        <a:off x="34308" y="75179"/>
        <a:ext cx="2146561" cy="1040896"/>
      </dsp:txXfrm>
    </dsp:sp>
    <dsp:sp modelId="{115DE5F3-51DB-2D4E-BB4F-752393CFCEA3}">
      <dsp:nvSpPr>
        <dsp:cNvPr id="0" name=""/>
        <dsp:cNvSpPr/>
      </dsp:nvSpPr>
      <dsp:spPr>
        <a:xfrm>
          <a:off x="223056" y="1148460"/>
          <a:ext cx="221132" cy="829248"/>
        </a:xfrm>
        <a:custGeom>
          <a:avLst/>
          <a:gdLst/>
          <a:ahLst/>
          <a:cxnLst/>
          <a:rect l="0" t="0" r="0" b="0"/>
          <a:pathLst>
            <a:path>
              <a:moveTo>
                <a:pt x="0" y="0"/>
              </a:moveTo>
              <a:lnTo>
                <a:pt x="0" y="829248"/>
              </a:lnTo>
              <a:lnTo>
                <a:pt x="221132" y="829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ED0D5-44E6-C44C-81AB-0C43C41A9E31}">
      <dsp:nvSpPr>
        <dsp:cNvPr id="0" name=""/>
        <dsp:cNvSpPr/>
      </dsp:nvSpPr>
      <dsp:spPr>
        <a:xfrm>
          <a:off x="444189" y="1424876"/>
          <a:ext cx="1769063" cy="11056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effectLst/>
              <a:latin typeface="+mn-lt"/>
            </a:rPr>
            <a:t>What percentage of all classes does that number make up?</a:t>
          </a:r>
        </a:p>
      </dsp:txBody>
      <dsp:txXfrm>
        <a:off x="476573" y="1457260"/>
        <a:ext cx="1704295" cy="1040896"/>
      </dsp:txXfrm>
    </dsp:sp>
    <dsp:sp modelId="{60EE15AF-6D5C-5C4D-9176-4D26198950DE}">
      <dsp:nvSpPr>
        <dsp:cNvPr id="0" name=""/>
        <dsp:cNvSpPr/>
      </dsp:nvSpPr>
      <dsp:spPr>
        <a:xfrm>
          <a:off x="2766085" y="42795"/>
          <a:ext cx="2211329" cy="11056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effectLst/>
              <a:latin typeface="+mn-lt"/>
            </a:rPr>
            <a:t>Within each department, what is the average number of lab hours?</a:t>
          </a:r>
          <a:endParaRPr lang="en-US" sz="1600" kern="1200" dirty="0">
            <a:latin typeface="+mn-lt"/>
          </a:endParaRPr>
        </a:p>
      </dsp:txBody>
      <dsp:txXfrm>
        <a:off x="2798469" y="75179"/>
        <a:ext cx="2146561" cy="1040896"/>
      </dsp:txXfrm>
    </dsp:sp>
    <dsp:sp modelId="{B7EB0A48-7361-1342-97E4-B16F7D3E0FD1}">
      <dsp:nvSpPr>
        <dsp:cNvPr id="0" name=""/>
        <dsp:cNvSpPr/>
      </dsp:nvSpPr>
      <dsp:spPr>
        <a:xfrm>
          <a:off x="2987218" y="1148460"/>
          <a:ext cx="221132" cy="829248"/>
        </a:xfrm>
        <a:custGeom>
          <a:avLst/>
          <a:gdLst/>
          <a:ahLst/>
          <a:cxnLst/>
          <a:rect l="0" t="0" r="0" b="0"/>
          <a:pathLst>
            <a:path>
              <a:moveTo>
                <a:pt x="0" y="0"/>
              </a:moveTo>
              <a:lnTo>
                <a:pt x="0" y="829248"/>
              </a:lnTo>
              <a:lnTo>
                <a:pt x="221132" y="8292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576845-66F7-8248-8BF4-525EEE3A8976}">
      <dsp:nvSpPr>
        <dsp:cNvPr id="0" name=""/>
        <dsp:cNvSpPr/>
      </dsp:nvSpPr>
      <dsp:spPr>
        <a:xfrm>
          <a:off x="3208351" y="1424876"/>
          <a:ext cx="1769063" cy="11056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effectLst/>
              <a:latin typeface="+mn-lt"/>
            </a:rPr>
            <a:t>Which department has the highest average?</a:t>
          </a:r>
          <a:endParaRPr lang="en-US" sz="1600" kern="1200" dirty="0">
            <a:latin typeface="+mn-lt"/>
          </a:endParaRPr>
        </a:p>
      </dsp:txBody>
      <dsp:txXfrm>
        <a:off x="3240735" y="1457260"/>
        <a:ext cx="1704295" cy="1040896"/>
      </dsp:txXfrm>
    </dsp:sp>
    <dsp:sp modelId="{EAFB04DD-DE06-5548-AC58-87BAB15037E4}">
      <dsp:nvSpPr>
        <dsp:cNvPr id="0" name=""/>
        <dsp:cNvSpPr/>
      </dsp:nvSpPr>
      <dsp:spPr>
        <a:xfrm>
          <a:off x="5530247" y="42795"/>
          <a:ext cx="2211329" cy="11056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effectLst/>
              <a:latin typeface="+mn-lt"/>
            </a:rPr>
            <a:t>Which department has the greatest number of upper level (5000-7000) level courses?</a:t>
          </a:r>
          <a:endParaRPr lang="en-US" sz="1600" kern="1200" dirty="0">
            <a:effectLst/>
            <a:latin typeface="+mn-lt"/>
          </a:endParaRPr>
        </a:p>
      </dsp:txBody>
      <dsp:txXfrm>
        <a:off x="5562631" y="75179"/>
        <a:ext cx="2146561" cy="1040896"/>
      </dsp:txXfrm>
    </dsp:sp>
    <dsp:sp modelId="{4EE77B25-BE19-5B4F-AFE1-90967396565A}">
      <dsp:nvSpPr>
        <dsp:cNvPr id="0" name=""/>
        <dsp:cNvSpPr/>
      </dsp:nvSpPr>
      <dsp:spPr>
        <a:xfrm>
          <a:off x="8294409" y="42795"/>
          <a:ext cx="2211329" cy="11056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effectLst/>
              <a:latin typeface="+mn-lt"/>
            </a:rPr>
            <a:t>Which department has the greatest number of Credit/No Credit classes?</a:t>
          </a:r>
          <a:endParaRPr lang="en-US" sz="1600" kern="1200" dirty="0">
            <a:effectLst/>
            <a:latin typeface="+mn-lt"/>
          </a:endParaRPr>
        </a:p>
      </dsp:txBody>
      <dsp:txXfrm>
        <a:off x="8326793" y="75179"/>
        <a:ext cx="2146561" cy="10408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9AA8-15E6-F44E-AC4A-A457F4C47505}"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6BBD7-14DD-3445-89D8-7904F9D1F6F9}" type="slidenum">
              <a:rPr lang="en-US" smtClean="0"/>
              <a:t>‹#›</a:t>
            </a:fld>
            <a:endParaRPr lang="en-US"/>
          </a:p>
        </p:txBody>
      </p:sp>
    </p:spTree>
    <p:extLst>
      <p:ext uri="{BB962C8B-B14F-4D97-AF65-F5344CB8AC3E}">
        <p14:creationId xmlns:p14="http://schemas.microsoft.com/office/powerpoint/2010/main" val="299095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Easiest to read from slide</a:t>
            </a:r>
          </a:p>
          <a:p>
            <a:endParaRPr lang="en-US">
              <a:cs typeface="Calibri"/>
            </a:endParaRPr>
          </a:p>
        </p:txBody>
      </p:sp>
      <p:sp>
        <p:nvSpPr>
          <p:cNvPr id="4" name="Slide Number Placeholder 3"/>
          <p:cNvSpPr>
            <a:spLocks noGrp="1"/>
          </p:cNvSpPr>
          <p:nvPr>
            <p:ph type="sldNum" sz="quarter" idx="5"/>
          </p:nvPr>
        </p:nvSpPr>
        <p:spPr/>
        <p:txBody>
          <a:bodyPr/>
          <a:lstStyle/>
          <a:p>
            <a:fld id="{BD56BBD7-14DD-3445-89D8-7904F9D1F6F9}" type="slidenum">
              <a:rPr lang="en-US" smtClean="0"/>
              <a:t>2</a:t>
            </a:fld>
            <a:endParaRPr lang="en-US"/>
          </a:p>
        </p:txBody>
      </p:sp>
    </p:spTree>
    <p:extLst>
      <p:ext uri="{BB962C8B-B14F-4D97-AF65-F5344CB8AC3E}">
        <p14:creationId xmlns:p14="http://schemas.microsoft.com/office/powerpoint/2010/main" val="310053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233A44"/>
                </a:solidFill>
                <a:effectLst/>
                <a:latin typeface="Calibri" panose="020F0502020204030204" pitchFamily="34" charset="0"/>
              </a:rPr>
              <a:t>Doing this required us to loop through each department page and scrape the information from each class. </a:t>
            </a:r>
          </a:p>
          <a:p>
            <a:pPr rtl="0" fontAlgn="base">
              <a:spcBef>
                <a:spcPts val="0"/>
              </a:spcBef>
              <a:spcAft>
                <a:spcPts val="0"/>
              </a:spcAft>
              <a:buFont typeface="Arial" panose="020B0604020202020204" pitchFamily="34" charset="0"/>
              <a:buChar char="•"/>
            </a:pPr>
            <a:r>
              <a:rPr lang="en-US" sz="2800" b="0" i="0" dirty="0">
                <a:solidFill>
                  <a:srgbClr val="000000"/>
                </a:solidFill>
                <a:effectLst/>
                <a:latin typeface="Helvetica Neue" panose="02000503000000020004" pitchFamily="2" charset="0"/>
              </a:rPr>
              <a:t>I want to loop through a bunch of the pages on this website, so the URL changes slightly every time.</a:t>
            </a:r>
            <a:endParaRPr lang="en-US" sz="1800" b="0" i="0" u="none" strike="noStrike" dirty="0">
              <a:solidFill>
                <a:srgbClr val="233A44"/>
              </a:solidFill>
              <a:effectLst/>
              <a:latin typeface="Calibri" panose="020F0502020204030204" pitchFamily="34" charset="0"/>
            </a:endParaRPr>
          </a:p>
          <a:p>
            <a:pPr rtl="0" fontAlgn="base">
              <a:spcBef>
                <a:spcPts val="0"/>
              </a:spcBef>
              <a:spcAft>
                <a:spcPts val="1200"/>
              </a:spcAft>
              <a:buFont typeface="Arial" panose="020B0604020202020204" pitchFamily="34" charset="0"/>
              <a:buChar char="•"/>
            </a:pPr>
            <a:r>
              <a:rPr lang="en-US" sz="1800" b="0" i="0" u="none" strike="noStrike" dirty="0">
                <a:solidFill>
                  <a:srgbClr val="233A44"/>
                </a:solidFill>
                <a:effectLst/>
                <a:latin typeface="Calibri" panose="020F0502020204030204" pitchFamily="34" charset="0"/>
              </a:rPr>
              <a:t>To avoid having our IP address flagged for sending too many page requests a sleep function was added which delays page requests by random intervals.</a:t>
            </a:r>
          </a:p>
          <a:p>
            <a:endParaRPr lang="en-US" dirty="0"/>
          </a:p>
        </p:txBody>
      </p:sp>
      <p:sp>
        <p:nvSpPr>
          <p:cNvPr id="4" name="Slide Number Placeholder 3"/>
          <p:cNvSpPr>
            <a:spLocks noGrp="1"/>
          </p:cNvSpPr>
          <p:nvPr>
            <p:ph type="sldNum" sz="quarter" idx="5"/>
          </p:nvPr>
        </p:nvSpPr>
        <p:spPr/>
        <p:txBody>
          <a:bodyPr/>
          <a:lstStyle/>
          <a:p>
            <a:fld id="{BD56BBD7-14DD-3445-89D8-7904F9D1F6F9}" type="slidenum">
              <a:rPr lang="en-US" smtClean="0"/>
              <a:t>4</a:t>
            </a:fld>
            <a:endParaRPr lang="en-US"/>
          </a:p>
        </p:txBody>
      </p:sp>
    </p:spTree>
    <p:extLst>
      <p:ext uri="{BB962C8B-B14F-4D97-AF65-F5344CB8AC3E}">
        <p14:creationId xmlns:p14="http://schemas.microsoft.com/office/powerpoint/2010/main" val="137948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to that question was “What percentage does that make up within the whole university?”. We also wanted to visualize other statistics of classes per department (refer to chart)</a:t>
            </a:r>
          </a:p>
        </p:txBody>
      </p:sp>
      <p:sp>
        <p:nvSpPr>
          <p:cNvPr id="4" name="Slide Number Placeholder 3"/>
          <p:cNvSpPr>
            <a:spLocks noGrp="1"/>
          </p:cNvSpPr>
          <p:nvPr>
            <p:ph type="sldNum" sz="quarter" idx="5"/>
          </p:nvPr>
        </p:nvSpPr>
        <p:spPr/>
        <p:txBody>
          <a:bodyPr/>
          <a:lstStyle/>
          <a:p>
            <a:fld id="{BD56BBD7-14DD-3445-89D8-7904F9D1F6F9}" type="slidenum">
              <a:rPr lang="en-US" smtClean="0"/>
              <a:t>7</a:t>
            </a:fld>
            <a:endParaRPr lang="en-US"/>
          </a:p>
        </p:txBody>
      </p:sp>
    </p:spTree>
    <p:extLst>
      <p:ext uri="{BB962C8B-B14F-4D97-AF65-F5344CB8AC3E}">
        <p14:creationId xmlns:p14="http://schemas.microsoft.com/office/powerpoint/2010/main" val="387011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56BBD7-14DD-3445-89D8-7904F9D1F6F9}" type="slidenum">
              <a:rPr lang="en-US" smtClean="0"/>
              <a:t>8</a:t>
            </a:fld>
            <a:endParaRPr lang="en-US"/>
          </a:p>
        </p:txBody>
      </p:sp>
    </p:spTree>
    <p:extLst>
      <p:ext uri="{BB962C8B-B14F-4D97-AF65-F5344CB8AC3E}">
        <p14:creationId xmlns:p14="http://schemas.microsoft.com/office/powerpoint/2010/main" val="427281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56BBD7-14DD-3445-89D8-7904F9D1F6F9}" type="slidenum">
              <a:rPr lang="en-US" smtClean="0"/>
              <a:t>9</a:t>
            </a:fld>
            <a:endParaRPr lang="en-US"/>
          </a:p>
        </p:txBody>
      </p:sp>
    </p:spTree>
    <p:extLst>
      <p:ext uri="{BB962C8B-B14F-4D97-AF65-F5344CB8AC3E}">
        <p14:creationId xmlns:p14="http://schemas.microsoft.com/office/powerpoint/2010/main" val="187428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35 departments that have 0 upper level classes*</a:t>
            </a:r>
          </a:p>
          <a:p>
            <a:r>
              <a:rPr lang="en-US" dirty="0"/>
              <a:t>*Biology had 267 classes total, 153 upper, so 57% of their classes are upper level</a:t>
            </a:r>
          </a:p>
          <a:p>
            <a:r>
              <a:rPr lang="en-US" dirty="0"/>
              <a:t>Talk about the data slicing that had to happen:</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Split each "course" into the 3 parts: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Abbreviation (CS)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Course number (1428)</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The excess (course title, so "Foundations of Computer Science 1")</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Keeping track of what department the program is in, count how many of the courses start with 5-7</a:t>
            </a:r>
          </a:p>
          <a:p>
            <a:endParaRPr lang="en-US" dirty="0"/>
          </a:p>
        </p:txBody>
      </p:sp>
      <p:sp>
        <p:nvSpPr>
          <p:cNvPr id="4" name="Slide Number Placeholder 3"/>
          <p:cNvSpPr>
            <a:spLocks noGrp="1"/>
          </p:cNvSpPr>
          <p:nvPr>
            <p:ph type="sldNum" sz="quarter" idx="5"/>
          </p:nvPr>
        </p:nvSpPr>
        <p:spPr/>
        <p:txBody>
          <a:bodyPr/>
          <a:lstStyle/>
          <a:p>
            <a:fld id="{BD56BBD7-14DD-3445-89D8-7904F9D1F6F9}" type="slidenum">
              <a:rPr lang="en-US" smtClean="0"/>
              <a:t>10</a:t>
            </a:fld>
            <a:endParaRPr lang="en-US"/>
          </a:p>
        </p:txBody>
      </p:sp>
    </p:spTree>
    <p:extLst>
      <p:ext uri="{BB962C8B-B14F-4D97-AF65-F5344CB8AC3E}">
        <p14:creationId xmlns:p14="http://schemas.microsoft.com/office/powerpoint/2010/main" val="4257321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52 departments that have no Credit/No Credit courses.*</a:t>
            </a:r>
          </a:p>
          <a:p>
            <a:r>
              <a:rPr lang="en-US" dirty="0"/>
              <a:t>During this section, we also learned that there are more grade modes than Standard Letter and Credit/No Credit</a:t>
            </a:r>
            <a:endParaRPr lang="en-US">
              <a:cs typeface="Calibri"/>
            </a:endParaRPr>
          </a:p>
          <a:p>
            <a:r>
              <a:rPr lang="en-US" dirty="0"/>
              <a:t>Leveling/Assistantships and Developmental</a:t>
            </a:r>
            <a:endParaRPr lang="en-US">
              <a:cs typeface="Calibri"/>
            </a:endParaRPr>
          </a:p>
          <a:p>
            <a:r>
              <a:rPr lang="en-US">
                <a:cs typeface="Calibri"/>
              </a:rPr>
              <a:t>We didn’t expect geography to be such a stone cold field &lt;- one of us </a:t>
            </a:r>
            <a:r>
              <a:rPr lang="en-US" b="1" u="sng">
                <a:cs typeface="Calibri"/>
              </a:rPr>
              <a:t>needs </a:t>
            </a:r>
            <a:r>
              <a:rPr lang="en-US">
                <a:cs typeface="Calibri"/>
              </a:rPr>
              <a:t>to make this joke.</a:t>
            </a:r>
          </a:p>
        </p:txBody>
      </p:sp>
      <p:sp>
        <p:nvSpPr>
          <p:cNvPr id="4" name="Slide Number Placeholder 3"/>
          <p:cNvSpPr>
            <a:spLocks noGrp="1"/>
          </p:cNvSpPr>
          <p:nvPr>
            <p:ph type="sldNum" sz="quarter" idx="5"/>
          </p:nvPr>
        </p:nvSpPr>
        <p:spPr/>
        <p:txBody>
          <a:bodyPr/>
          <a:lstStyle/>
          <a:p>
            <a:fld id="{BD56BBD7-14DD-3445-89D8-7904F9D1F6F9}" type="slidenum">
              <a:rPr lang="en-US" smtClean="0"/>
              <a:t>11</a:t>
            </a:fld>
            <a:endParaRPr lang="en-US"/>
          </a:p>
        </p:txBody>
      </p:sp>
    </p:spTree>
    <p:extLst>
      <p:ext uri="{BB962C8B-B14F-4D97-AF65-F5344CB8AC3E}">
        <p14:creationId xmlns:p14="http://schemas.microsoft.com/office/powerpoint/2010/main" val="22113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Wanted to see if there was any correlation between any of our columns, and the only thing was Credit Hours and Lecture Hours were somewhat correlated, but everything else was either not </a:t>
            </a:r>
            <a:r>
              <a:rPr lang="en-US" dirty="0" err="1"/>
              <a:t>coorelated</a:t>
            </a:r>
            <a:r>
              <a:rPr lang="en-US" dirty="0"/>
              <a:t> or had a negative correlation.</a:t>
            </a:r>
          </a:p>
        </p:txBody>
      </p:sp>
      <p:sp>
        <p:nvSpPr>
          <p:cNvPr id="4" name="Slide Number Placeholder 3"/>
          <p:cNvSpPr>
            <a:spLocks noGrp="1"/>
          </p:cNvSpPr>
          <p:nvPr>
            <p:ph type="sldNum" sz="quarter" idx="5"/>
          </p:nvPr>
        </p:nvSpPr>
        <p:spPr/>
        <p:txBody>
          <a:bodyPr/>
          <a:lstStyle/>
          <a:p>
            <a:fld id="{BD56BBD7-14DD-3445-89D8-7904F9D1F6F9}" type="slidenum">
              <a:rPr lang="en-US" smtClean="0"/>
              <a:t>12</a:t>
            </a:fld>
            <a:endParaRPr lang="en-US"/>
          </a:p>
        </p:txBody>
      </p:sp>
    </p:spTree>
    <p:extLst>
      <p:ext uri="{BB962C8B-B14F-4D97-AF65-F5344CB8AC3E}">
        <p14:creationId xmlns:p14="http://schemas.microsoft.com/office/powerpoint/2010/main" val="273903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714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50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0470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6878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243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018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0408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875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47588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274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5/1/23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288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5/1/23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272324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mycatalog.txstate.edu/courses/" TargetMode="External"/><Relationship Id="rId7"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mycatalog.txstate.edu/courses/math/" TargetMode="External"/><Relationship Id="rId5" Type="http://schemas.openxmlformats.org/officeDocument/2006/relationships/hyperlink" Target="http://mycatalog.txstate.edu/courses/eco/" TargetMode="External"/><Relationship Id="rId4" Type="http://schemas.openxmlformats.org/officeDocument/2006/relationships/hyperlink" Target="http://mycatalog.txstate.edu/courses/ac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E55B04-5590-A07F-1FC2-6107DFBA7EC1}"/>
              </a:ext>
            </a:extLst>
          </p:cNvPr>
          <p:cNvPicPr>
            <a:picLocks noChangeAspect="1"/>
          </p:cNvPicPr>
          <p:nvPr/>
        </p:nvPicPr>
        <p:blipFill rotWithShape="1">
          <a:blip r:embed="rId2">
            <a:alphaModFix amt="40000"/>
          </a:blip>
          <a:srcRect t="17288" r="-1" b="17098"/>
          <a:stretch/>
        </p:blipFill>
        <p:spPr>
          <a:xfrm>
            <a:off x="20" y="10"/>
            <a:ext cx="12188932" cy="6857990"/>
          </a:xfrm>
          <a:prstGeom prst="rect">
            <a:avLst/>
          </a:prstGeom>
        </p:spPr>
      </p:pic>
      <p:sp>
        <p:nvSpPr>
          <p:cNvPr id="2" name="Title 1">
            <a:extLst>
              <a:ext uri="{FF2B5EF4-FFF2-40B4-BE49-F238E27FC236}">
                <a16:creationId xmlns:a16="http://schemas.microsoft.com/office/drawing/2014/main" id="{29227CF7-140F-EAEE-6796-2EEA06A83F61}"/>
              </a:ext>
            </a:extLst>
          </p:cNvPr>
          <p:cNvSpPr>
            <a:spLocks noGrp="1"/>
          </p:cNvSpPr>
          <p:nvPr>
            <p:ph type="ctrTitle"/>
          </p:nvPr>
        </p:nvSpPr>
        <p:spPr>
          <a:xfrm>
            <a:off x="482600" y="732032"/>
            <a:ext cx="6900839" cy="3273009"/>
          </a:xfrm>
        </p:spPr>
        <p:txBody>
          <a:bodyPr anchor="t">
            <a:normAutofit/>
          </a:bodyPr>
          <a:lstStyle/>
          <a:p>
            <a:pPr>
              <a:lnSpc>
                <a:spcPct val="90000"/>
              </a:lnSpc>
            </a:pPr>
            <a:r>
              <a:rPr lang="en-US" sz="6200" dirty="0">
                <a:solidFill>
                  <a:srgbClr val="FFFFFF"/>
                </a:solidFill>
              </a:rPr>
              <a:t>Distribution of Classes at Texas State University</a:t>
            </a:r>
          </a:p>
        </p:txBody>
      </p:sp>
      <p:sp>
        <p:nvSpPr>
          <p:cNvPr id="3" name="Subtitle 2">
            <a:extLst>
              <a:ext uri="{FF2B5EF4-FFF2-40B4-BE49-F238E27FC236}">
                <a16:creationId xmlns:a16="http://schemas.microsoft.com/office/drawing/2014/main" id="{17E74C38-A950-3593-C79D-DB22933CA46E}"/>
              </a:ext>
            </a:extLst>
          </p:cNvPr>
          <p:cNvSpPr>
            <a:spLocks noGrp="1"/>
          </p:cNvSpPr>
          <p:nvPr>
            <p:ph type="subTitle" idx="1"/>
          </p:nvPr>
        </p:nvSpPr>
        <p:spPr>
          <a:xfrm>
            <a:off x="6096000" y="4201721"/>
            <a:ext cx="5486649" cy="1949813"/>
          </a:xfrm>
        </p:spPr>
        <p:txBody>
          <a:bodyPr anchor="b">
            <a:normAutofit/>
          </a:bodyPr>
          <a:lstStyle/>
          <a:p>
            <a:pPr algn="r"/>
            <a:r>
              <a:rPr lang="en-US" dirty="0">
                <a:solidFill>
                  <a:srgbClr val="FFFFFF"/>
                </a:solidFill>
              </a:rPr>
              <a:t>Rowan Rollman &amp; Joseph Valadez</a:t>
            </a:r>
          </a:p>
        </p:txBody>
      </p:sp>
      <p:cxnSp>
        <p:nvCxnSpPr>
          <p:cNvPr id="48" name="Straight Connector 47">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5293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5" name="Rectangle 2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DA99997-4DA5-467D-A21D-FA52529B3076}"/>
              </a:ext>
            </a:extLst>
          </p:cNvPr>
          <p:cNvSpPr txBox="1"/>
          <p:nvPr/>
        </p:nvSpPr>
        <p:spPr>
          <a:xfrm>
            <a:off x="482600" y="913314"/>
            <a:ext cx="2630751" cy="3973978"/>
          </a:xfrm>
          <a:prstGeom prst="rect">
            <a:avLst/>
          </a:prstGeom>
        </p:spPr>
        <p:txBody>
          <a:bodyPr vert="horz" lIns="91440" tIns="45720" rIns="91440" bIns="45720" rtlCol="0" anchor="t">
            <a:noAutofit/>
          </a:bodyPr>
          <a:lstStyle/>
          <a:p>
            <a:pPr marL="285750" indent="-285750">
              <a:buFont typeface="Arial" panose="020B0604020202020204" pitchFamily="34" charset="0"/>
              <a:buChar char="•"/>
            </a:pPr>
            <a:endParaRPr lang="en-US" sz="2000">
              <a:latin typeface="Seaford"/>
              <a:cs typeface="Calibri"/>
            </a:endParaRPr>
          </a:p>
          <a:p>
            <a:pPr marL="285750" indent="-285750">
              <a:buFont typeface="Arial" panose="020B0604020202020204" pitchFamily="34" charset="0"/>
              <a:buChar char="•"/>
            </a:pPr>
            <a:endParaRPr lang="en-US" sz="2000"/>
          </a:p>
          <a:p>
            <a:pPr>
              <a:buFont typeface="Arial" panose="020B0604020202020204" pitchFamily="34" charset="0"/>
            </a:pPr>
            <a:endParaRPr lang="en-US" sz="2000"/>
          </a:p>
          <a:p>
            <a:pPr marL="285750" indent="-285750">
              <a:buFont typeface="Arial" panose="020B0604020202020204" pitchFamily="34" charset="0"/>
              <a:buChar char="•"/>
            </a:pPr>
            <a:r>
              <a:rPr lang="en-US" sz="2400">
                <a:ea typeface="+mn-lt"/>
                <a:cs typeface="+mn-lt"/>
              </a:rPr>
              <a:t>Which department has the greatest number of upper level (5000-7000) level courses</a:t>
            </a:r>
            <a:r>
              <a:rPr lang="en-US" sz="2400">
                <a:effectLst/>
                <a:ea typeface="+mn-lt"/>
                <a:cs typeface="+mn-lt"/>
              </a:rPr>
              <a:t>?</a:t>
            </a:r>
            <a:endParaRPr lang="en-US" sz="2400"/>
          </a:p>
          <a:p>
            <a:pPr marL="285750" indent="-285750">
              <a:buFont typeface="Arial" panose="020B0604020202020204" pitchFamily="34" charset="0"/>
              <a:buChar char="•"/>
            </a:pPr>
            <a:endParaRPr lang="en-US" sz="2000"/>
          </a:p>
          <a:p>
            <a:pPr marL="285750" indent="-285750">
              <a:spcAft>
                <a:spcPts val="600"/>
              </a:spcAft>
              <a:buFont typeface="Arial" panose="020B0604020202020204" pitchFamily="34" charset="0"/>
              <a:buChar char="•"/>
            </a:pPr>
            <a:endParaRPr lang="en-US" sz="2000"/>
          </a:p>
          <a:p>
            <a:pPr marL="285750" indent="-285750">
              <a:spcAft>
                <a:spcPts val="600"/>
              </a:spcAft>
              <a:buFont typeface="Arial" panose="020B0604020202020204" pitchFamily="34" charset="0"/>
              <a:buChar char="•"/>
            </a:pPr>
            <a:endParaRPr lang="en-US" sz="2000">
              <a:effectLst/>
            </a:endParaRPr>
          </a:p>
        </p:txBody>
      </p:sp>
      <p:pic>
        <p:nvPicPr>
          <p:cNvPr id="4" name="Picture 4" descr="Chart, histogram&#10;&#10;Description automatically generated">
            <a:extLst>
              <a:ext uri="{FF2B5EF4-FFF2-40B4-BE49-F238E27FC236}">
                <a16:creationId xmlns:a16="http://schemas.microsoft.com/office/drawing/2014/main" id="{FFC9D9C0-2028-EC4F-C8A2-947E6AFE9B95}"/>
              </a:ext>
            </a:extLst>
          </p:cNvPr>
          <p:cNvPicPr>
            <a:picLocks noChangeAspect="1"/>
          </p:cNvPicPr>
          <p:nvPr/>
        </p:nvPicPr>
        <p:blipFill>
          <a:blip r:embed="rId3">
            <a:alphaModFix/>
          </a:blip>
          <a:stretch>
            <a:fillRect/>
          </a:stretch>
        </p:blipFill>
        <p:spPr>
          <a:xfrm>
            <a:off x="3205878" y="1271862"/>
            <a:ext cx="8423792" cy="3281568"/>
          </a:xfrm>
          <a:prstGeom prst="rect">
            <a:avLst/>
          </a:prstGeom>
        </p:spPr>
      </p:pic>
      <p:cxnSp>
        <p:nvCxnSpPr>
          <p:cNvPr id="29" name="Straight Connector 28">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7D4853-54B7-6EE6-43A9-AB01E9208038}"/>
              </a:ext>
            </a:extLst>
          </p:cNvPr>
          <p:cNvSpPr txBox="1"/>
          <p:nvPr/>
        </p:nvSpPr>
        <p:spPr>
          <a:xfrm>
            <a:off x="2806889" y="5293969"/>
            <a:ext cx="6578221" cy="369332"/>
          </a:xfrm>
          <a:prstGeom prst="rect">
            <a:avLst/>
          </a:prstGeom>
          <a:noFill/>
        </p:spPr>
        <p:txBody>
          <a:bodyPr wrap="square" rtlCol="0">
            <a:spAutoFit/>
          </a:bodyPr>
          <a:lstStyle/>
          <a:p>
            <a:r>
              <a:rPr lang="en-US" b="0" i="0" dirty="0">
                <a:solidFill>
                  <a:srgbClr val="000000"/>
                </a:solidFill>
                <a:effectLst/>
                <a:latin typeface="Courier New" panose="02070309020205020404" pitchFamily="49" charset="0"/>
                <a:cs typeface="Courier New" panose="02070309020205020404" pitchFamily="49" charset="0"/>
              </a:rPr>
              <a:t>ACC 2325. Financial Analysis and Accounting.</a:t>
            </a:r>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DEA91E2-C5FF-2BE7-0B30-6E18C3C4122B}"/>
              </a:ext>
            </a:extLst>
          </p:cNvPr>
          <p:cNvSpPr txBox="1"/>
          <p:nvPr/>
        </p:nvSpPr>
        <p:spPr>
          <a:xfrm>
            <a:off x="2806889" y="4954691"/>
            <a:ext cx="5927678" cy="369332"/>
          </a:xfrm>
          <a:prstGeom prst="rect">
            <a:avLst/>
          </a:prstGeom>
          <a:noFill/>
        </p:spPr>
        <p:txBody>
          <a:bodyPr wrap="square" rtlCol="0">
            <a:spAutoFit/>
          </a:bodyPr>
          <a:lstStyle/>
          <a:p>
            <a:r>
              <a:rPr lang="en-US" dirty="0"/>
              <a:t>What the course strings looked like:</a:t>
            </a:r>
          </a:p>
        </p:txBody>
      </p:sp>
      <p:cxnSp>
        <p:nvCxnSpPr>
          <p:cNvPr id="8" name="Straight Connector 7">
            <a:extLst>
              <a:ext uri="{FF2B5EF4-FFF2-40B4-BE49-F238E27FC236}">
                <a16:creationId xmlns:a16="http://schemas.microsoft.com/office/drawing/2014/main" id="{4EB44EE6-66F9-E55E-E33B-CA309FC16B50}"/>
              </a:ext>
            </a:extLst>
          </p:cNvPr>
          <p:cNvCxnSpPr>
            <a:cxnSpLocks/>
          </p:cNvCxnSpPr>
          <p:nvPr/>
        </p:nvCxnSpPr>
        <p:spPr>
          <a:xfrm>
            <a:off x="3370997" y="5324023"/>
            <a:ext cx="0" cy="339278"/>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358CA8C1-B009-B707-A05F-5FBD0E0DDB06}"/>
              </a:ext>
            </a:extLst>
          </p:cNvPr>
          <p:cNvCxnSpPr>
            <a:cxnSpLocks/>
          </p:cNvCxnSpPr>
          <p:nvPr/>
        </p:nvCxnSpPr>
        <p:spPr>
          <a:xfrm>
            <a:off x="4014717" y="5324023"/>
            <a:ext cx="0" cy="33927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460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8" name="Rectangle 3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DA99997-4DA5-467D-A21D-FA52529B3076}"/>
              </a:ext>
            </a:extLst>
          </p:cNvPr>
          <p:cNvSpPr txBox="1"/>
          <p:nvPr/>
        </p:nvSpPr>
        <p:spPr>
          <a:xfrm>
            <a:off x="482600" y="2628266"/>
            <a:ext cx="3427631" cy="1569267"/>
          </a:xfrm>
          <a:prstGeom prst="rect">
            <a:avLst/>
          </a:prstGeom>
        </p:spPr>
        <p:txBody>
          <a:bodyPr vert="horz" lIns="91440" tIns="45720" rIns="91440" bIns="45720" rtlCol="0" anchor="t">
            <a:normAutofit/>
          </a:bodyPr>
          <a:lstStyle/>
          <a:p>
            <a:pPr marL="342900" indent="-342900">
              <a:buFont typeface="Arial" panose="020B0604020202020204" pitchFamily="34" charset="0"/>
              <a:buChar char="•"/>
            </a:pPr>
            <a:r>
              <a:rPr lang="en-US" sz="2400" dirty="0"/>
              <a:t>Which department has the greatest number of Credit/No Credit classes</a:t>
            </a:r>
            <a:r>
              <a:rPr lang="en-US" sz="2400" dirty="0">
                <a:effectLst/>
              </a:rPr>
              <a:t>?</a:t>
            </a:r>
            <a:endParaRPr lang="en-US" sz="2000" dirty="0"/>
          </a:p>
          <a:p>
            <a:pPr marL="285750" indent="-285750">
              <a:spcAft>
                <a:spcPts val="600"/>
              </a:spcAft>
              <a:buFont typeface="Arial" panose="020B0604020202020204" pitchFamily="34" charset="0"/>
              <a:buChar char="•"/>
            </a:pPr>
            <a:endParaRPr lang="en-US" sz="2000" dirty="0">
              <a:effectLst/>
            </a:endParaRPr>
          </a:p>
        </p:txBody>
      </p:sp>
      <p:pic>
        <p:nvPicPr>
          <p:cNvPr id="2" name="Picture 4" descr="Chart, histogram&#10;&#10;Description automatically generated">
            <a:extLst>
              <a:ext uri="{FF2B5EF4-FFF2-40B4-BE49-F238E27FC236}">
                <a16:creationId xmlns:a16="http://schemas.microsoft.com/office/drawing/2014/main" id="{1DBA870F-839C-6F35-6AAD-BD82B8CA89F8}"/>
              </a:ext>
            </a:extLst>
          </p:cNvPr>
          <p:cNvPicPr>
            <a:picLocks noChangeAspect="1"/>
          </p:cNvPicPr>
          <p:nvPr/>
        </p:nvPicPr>
        <p:blipFill>
          <a:blip r:embed="rId3">
            <a:alphaModFix/>
          </a:blip>
          <a:stretch>
            <a:fillRect/>
          </a:stretch>
        </p:blipFill>
        <p:spPr>
          <a:xfrm>
            <a:off x="4021117" y="1736571"/>
            <a:ext cx="7919793" cy="3352659"/>
          </a:xfrm>
          <a:prstGeom prst="rect">
            <a:avLst/>
          </a:prstGeom>
        </p:spPr>
      </p:pic>
      <p:cxnSp>
        <p:nvCxnSpPr>
          <p:cNvPr id="42" name="Straight Connector 41">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502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7AC3C9-1579-69C3-E0C4-A34D4654071B}"/>
              </a:ext>
            </a:extLst>
          </p:cNvPr>
          <p:cNvPicPr>
            <a:picLocks noChangeAspect="1"/>
          </p:cNvPicPr>
          <p:nvPr/>
        </p:nvPicPr>
        <p:blipFill>
          <a:blip r:embed="rId3"/>
          <a:stretch>
            <a:fillRect/>
          </a:stretch>
        </p:blipFill>
        <p:spPr>
          <a:xfrm>
            <a:off x="2971800" y="1263290"/>
            <a:ext cx="6248400" cy="5105400"/>
          </a:xfrm>
          <a:prstGeom prst="rect">
            <a:avLst/>
          </a:prstGeom>
        </p:spPr>
      </p:pic>
      <p:sp>
        <p:nvSpPr>
          <p:cNvPr id="4" name="Title 3">
            <a:extLst>
              <a:ext uri="{FF2B5EF4-FFF2-40B4-BE49-F238E27FC236}">
                <a16:creationId xmlns:a16="http://schemas.microsoft.com/office/drawing/2014/main" id="{B2FB3370-B311-7DAC-8074-52DE94AD8163}"/>
              </a:ext>
            </a:extLst>
          </p:cNvPr>
          <p:cNvSpPr>
            <a:spLocks noGrp="1"/>
          </p:cNvSpPr>
          <p:nvPr>
            <p:ph type="title"/>
          </p:nvPr>
        </p:nvSpPr>
        <p:spPr>
          <a:xfrm>
            <a:off x="778764" y="489310"/>
            <a:ext cx="10634472" cy="871657"/>
          </a:xfrm>
        </p:spPr>
        <p:txBody>
          <a:bodyPr/>
          <a:lstStyle/>
          <a:p>
            <a:pPr algn="ctr"/>
            <a:r>
              <a:rPr lang="en-US" sz="4400" dirty="0"/>
              <a:t>Using Heatmap To Look for Correlation</a:t>
            </a:r>
          </a:p>
        </p:txBody>
      </p:sp>
    </p:spTree>
    <p:extLst>
      <p:ext uri="{BB962C8B-B14F-4D97-AF65-F5344CB8AC3E}">
        <p14:creationId xmlns:p14="http://schemas.microsoft.com/office/powerpoint/2010/main" val="161296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566348D-5E23-404C-A495-618E4EAA8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25EE0A-A779-481E-A750-AD22CD1A0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90564"/>
            <a:ext cx="11147071" cy="245376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C256D-12D0-CF20-824E-A572C82AA36B}"/>
              </a:ext>
            </a:extLst>
          </p:cNvPr>
          <p:cNvSpPr>
            <a:spLocks noGrp="1"/>
          </p:cNvSpPr>
          <p:nvPr>
            <p:ph type="title"/>
          </p:nvPr>
        </p:nvSpPr>
        <p:spPr>
          <a:xfrm>
            <a:off x="479417" y="742952"/>
            <a:ext cx="9522831" cy="1943094"/>
          </a:xfrm>
        </p:spPr>
        <p:txBody>
          <a:bodyPr vert="horz" lIns="91440" tIns="45720" rIns="91440" bIns="45720" rtlCol="0" anchor="b">
            <a:normAutofit/>
          </a:bodyPr>
          <a:lstStyle/>
          <a:p>
            <a:r>
              <a:rPr lang="en-US" sz="6600"/>
              <a:t>Interpretation of data</a:t>
            </a:r>
          </a:p>
        </p:txBody>
      </p:sp>
      <p:sp>
        <p:nvSpPr>
          <p:cNvPr id="3" name="Text Placeholder 2">
            <a:extLst>
              <a:ext uri="{FF2B5EF4-FFF2-40B4-BE49-F238E27FC236}">
                <a16:creationId xmlns:a16="http://schemas.microsoft.com/office/drawing/2014/main" id="{2F00C7E6-6B5C-53C5-1D3A-D47D651BE280}"/>
              </a:ext>
            </a:extLst>
          </p:cNvPr>
          <p:cNvSpPr>
            <a:spLocks noGrp="1"/>
          </p:cNvSpPr>
          <p:nvPr>
            <p:ph type="body" idx="1"/>
          </p:nvPr>
        </p:nvSpPr>
        <p:spPr>
          <a:xfrm>
            <a:off x="479416" y="3199302"/>
            <a:ext cx="9529202" cy="2818257"/>
          </a:xfrm>
        </p:spPr>
        <p:txBody>
          <a:bodyPr vert="horz" lIns="91440" tIns="45720" rIns="91440" bIns="45720" rtlCol="0" anchor="t">
            <a:normAutofit/>
          </a:bodyPr>
          <a:lstStyle/>
          <a:p>
            <a:r>
              <a:rPr lang="en-US" i="0"/>
              <a:t>From the data we've gathered we have assessed the following</a:t>
            </a:r>
            <a:endParaRPr lang="en-US"/>
          </a:p>
          <a:p>
            <a:pPr marL="342900" indent="-342900">
              <a:buChar char="•"/>
            </a:pPr>
            <a:r>
              <a:rPr lang="en-US" i="0"/>
              <a:t>Biology has the most advanced level classes</a:t>
            </a:r>
          </a:p>
          <a:p>
            <a:pPr marL="342900" indent="-342900">
              <a:buChar char="•"/>
            </a:pPr>
            <a:r>
              <a:rPr lang="en-US" i="0"/>
              <a:t>Geography has the highest average number of pass/fail classes</a:t>
            </a:r>
          </a:p>
          <a:p>
            <a:pPr marL="342900" indent="-342900">
              <a:buChar char="•"/>
            </a:pPr>
            <a:r>
              <a:rPr lang="en-US" i="0"/>
              <a:t>Education has the most lab/practical hours on average </a:t>
            </a:r>
          </a:p>
          <a:p>
            <a:pPr marL="342900" indent="-342900">
              <a:buChar char="•"/>
            </a:pPr>
            <a:r>
              <a:rPr lang="en-US" i="0"/>
              <a:t>Biology makes up the highest percentage of classes offered at Texas state university.</a:t>
            </a:r>
          </a:p>
          <a:p>
            <a:pPr marL="342900" indent="-342900">
              <a:buChar char="•"/>
            </a:pPr>
            <a:endParaRPr lang="en-US" i="0"/>
          </a:p>
          <a:p>
            <a:pPr marL="342900" indent="-342900">
              <a:buChar char="•"/>
            </a:pPr>
            <a:endParaRPr lang="en-US" i="0"/>
          </a:p>
          <a:p>
            <a:pPr marL="342900" indent="-342900">
              <a:buChar char="•"/>
            </a:pPr>
            <a:endParaRPr lang="en-US" i="0"/>
          </a:p>
        </p:txBody>
      </p:sp>
      <p:cxnSp>
        <p:nvCxnSpPr>
          <p:cNvPr id="18" name="Straight Connector 17">
            <a:extLst>
              <a:ext uri="{FF2B5EF4-FFF2-40B4-BE49-F238E27FC236}">
                <a16:creationId xmlns:a16="http://schemas.microsoft.com/office/drawing/2014/main" id="{6BD6645B-2963-49B8-BD20-68F13D7B52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AB1FF18-916C-43C4-8A6D-5878AEA391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40"/>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EABAF14-551B-4C82-8652-104248C66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434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0950E-553C-2715-0D09-4649516B7EFA}"/>
              </a:ext>
            </a:extLst>
          </p:cNvPr>
          <p:cNvSpPr>
            <a:spLocks noGrp="1"/>
          </p:cNvSpPr>
          <p:nvPr>
            <p:ph type="ctrTitle"/>
          </p:nvPr>
        </p:nvSpPr>
        <p:spPr>
          <a:xfrm>
            <a:off x="481007" y="3013510"/>
            <a:ext cx="5614993" cy="3093468"/>
          </a:xfrm>
        </p:spPr>
        <p:txBody>
          <a:bodyPr anchor="t">
            <a:normAutofit/>
          </a:bodyPr>
          <a:lstStyle/>
          <a:p>
            <a:r>
              <a:rPr lang="en-US" dirty="0"/>
              <a:t>Questions</a:t>
            </a:r>
          </a:p>
        </p:txBody>
      </p:sp>
      <p:cxnSp>
        <p:nvCxnSpPr>
          <p:cNvPr id="30" name="Straight Connector 29">
            <a:extLst>
              <a:ext uri="{FF2B5EF4-FFF2-40B4-BE49-F238E27FC236}">
                <a16:creationId xmlns:a16="http://schemas.microsoft.com/office/drawing/2014/main" id="{0D4B1F40-0C40-4D76-A9D3-C08686338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Question mark">
            <a:extLst>
              <a:ext uri="{FF2B5EF4-FFF2-40B4-BE49-F238E27FC236}">
                <a16:creationId xmlns:a16="http://schemas.microsoft.com/office/drawing/2014/main" id="{94A6FD03-AD2E-25BF-31F0-FDD0CC2D9C39}"/>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7005" y="915117"/>
            <a:ext cx="5033307" cy="5033307"/>
          </a:xfrm>
          <a:prstGeom prst="rect">
            <a:avLst/>
          </a:prstGeom>
        </p:spPr>
      </p:pic>
      <p:cxnSp>
        <p:nvCxnSpPr>
          <p:cNvPr id="32" name="Straight Connector 31">
            <a:extLst>
              <a:ext uri="{FF2B5EF4-FFF2-40B4-BE49-F238E27FC236}">
                <a16:creationId xmlns:a16="http://schemas.microsoft.com/office/drawing/2014/main" id="{EFDB5627-AABE-4D21-8E40-2910105751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341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4EB6E-37E6-394B-8773-A3F8BC6E2470}"/>
              </a:ext>
            </a:extLst>
          </p:cNvPr>
          <p:cNvSpPr>
            <a:spLocks noGrp="1"/>
          </p:cNvSpPr>
          <p:nvPr>
            <p:ph type="title"/>
          </p:nvPr>
        </p:nvSpPr>
        <p:spPr>
          <a:xfrm>
            <a:off x="482601" y="976160"/>
            <a:ext cx="10361960" cy="1493871"/>
          </a:xfrm>
        </p:spPr>
        <p:txBody>
          <a:bodyPr vert="horz" lIns="91440" tIns="45720" rIns="91440" bIns="45720" rtlCol="0" anchor="ctr">
            <a:normAutofit/>
          </a:bodyPr>
          <a:lstStyle/>
          <a:p>
            <a:r>
              <a:rPr lang="en-US"/>
              <a:t>General Introduction</a:t>
            </a:r>
          </a:p>
        </p:txBody>
      </p:sp>
      <p:cxnSp>
        <p:nvCxnSpPr>
          <p:cNvPr id="33" name="Straight Connector 32">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5" name="TextBox 5">
            <a:extLst>
              <a:ext uri="{FF2B5EF4-FFF2-40B4-BE49-F238E27FC236}">
                <a16:creationId xmlns:a16="http://schemas.microsoft.com/office/drawing/2014/main" id="{0DED55D4-52E1-8D20-F6CA-94DB892795F5}"/>
              </a:ext>
            </a:extLst>
          </p:cNvPr>
          <p:cNvGraphicFramePr/>
          <p:nvPr>
            <p:extLst>
              <p:ext uri="{D42A27DB-BD31-4B8C-83A1-F6EECF244321}">
                <p14:modId xmlns:p14="http://schemas.microsoft.com/office/powerpoint/2010/main" val="179253877"/>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85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8CACC5-D86B-49F3-9C70-374B1C971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39751B-695D-EC65-F7D7-E5957F6582B6}"/>
              </a:ext>
            </a:extLst>
          </p:cNvPr>
          <p:cNvSpPr>
            <a:spLocks noGrp="1"/>
          </p:cNvSpPr>
          <p:nvPr>
            <p:ph type="title"/>
          </p:nvPr>
        </p:nvSpPr>
        <p:spPr>
          <a:xfrm>
            <a:off x="482601" y="976160"/>
            <a:ext cx="8411120" cy="1493871"/>
          </a:xfrm>
        </p:spPr>
        <p:txBody>
          <a:bodyPr>
            <a:normAutofit/>
          </a:bodyPr>
          <a:lstStyle/>
          <a:p>
            <a:r>
              <a:rPr lang="en-US" sz="7200"/>
              <a:t>Questions</a:t>
            </a:r>
          </a:p>
        </p:txBody>
      </p:sp>
      <p:cxnSp>
        <p:nvCxnSpPr>
          <p:cNvPr id="23" name="Straight Connector 22">
            <a:extLst>
              <a:ext uri="{FF2B5EF4-FFF2-40B4-BE49-F238E27FC236}">
                <a16:creationId xmlns:a16="http://schemas.microsoft.com/office/drawing/2014/main" id="{ABFB8799-63B8-4407-9098-F9346BDCDF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BBBC5F1-8CFF-46BA-BD62-FC5AA477A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6" name="TextBox 5">
            <a:extLst>
              <a:ext uri="{FF2B5EF4-FFF2-40B4-BE49-F238E27FC236}">
                <a16:creationId xmlns:a16="http://schemas.microsoft.com/office/drawing/2014/main" id="{0F3C885F-17E5-1D98-C271-ED0E6B9296C2}"/>
              </a:ext>
            </a:extLst>
          </p:cNvPr>
          <p:cNvGraphicFramePr/>
          <p:nvPr>
            <p:extLst>
              <p:ext uri="{D42A27DB-BD31-4B8C-83A1-F6EECF244321}">
                <p14:modId xmlns:p14="http://schemas.microsoft.com/office/powerpoint/2010/main" val="2185295523"/>
              </p:ext>
            </p:extLst>
          </p:nvPr>
        </p:nvGraphicFramePr>
        <p:xfrm>
          <a:off x="482600" y="3306763"/>
          <a:ext cx="10507663" cy="257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79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2C222A-583A-901C-3852-F279496B7350}"/>
              </a:ext>
            </a:extLst>
          </p:cNvPr>
          <p:cNvSpPr>
            <a:spLocks noGrp="1"/>
          </p:cNvSpPr>
          <p:nvPr>
            <p:ph type="title"/>
          </p:nvPr>
        </p:nvSpPr>
        <p:spPr>
          <a:xfrm>
            <a:off x="482600" y="976160"/>
            <a:ext cx="3964251" cy="2237925"/>
          </a:xfrm>
        </p:spPr>
        <p:txBody>
          <a:bodyPr>
            <a:normAutofit/>
          </a:bodyPr>
          <a:lstStyle/>
          <a:p>
            <a:r>
              <a:rPr lang="en-US" dirty="0"/>
              <a:t>Data Collection</a:t>
            </a:r>
          </a:p>
        </p:txBody>
      </p:sp>
      <p:cxnSp>
        <p:nvCxnSpPr>
          <p:cNvPr id="11" name="Straight Connector 10">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CF030B56-510B-15A4-D034-0A60615ECF68}"/>
              </a:ext>
            </a:extLst>
          </p:cNvPr>
          <p:cNvSpPr>
            <a:spLocks noGrp="1"/>
          </p:cNvSpPr>
          <p:nvPr>
            <p:ph idx="1"/>
          </p:nvPr>
        </p:nvSpPr>
        <p:spPr>
          <a:xfrm>
            <a:off x="482600" y="3408254"/>
            <a:ext cx="3964250" cy="2470031"/>
          </a:xfrm>
        </p:spPr>
        <p:txBody>
          <a:bodyPr vert="horz" lIns="91440" tIns="45720" rIns="91440" bIns="45720" rtlCol="0" anchor="t">
            <a:noAutofit/>
          </a:bodyPr>
          <a:lstStyle/>
          <a:p>
            <a:pPr>
              <a:lnSpc>
                <a:spcPct val="90000"/>
              </a:lnSpc>
            </a:pPr>
            <a:r>
              <a:rPr lang="en-US" sz="1600" dirty="0"/>
              <a:t>Source: Course Catalog from Texas State </a:t>
            </a:r>
            <a:r>
              <a:rPr lang="en-US" sz="1600" dirty="0">
                <a:hlinkClick r:id="rId3"/>
              </a:rPr>
              <a:t>http://mycatalog.txstate.edu/courses/</a:t>
            </a:r>
            <a:endParaRPr lang="en-US" sz="1600" dirty="0"/>
          </a:p>
          <a:p>
            <a:pPr>
              <a:lnSpc>
                <a:spcPct val="90000"/>
              </a:lnSpc>
            </a:pPr>
            <a:r>
              <a:rPr lang="en-US" sz="1600" dirty="0"/>
              <a:t>URL Examples:</a:t>
            </a:r>
          </a:p>
          <a:p>
            <a:pPr>
              <a:lnSpc>
                <a:spcPct val="90000"/>
              </a:lnSpc>
            </a:pPr>
            <a:r>
              <a:rPr lang="en-US" sz="1600" dirty="0">
                <a:hlinkClick r:id="rId4"/>
              </a:rPr>
              <a:t>http://mycatalog.txstate.edu/courses/acc/</a:t>
            </a:r>
            <a:endParaRPr lang="en-US" sz="1600" dirty="0"/>
          </a:p>
          <a:p>
            <a:pPr>
              <a:lnSpc>
                <a:spcPct val="90000"/>
              </a:lnSpc>
            </a:pPr>
            <a:r>
              <a:rPr lang="en-US" sz="1600" dirty="0">
                <a:hlinkClick r:id="rId5"/>
              </a:rPr>
              <a:t>http://mycatalog.txstate.edu/courses/eco/</a:t>
            </a:r>
            <a:endParaRPr lang="en-US" sz="1600" dirty="0"/>
          </a:p>
          <a:p>
            <a:pPr>
              <a:lnSpc>
                <a:spcPct val="90000"/>
              </a:lnSpc>
            </a:pPr>
            <a:r>
              <a:rPr lang="en-US" sz="1600" dirty="0">
                <a:hlinkClick r:id="rId6"/>
              </a:rPr>
              <a:t>http://mycatalog.txstate.edu/courses/math/</a:t>
            </a:r>
            <a:endParaRPr lang="en-US" sz="1600" dirty="0"/>
          </a:p>
          <a:p>
            <a:pPr>
              <a:lnSpc>
                <a:spcPct val="90000"/>
              </a:lnSpc>
            </a:pPr>
            <a:endParaRPr lang="en-US" sz="1600" dirty="0"/>
          </a:p>
        </p:txBody>
      </p:sp>
      <p:pic>
        <p:nvPicPr>
          <p:cNvPr id="4" name="Content Placeholder 4">
            <a:extLst>
              <a:ext uri="{FF2B5EF4-FFF2-40B4-BE49-F238E27FC236}">
                <a16:creationId xmlns:a16="http://schemas.microsoft.com/office/drawing/2014/main" id="{CE4F5F70-5020-20AF-3F5F-9717DDF3D675}"/>
              </a:ext>
            </a:extLst>
          </p:cNvPr>
          <p:cNvPicPr>
            <a:picLocks noChangeAspect="1"/>
          </p:cNvPicPr>
          <p:nvPr/>
        </p:nvPicPr>
        <p:blipFill rotWithShape="1">
          <a:blip r:embed="rId7">
            <a:alphaModFix/>
          </a:blip>
          <a:srcRect l="5679" t="8760" r="28689" b="61683"/>
          <a:stretch/>
        </p:blipFill>
        <p:spPr>
          <a:xfrm>
            <a:off x="4439680" y="1735189"/>
            <a:ext cx="7189991" cy="2958327"/>
          </a:xfrm>
          <a:prstGeom prst="rect">
            <a:avLst/>
          </a:prstGeom>
        </p:spPr>
      </p:pic>
      <p:cxnSp>
        <p:nvCxnSpPr>
          <p:cNvPr id="13" name="Straight Connector 12">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878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6" name="Rectangle 35">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EA970-FA1F-F8A7-2D91-61104DA74076}"/>
              </a:ext>
            </a:extLst>
          </p:cNvPr>
          <p:cNvSpPr>
            <a:spLocks noGrp="1"/>
          </p:cNvSpPr>
          <p:nvPr>
            <p:ph type="title"/>
          </p:nvPr>
        </p:nvSpPr>
        <p:spPr>
          <a:xfrm>
            <a:off x="481007" y="696037"/>
            <a:ext cx="5481579" cy="2006220"/>
          </a:xfrm>
        </p:spPr>
        <p:txBody>
          <a:bodyPr vert="horz" lIns="91440" tIns="45720" rIns="91440" bIns="45720" rtlCol="0" anchor="ctr">
            <a:normAutofit/>
          </a:bodyPr>
          <a:lstStyle/>
          <a:p>
            <a:r>
              <a:rPr lang="en-US" dirty="0"/>
              <a:t>Data Cleaning</a:t>
            </a:r>
          </a:p>
        </p:txBody>
      </p:sp>
      <p:sp>
        <p:nvSpPr>
          <p:cNvPr id="3" name="Content Placeholder 2">
            <a:extLst>
              <a:ext uri="{FF2B5EF4-FFF2-40B4-BE49-F238E27FC236}">
                <a16:creationId xmlns:a16="http://schemas.microsoft.com/office/drawing/2014/main" id="{A55611D7-2957-849A-AFBA-82047849274C}"/>
              </a:ext>
            </a:extLst>
          </p:cNvPr>
          <p:cNvSpPr>
            <a:spLocks noGrp="1"/>
          </p:cNvSpPr>
          <p:nvPr>
            <p:ph idx="1"/>
          </p:nvPr>
        </p:nvSpPr>
        <p:spPr>
          <a:xfrm>
            <a:off x="6143946" y="696037"/>
            <a:ext cx="4862473" cy="2006220"/>
          </a:xfrm>
        </p:spPr>
        <p:txBody>
          <a:bodyPr vert="horz" lIns="91440" tIns="45720" rIns="91440" bIns="45720" rtlCol="0" anchor="ctr">
            <a:normAutofit/>
          </a:bodyPr>
          <a:lstStyle/>
          <a:p>
            <a:r>
              <a:rPr lang="en-US" b="0" i="0" u="none" strike="noStrike" dirty="0">
                <a:effectLst/>
              </a:rPr>
              <a:t>Cleaned data by slicing text blocks from the web pages and sorting them </a:t>
            </a:r>
            <a:r>
              <a:rPr lang="en-US"/>
              <a:t>into</a:t>
            </a:r>
            <a:r>
              <a:rPr lang="en-US" b="0" i="0" u="none" strike="noStrike" dirty="0">
                <a:effectLst/>
              </a:rPr>
              <a:t> their respective columns</a:t>
            </a:r>
          </a:p>
        </p:txBody>
      </p:sp>
      <p:cxnSp>
        <p:nvCxnSpPr>
          <p:cNvPr id="38" name="Straight Connector 37">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8" descr="Table&#10;&#10;Description automatically generated">
            <a:extLst>
              <a:ext uri="{FF2B5EF4-FFF2-40B4-BE49-F238E27FC236}">
                <a16:creationId xmlns:a16="http://schemas.microsoft.com/office/drawing/2014/main" id="{9FB9D73F-F9C1-CBE8-3509-CD3C319E83C2}"/>
              </a:ext>
            </a:extLst>
          </p:cNvPr>
          <p:cNvPicPr>
            <a:picLocks noChangeAspect="1"/>
          </p:cNvPicPr>
          <p:nvPr/>
        </p:nvPicPr>
        <p:blipFill>
          <a:blip r:embed="rId2">
            <a:alphaModFix/>
          </a:blip>
          <a:stretch>
            <a:fillRect/>
          </a:stretch>
        </p:blipFill>
        <p:spPr>
          <a:xfrm>
            <a:off x="481008" y="3126666"/>
            <a:ext cx="5456250" cy="3055499"/>
          </a:xfrm>
          <a:prstGeom prst="rect">
            <a:avLst/>
          </a:prstGeom>
        </p:spPr>
      </p:pic>
      <p:pic>
        <p:nvPicPr>
          <p:cNvPr id="6" name="Picture 5" descr="Table&#10;&#10;Description automatically generated">
            <a:extLst>
              <a:ext uri="{FF2B5EF4-FFF2-40B4-BE49-F238E27FC236}">
                <a16:creationId xmlns:a16="http://schemas.microsoft.com/office/drawing/2014/main" id="{BC6F355D-8767-E179-753B-2E86E8F7C486}"/>
              </a:ext>
            </a:extLst>
          </p:cNvPr>
          <p:cNvPicPr>
            <a:picLocks noChangeAspect="1"/>
          </p:cNvPicPr>
          <p:nvPr/>
        </p:nvPicPr>
        <p:blipFill>
          <a:blip r:embed="rId3">
            <a:alphaModFix/>
          </a:blip>
          <a:stretch>
            <a:fillRect/>
          </a:stretch>
        </p:blipFill>
        <p:spPr>
          <a:xfrm>
            <a:off x="6173421" y="3331275"/>
            <a:ext cx="5456250" cy="2646280"/>
          </a:xfrm>
          <a:prstGeom prst="rect">
            <a:avLst/>
          </a:prstGeom>
        </p:spPr>
      </p:pic>
      <p:cxnSp>
        <p:nvCxnSpPr>
          <p:cNvPr id="42" name="Straight Connector 41">
            <a:extLst>
              <a:ext uri="{FF2B5EF4-FFF2-40B4-BE49-F238E27FC236}">
                <a16:creationId xmlns:a16="http://schemas.microsoft.com/office/drawing/2014/main" id="{06660E41-71CE-4FFE-9511-E9964B388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949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85"/>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B722-EC5D-FD49-E7D0-EB3E758A1F8E}"/>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220704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A99997-4DA5-467D-A21D-FA52529B3076}"/>
              </a:ext>
            </a:extLst>
          </p:cNvPr>
          <p:cNvSpPr txBox="1"/>
          <p:nvPr/>
        </p:nvSpPr>
        <p:spPr>
          <a:xfrm>
            <a:off x="214502" y="1777387"/>
            <a:ext cx="3210271" cy="1200329"/>
          </a:xfrm>
          <a:prstGeom prst="rect">
            <a:avLst/>
          </a:prstGeom>
          <a:noFill/>
        </p:spPr>
        <p:txBody>
          <a:bodyPr wrap="square" lIns="91440" tIns="45720" rIns="91440" bIns="45720" rtlCol="0" anchor="t">
            <a:spAutoFit/>
          </a:bodyPr>
          <a:lstStyle/>
          <a:p>
            <a:pPr marL="285750" indent="-285750">
              <a:buFont typeface="Arial"/>
              <a:buChar char="•"/>
            </a:pPr>
            <a:r>
              <a:rPr lang="en-US" sz="2400" dirty="0">
                <a:effectLst/>
                <a:latin typeface="+mn-lt"/>
              </a:rPr>
              <a:t>Which department offers the most classes?</a:t>
            </a:r>
            <a:endParaRPr lang="en-US" sz="2400" dirty="0"/>
          </a:p>
        </p:txBody>
      </p:sp>
      <p:pic>
        <p:nvPicPr>
          <p:cNvPr id="5" name="Picture 4">
            <a:extLst>
              <a:ext uri="{FF2B5EF4-FFF2-40B4-BE49-F238E27FC236}">
                <a16:creationId xmlns:a16="http://schemas.microsoft.com/office/drawing/2014/main" id="{4ADF59C0-7584-2C54-857A-AF50346D00CD}"/>
              </a:ext>
            </a:extLst>
          </p:cNvPr>
          <p:cNvPicPr>
            <a:picLocks noChangeAspect="1"/>
          </p:cNvPicPr>
          <p:nvPr/>
        </p:nvPicPr>
        <p:blipFill>
          <a:blip r:embed="rId3"/>
          <a:stretch>
            <a:fillRect/>
          </a:stretch>
        </p:blipFill>
        <p:spPr>
          <a:xfrm>
            <a:off x="6889531" y="1159440"/>
            <a:ext cx="4861425" cy="4539120"/>
          </a:xfrm>
          <a:prstGeom prst="rect">
            <a:avLst/>
          </a:prstGeom>
        </p:spPr>
      </p:pic>
      <p:sp>
        <p:nvSpPr>
          <p:cNvPr id="8" name="TextBox 7">
            <a:extLst>
              <a:ext uri="{FF2B5EF4-FFF2-40B4-BE49-F238E27FC236}">
                <a16:creationId xmlns:a16="http://schemas.microsoft.com/office/drawing/2014/main" id="{E19302C0-83A4-714C-86F7-02DBC7DE57EF}"/>
              </a:ext>
            </a:extLst>
          </p:cNvPr>
          <p:cNvSpPr txBox="1"/>
          <p:nvPr/>
        </p:nvSpPr>
        <p:spPr>
          <a:xfrm>
            <a:off x="214502" y="3498871"/>
            <a:ext cx="3210270"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dirty="0">
                <a:ln>
                  <a:noFill/>
                </a:ln>
                <a:solidFill>
                  <a:srgbClr val="000000"/>
                </a:solidFill>
                <a:effectLst/>
                <a:uLnTx/>
                <a:uFillTx/>
                <a:latin typeface="Seaford"/>
                <a:ea typeface="+mn-ea"/>
                <a:cs typeface="+mn-cs"/>
              </a:rPr>
              <a:t>What percentage of all classes does that number make up?</a:t>
            </a:r>
          </a:p>
        </p:txBody>
      </p:sp>
      <p:sp>
        <p:nvSpPr>
          <p:cNvPr id="11" name="Rounded Rectangle 10">
            <a:extLst>
              <a:ext uri="{FF2B5EF4-FFF2-40B4-BE49-F238E27FC236}">
                <a16:creationId xmlns:a16="http://schemas.microsoft.com/office/drawing/2014/main" id="{1A7EC4F6-C4A8-2ED5-D1F5-E04B7ECF801A}"/>
              </a:ext>
            </a:extLst>
          </p:cNvPr>
          <p:cNvSpPr/>
          <p:nvPr/>
        </p:nvSpPr>
        <p:spPr>
          <a:xfrm>
            <a:off x="3424772" y="1707516"/>
            <a:ext cx="3210270" cy="1340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Biology (BIO) has 267 classes</a:t>
            </a:r>
          </a:p>
        </p:txBody>
      </p:sp>
      <p:sp>
        <p:nvSpPr>
          <p:cNvPr id="12" name="Rounded Rectangle 11">
            <a:extLst>
              <a:ext uri="{FF2B5EF4-FFF2-40B4-BE49-F238E27FC236}">
                <a16:creationId xmlns:a16="http://schemas.microsoft.com/office/drawing/2014/main" id="{6864FD22-3E11-482A-E08B-B65037BDCD86}"/>
              </a:ext>
            </a:extLst>
          </p:cNvPr>
          <p:cNvSpPr/>
          <p:nvPr/>
        </p:nvSpPr>
        <p:spPr>
          <a:xfrm>
            <a:off x="3424772" y="3429000"/>
            <a:ext cx="3210270" cy="1340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These account for 4.424925% of classes at Texas State</a:t>
            </a:r>
          </a:p>
        </p:txBody>
      </p:sp>
    </p:spTree>
    <p:extLst>
      <p:ext uri="{BB962C8B-B14F-4D97-AF65-F5344CB8AC3E}">
        <p14:creationId xmlns:p14="http://schemas.microsoft.com/office/powerpoint/2010/main" val="74254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ECBB70-554F-D994-DD87-B62022AE9A9C}"/>
              </a:ext>
            </a:extLst>
          </p:cNvPr>
          <p:cNvPicPr>
            <a:picLocks noChangeAspect="1"/>
          </p:cNvPicPr>
          <p:nvPr/>
        </p:nvPicPr>
        <p:blipFill>
          <a:blip r:embed="rId3"/>
          <a:stretch>
            <a:fillRect/>
          </a:stretch>
        </p:blipFill>
        <p:spPr>
          <a:xfrm>
            <a:off x="0" y="103637"/>
            <a:ext cx="12192000" cy="6650726"/>
          </a:xfrm>
          <a:prstGeom prst="rect">
            <a:avLst/>
          </a:prstGeom>
        </p:spPr>
      </p:pic>
    </p:spTree>
    <p:extLst>
      <p:ext uri="{BB962C8B-B14F-4D97-AF65-F5344CB8AC3E}">
        <p14:creationId xmlns:p14="http://schemas.microsoft.com/office/powerpoint/2010/main" val="23130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5" name="Rectangle 2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6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 name="Picture 3" descr="Chart&#10;&#10;Description automatically generated">
            <a:extLst>
              <a:ext uri="{FF2B5EF4-FFF2-40B4-BE49-F238E27FC236}">
                <a16:creationId xmlns:a16="http://schemas.microsoft.com/office/drawing/2014/main" id="{2DBBBA1E-BF84-0BBE-8C0F-AA188E2693E5}"/>
              </a:ext>
            </a:extLst>
          </p:cNvPr>
          <p:cNvPicPr>
            <a:picLocks noChangeAspect="1"/>
          </p:cNvPicPr>
          <p:nvPr/>
        </p:nvPicPr>
        <p:blipFill>
          <a:blip r:embed="rId3">
            <a:alphaModFix/>
          </a:blip>
          <a:stretch>
            <a:fillRect/>
          </a:stretch>
        </p:blipFill>
        <p:spPr>
          <a:xfrm>
            <a:off x="482599" y="1100005"/>
            <a:ext cx="5472372" cy="2202630"/>
          </a:xfrm>
          <a:prstGeom prst="rect">
            <a:avLst/>
          </a:prstGeom>
        </p:spPr>
      </p:pic>
      <p:cxnSp>
        <p:nvCxnSpPr>
          <p:cNvPr id="29" name="Straight Connector 28">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1730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DA99997-4DA5-467D-A21D-FA52529B3076}"/>
              </a:ext>
            </a:extLst>
          </p:cNvPr>
          <p:cNvSpPr txBox="1"/>
          <p:nvPr/>
        </p:nvSpPr>
        <p:spPr>
          <a:xfrm>
            <a:off x="6336449" y="5388422"/>
            <a:ext cx="5114069" cy="646332"/>
          </a:xfrm>
          <a:prstGeom prst="rect">
            <a:avLst/>
          </a:prstGeom>
        </p:spPr>
        <p:txBody>
          <a:bodyPr vert="horz" lIns="91440" tIns="45720" rIns="91440" bIns="45720" rtlCol="0" anchor="ctr">
            <a:normAutofit lnSpcReduction="10000"/>
          </a:bodyPr>
          <a:lstStyle/>
          <a:p>
            <a:pPr marL="285750" indent="-285750">
              <a:buFont typeface="Arial" panose="020B0604020202020204" pitchFamily="34" charset="0"/>
              <a:buChar char="•"/>
            </a:pPr>
            <a:r>
              <a:rPr lang="en-US" sz="2000" dirty="0"/>
              <a:t>Within each department, what is the average number of lab hours?</a:t>
            </a:r>
          </a:p>
        </p:txBody>
      </p:sp>
      <p:cxnSp>
        <p:nvCxnSpPr>
          <p:cNvPr id="31" name="Straight Connector 30">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4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a16="http://schemas.microsoft.com/office/drawing/2014/main" id="{5EB1AFCF-31DC-C3A3-6417-6E21A92892A2}"/>
              </a:ext>
            </a:extLst>
          </p:cNvPr>
          <p:cNvGraphicFramePr>
            <a:graphicFrameLocks noGrp="1"/>
          </p:cNvGraphicFramePr>
          <p:nvPr>
            <p:extLst>
              <p:ext uri="{D42A27DB-BD31-4B8C-83A1-F6EECF244321}">
                <p14:modId xmlns:p14="http://schemas.microsoft.com/office/powerpoint/2010/main" val="479539159"/>
              </p:ext>
            </p:extLst>
          </p:nvPr>
        </p:nvGraphicFramePr>
        <p:xfrm>
          <a:off x="6372075" y="654855"/>
          <a:ext cx="5042819" cy="3092932"/>
        </p:xfrm>
        <a:graphic>
          <a:graphicData uri="http://schemas.openxmlformats.org/drawingml/2006/table">
            <a:tbl>
              <a:tblPr firstRow="1" bandRow="1">
                <a:tableStyleId>{69012ECD-51FC-41F1-AA8D-1B2483CD663E}</a:tableStyleId>
              </a:tblPr>
              <a:tblGrid>
                <a:gridCol w="2508373">
                  <a:extLst>
                    <a:ext uri="{9D8B030D-6E8A-4147-A177-3AD203B41FA5}">
                      <a16:colId xmlns:a16="http://schemas.microsoft.com/office/drawing/2014/main" val="2663550196"/>
                    </a:ext>
                  </a:extLst>
                </a:gridCol>
                <a:gridCol w="2534446">
                  <a:extLst>
                    <a:ext uri="{9D8B030D-6E8A-4147-A177-3AD203B41FA5}">
                      <a16:colId xmlns:a16="http://schemas.microsoft.com/office/drawing/2014/main" val="1896692206"/>
                    </a:ext>
                  </a:extLst>
                </a:gridCol>
              </a:tblGrid>
              <a:tr h="249082">
                <a:tc>
                  <a:txBody>
                    <a:bodyPr/>
                    <a:lstStyle/>
                    <a:p>
                      <a:r>
                        <a:rPr lang="en-US" sz="1200" b="1">
                          <a:solidFill>
                            <a:srgbClr val="000000"/>
                          </a:solidFill>
                          <a:effectLst/>
                        </a:rPr>
                        <a:t>Department</a:t>
                      </a:r>
                      <a:endParaRPr lang="en-US" sz="1200">
                        <a:effectLst/>
                      </a:endParaRPr>
                    </a:p>
                  </a:txBody>
                  <a:tcPr marL="24516" marR="24516" marT="24516" marB="24516"/>
                </a:tc>
                <a:tc>
                  <a:txBody>
                    <a:bodyPr/>
                    <a:lstStyle/>
                    <a:p>
                      <a:r>
                        <a:rPr lang="en-US" sz="1200" b="1">
                          <a:solidFill>
                            <a:srgbClr val="000000"/>
                          </a:solidFill>
                          <a:effectLst/>
                        </a:rPr>
                        <a:t>Lab Hours</a:t>
                      </a:r>
                      <a:endParaRPr lang="en-US" sz="1200">
                        <a:effectLst/>
                      </a:endParaRPr>
                    </a:p>
                  </a:txBody>
                  <a:tcPr marL="24516" marR="24516" marT="24516" marB="24516"/>
                </a:tc>
                <a:extLst>
                  <a:ext uri="{0D108BD9-81ED-4DB2-BD59-A6C34878D82A}">
                    <a16:rowId xmlns:a16="http://schemas.microsoft.com/office/drawing/2014/main" val="357158881"/>
                  </a:ext>
                </a:extLst>
              </a:tr>
              <a:tr h="425597">
                <a:tc>
                  <a:txBody>
                    <a:bodyPr/>
                    <a:lstStyle/>
                    <a:p>
                      <a:r>
                        <a:rPr lang="en-US" sz="1200" b="1">
                          <a:solidFill>
                            <a:srgbClr val="000000"/>
                          </a:solidFill>
                          <a:effectLst/>
                        </a:rPr>
                        <a:t>Education Student Teaching (EDST)</a:t>
                      </a:r>
                      <a:endParaRPr lang="en-US" sz="1200">
                        <a:effectLst/>
                      </a:endParaRPr>
                    </a:p>
                  </a:txBody>
                  <a:tcPr marL="24516" marR="24516" marT="24516" marB="24516"/>
                </a:tc>
                <a:tc>
                  <a:txBody>
                    <a:bodyPr/>
                    <a:lstStyle/>
                    <a:p>
                      <a:r>
                        <a:rPr lang="en-US" sz="1200">
                          <a:solidFill>
                            <a:srgbClr val="000000"/>
                          </a:solidFill>
                          <a:effectLst/>
                        </a:rPr>
                        <a:t>33.333333333333300</a:t>
                      </a:r>
                      <a:endParaRPr lang="en-US" sz="1200">
                        <a:effectLst/>
                      </a:endParaRPr>
                    </a:p>
                  </a:txBody>
                  <a:tcPr marL="24516" marR="24516" marT="24516" marB="24516"/>
                </a:tc>
                <a:extLst>
                  <a:ext uri="{0D108BD9-81ED-4DB2-BD59-A6C34878D82A}">
                    <a16:rowId xmlns:a16="http://schemas.microsoft.com/office/drawing/2014/main" val="2936045293"/>
                  </a:ext>
                </a:extLst>
              </a:tr>
              <a:tr h="249082">
                <a:tc>
                  <a:txBody>
                    <a:bodyPr/>
                    <a:lstStyle/>
                    <a:p>
                      <a:r>
                        <a:rPr lang="en-US" sz="1200" b="1">
                          <a:solidFill>
                            <a:srgbClr val="000000"/>
                          </a:solidFill>
                          <a:effectLst/>
                        </a:rPr>
                        <a:t>Music Ensemble (MUSE)</a:t>
                      </a:r>
                      <a:endParaRPr lang="en-US" sz="1200">
                        <a:effectLst/>
                      </a:endParaRPr>
                    </a:p>
                  </a:txBody>
                  <a:tcPr marL="24516" marR="24516" marT="24516" marB="24516"/>
                </a:tc>
                <a:tc>
                  <a:txBody>
                    <a:bodyPr/>
                    <a:lstStyle/>
                    <a:p>
                      <a:r>
                        <a:rPr lang="en-US" sz="1200">
                          <a:solidFill>
                            <a:srgbClr val="000000"/>
                          </a:solidFill>
                          <a:effectLst/>
                        </a:rPr>
                        <a:t>5.903225806451610</a:t>
                      </a:r>
                      <a:endParaRPr lang="en-US" sz="1200">
                        <a:effectLst/>
                      </a:endParaRPr>
                    </a:p>
                  </a:txBody>
                  <a:tcPr marL="24516" marR="24516" marT="24516" marB="24516"/>
                </a:tc>
                <a:extLst>
                  <a:ext uri="{0D108BD9-81ED-4DB2-BD59-A6C34878D82A}">
                    <a16:rowId xmlns:a16="http://schemas.microsoft.com/office/drawing/2014/main" val="81074716"/>
                  </a:ext>
                </a:extLst>
              </a:tr>
              <a:tr h="249082">
                <a:tc>
                  <a:txBody>
                    <a:bodyPr/>
                    <a:lstStyle/>
                    <a:p>
                      <a:r>
                        <a:rPr lang="en-US" sz="1200" b="1">
                          <a:solidFill>
                            <a:srgbClr val="000000"/>
                          </a:solidFill>
                          <a:effectLst/>
                        </a:rPr>
                        <a:t>Athletic Training (AT)</a:t>
                      </a:r>
                      <a:endParaRPr lang="en-US" sz="1200">
                        <a:effectLst/>
                      </a:endParaRPr>
                    </a:p>
                  </a:txBody>
                  <a:tcPr marL="24516" marR="24516" marT="24516" marB="24516"/>
                </a:tc>
                <a:tc>
                  <a:txBody>
                    <a:bodyPr/>
                    <a:lstStyle/>
                    <a:p>
                      <a:r>
                        <a:rPr lang="en-US" sz="1200">
                          <a:solidFill>
                            <a:srgbClr val="000000"/>
                          </a:solidFill>
                          <a:effectLst/>
                        </a:rPr>
                        <a:t>5.171875</a:t>
                      </a:r>
                      <a:endParaRPr lang="en-US" sz="1200">
                        <a:effectLst/>
                      </a:endParaRPr>
                    </a:p>
                  </a:txBody>
                  <a:tcPr marL="24516" marR="24516" marT="24516" marB="24516"/>
                </a:tc>
                <a:extLst>
                  <a:ext uri="{0D108BD9-81ED-4DB2-BD59-A6C34878D82A}">
                    <a16:rowId xmlns:a16="http://schemas.microsoft.com/office/drawing/2014/main" val="78017545"/>
                  </a:ext>
                </a:extLst>
              </a:tr>
              <a:tr h="425597">
                <a:tc>
                  <a:txBody>
                    <a:bodyPr/>
                    <a:lstStyle/>
                    <a:p>
                      <a:r>
                        <a:rPr lang="en-US" sz="1200" b="1">
                          <a:solidFill>
                            <a:srgbClr val="000000"/>
                          </a:solidFill>
                          <a:effectLst/>
                        </a:rPr>
                        <a:t>Nature and Heritage Tourism (NHT)</a:t>
                      </a:r>
                      <a:endParaRPr lang="en-US" sz="1200">
                        <a:effectLst/>
                      </a:endParaRPr>
                    </a:p>
                  </a:txBody>
                  <a:tcPr marL="24516" marR="24516" marT="24516" marB="24516"/>
                </a:tc>
                <a:tc>
                  <a:txBody>
                    <a:bodyPr/>
                    <a:lstStyle/>
                    <a:p>
                      <a:r>
                        <a:rPr lang="en-US" sz="1200">
                          <a:solidFill>
                            <a:srgbClr val="000000"/>
                          </a:solidFill>
                          <a:effectLst/>
                        </a:rPr>
                        <a:t>5.0</a:t>
                      </a:r>
                      <a:endParaRPr lang="en-US" sz="1200">
                        <a:effectLst/>
                      </a:endParaRPr>
                    </a:p>
                  </a:txBody>
                  <a:tcPr marL="24516" marR="24516" marT="24516" marB="24516"/>
                </a:tc>
                <a:extLst>
                  <a:ext uri="{0D108BD9-81ED-4DB2-BD59-A6C34878D82A}">
                    <a16:rowId xmlns:a16="http://schemas.microsoft.com/office/drawing/2014/main" val="620994797"/>
                  </a:ext>
                </a:extLst>
              </a:tr>
              <a:tr h="249082">
                <a:tc>
                  <a:txBody>
                    <a:bodyPr/>
                    <a:lstStyle/>
                    <a:p>
                      <a:r>
                        <a:rPr lang="en-US" sz="1200" b="1">
                          <a:solidFill>
                            <a:srgbClr val="000000"/>
                          </a:solidFill>
                          <a:effectLst/>
                        </a:rPr>
                        <a:t>Clinical Laboratory Science (CLS)</a:t>
                      </a:r>
                      <a:endParaRPr lang="en-US" sz="1200">
                        <a:effectLst/>
                      </a:endParaRPr>
                    </a:p>
                  </a:txBody>
                  <a:tcPr marL="24516" marR="24516" marT="24516" marB="24516"/>
                </a:tc>
                <a:tc>
                  <a:txBody>
                    <a:bodyPr/>
                    <a:lstStyle/>
                    <a:p>
                      <a:r>
                        <a:rPr lang="en-US" sz="1200">
                          <a:solidFill>
                            <a:srgbClr val="000000"/>
                          </a:solidFill>
                          <a:effectLst/>
                        </a:rPr>
                        <a:t>4.904761904761910</a:t>
                      </a:r>
                      <a:endParaRPr lang="en-US" sz="1200">
                        <a:effectLst/>
                      </a:endParaRPr>
                    </a:p>
                  </a:txBody>
                  <a:tcPr marL="24516" marR="24516" marT="24516" marB="24516"/>
                </a:tc>
                <a:extLst>
                  <a:ext uri="{0D108BD9-81ED-4DB2-BD59-A6C34878D82A}">
                    <a16:rowId xmlns:a16="http://schemas.microsoft.com/office/drawing/2014/main" val="2683104582"/>
                  </a:ext>
                </a:extLst>
              </a:tr>
              <a:tr h="249082">
                <a:tc>
                  <a:txBody>
                    <a:bodyPr/>
                    <a:lstStyle/>
                    <a:p>
                      <a:r>
                        <a:rPr lang="en-US" sz="1200" b="1">
                          <a:solidFill>
                            <a:srgbClr val="000000"/>
                          </a:solidFill>
                          <a:effectLst/>
                        </a:rPr>
                        <a:t>Physical Therapy (PT)</a:t>
                      </a:r>
                      <a:endParaRPr lang="en-US" sz="1200">
                        <a:effectLst/>
                      </a:endParaRPr>
                    </a:p>
                  </a:txBody>
                  <a:tcPr marL="24516" marR="24516" marT="24516" marB="24516"/>
                </a:tc>
                <a:tc>
                  <a:txBody>
                    <a:bodyPr/>
                    <a:lstStyle/>
                    <a:p>
                      <a:r>
                        <a:rPr lang="en-US" sz="1200">
                          <a:solidFill>
                            <a:srgbClr val="000000"/>
                          </a:solidFill>
                          <a:effectLst/>
                        </a:rPr>
                        <a:t>4.829268292682930</a:t>
                      </a:r>
                      <a:endParaRPr lang="en-US" sz="1200">
                        <a:effectLst/>
                      </a:endParaRPr>
                    </a:p>
                  </a:txBody>
                  <a:tcPr marL="24516" marR="24516" marT="24516" marB="24516"/>
                </a:tc>
                <a:extLst>
                  <a:ext uri="{0D108BD9-81ED-4DB2-BD59-A6C34878D82A}">
                    <a16:rowId xmlns:a16="http://schemas.microsoft.com/office/drawing/2014/main" val="1226814950"/>
                  </a:ext>
                </a:extLst>
              </a:tr>
              <a:tr h="249082">
                <a:tc>
                  <a:txBody>
                    <a:bodyPr/>
                    <a:lstStyle/>
                    <a:p>
                      <a:r>
                        <a:rPr lang="en-US" sz="1200" b="1">
                          <a:solidFill>
                            <a:srgbClr val="000000"/>
                          </a:solidFill>
                          <a:effectLst/>
                        </a:rPr>
                        <a:t>Radiation Therapy (RTT)</a:t>
                      </a:r>
                      <a:endParaRPr lang="en-US" sz="1200">
                        <a:effectLst/>
                      </a:endParaRPr>
                    </a:p>
                  </a:txBody>
                  <a:tcPr marL="24516" marR="24516" marT="24516" marB="24516"/>
                </a:tc>
                <a:tc>
                  <a:txBody>
                    <a:bodyPr/>
                    <a:lstStyle/>
                    <a:p>
                      <a:r>
                        <a:rPr lang="en-US" sz="1200">
                          <a:solidFill>
                            <a:srgbClr val="000000"/>
                          </a:solidFill>
                          <a:effectLst/>
                        </a:rPr>
                        <a:t>4.37037037037037</a:t>
                      </a:r>
                      <a:endParaRPr lang="en-US" sz="1200">
                        <a:effectLst/>
                      </a:endParaRPr>
                    </a:p>
                  </a:txBody>
                  <a:tcPr marL="24516" marR="24516" marT="24516" marB="24516"/>
                </a:tc>
                <a:extLst>
                  <a:ext uri="{0D108BD9-81ED-4DB2-BD59-A6C34878D82A}">
                    <a16:rowId xmlns:a16="http://schemas.microsoft.com/office/drawing/2014/main" val="3038906890"/>
                  </a:ext>
                </a:extLst>
              </a:tr>
              <a:tr h="249082">
                <a:tc>
                  <a:txBody>
                    <a:bodyPr/>
                    <a:lstStyle/>
                    <a:p>
                      <a:r>
                        <a:rPr lang="en-US" sz="1200" b="1">
                          <a:solidFill>
                            <a:srgbClr val="000000"/>
                          </a:solidFill>
                          <a:effectLst/>
                        </a:rPr>
                        <a:t>Engineering (ENGR)</a:t>
                      </a:r>
                      <a:endParaRPr lang="en-US" sz="1200">
                        <a:effectLst/>
                      </a:endParaRPr>
                    </a:p>
                  </a:txBody>
                  <a:tcPr marL="24516" marR="24516" marT="24516" marB="24516"/>
                </a:tc>
                <a:tc>
                  <a:txBody>
                    <a:bodyPr/>
                    <a:lstStyle/>
                    <a:p>
                      <a:r>
                        <a:rPr lang="en-US" sz="1200">
                          <a:solidFill>
                            <a:srgbClr val="000000"/>
                          </a:solidFill>
                          <a:effectLst/>
                        </a:rPr>
                        <a:t>3.1470588235294100</a:t>
                      </a:r>
                      <a:endParaRPr lang="en-US" sz="1200">
                        <a:effectLst/>
                      </a:endParaRPr>
                    </a:p>
                  </a:txBody>
                  <a:tcPr marL="24516" marR="24516" marT="24516" marB="24516"/>
                </a:tc>
                <a:extLst>
                  <a:ext uri="{0D108BD9-81ED-4DB2-BD59-A6C34878D82A}">
                    <a16:rowId xmlns:a16="http://schemas.microsoft.com/office/drawing/2014/main" val="3551873771"/>
                  </a:ext>
                </a:extLst>
              </a:tr>
              <a:tr h="249082">
                <a:tc>
                  <a:txBody>
                    <a:bodyPr/>
                    <a:lstStyle/>
                    <a:p>
                      <a:r>
                        <a:rPr lang="en-US" sz="1200" b="1">
                          <a:solidFill>
                            <a:srgbClr val="000000"/>
                          </a:solidFill>
                          <a:effectLst/>
                        </a:rPr>
                        <a:t>Art Foundation (ARTF)</a:t>
                      </a:r>
                      <a:endParaRPr lang="en-US" sz="1200">
                        <a:effectLst/>
                      </a:endParaRPr>
                    </a:p>
                  </a:txBody>
                  <a:tcPr marL="24516" marR="24516" marT="24516" marB="24516"/>
                </a:tc>
                <a:tc>
                  <a:txBody>
                    <a:bodyPr/>
                    <a:lstStyle/>
                    <a:p>
                      <a:r>
                        <a:rPr lang="en-US" sz="1200">
                          <a:solidFill>
                            <a:srgbClr val="000000"/>
                          </a:solidFill>
                          <a:effectLst/>
                        </a:rPr>
                        <a:t>3.0</a:t>
                      </a:r>
                      <a:endParaRPr lang="en-US" sz="1200">
                        <a:effectLst/>
                      </a:endParaRPr>
                    </a:p>
                  </a:txBody>
                  <a:tcPr marL="24516" marR="24516" marT="24516" marB="24516"/>
                </a:tc>
                <a:extLst>
                  <a:ext uri="{0D108BD9-81ED-4DB2-BD59-A6C34878D82A}">
                    <a16:rowId xmlns:a16="http://schemas.microsoft.com/office/drawing/2014/main" val="744422603"/>
                  </a:ext>
                </a:extLst>
              </a:tr>
              <a:tr h="249082">
                <a:tc>
                  <a:txBody>
                    <a:bodyPr/>
                    <a:lstStyle/>
                    <a:p>
                      <a:r>
                        <a:rPr lang="en-US" sz="1200" b="1">
                          <a:solidFill>
                            <a:srgbClr val="000000"/>
                          </a:solidFill>
                          <a:effectLst/>
                        </a:rPr>
                        <a:t>International Studies (IS)</a:t>
                      </a:r>
                      <a:endParaRPr lang="en-US" sz="1200">
                        <a:effectLst/>
                      </a:endParaRPr>
                    </a:p>
                  </a:txBody>
                  <a:tcPr marL="24516" marR="24516" marT="24516" marB="24516"/>
                </a:tc>
                <a:tc>
                  <a:txBody>
                    <a:bodyPr/>
                    <a:lstStyle/>
                    <a:p>
                      <a:r>
                        <a:rPr lang="en-US" sz="1200">
                          <a:solidFill>
                            <a:srgbClr val="000000"/>
                          </a:solidFill>
                          <a:effectLst/>
                        </a:rPr>
                        <a:t>3.0</a:t>
                      </a:r>
                      <a:endParaRPr lang="en-US" sz="1200">
                        <a:effectLst/>
                      </a:endParaRPr>
                    </a:p>
                  </a:txBody>
                  <a:tcPr marL="24516" marR="24516" marT="24516" marB="24516"/>
                </a:tc>
                <a:extLst>
                  <a:ext uri="{0D108BD9-81ED-4DB2-BD59-A6C34878D82A}">
                    <a16:rowId xmlns:a16="http://schemas.microsoft.com/office/drawing/2014/main" val="773800230"/>
                  </a:ext>
                </a:extLst>
              </a:tr>
            </a:tbl>
          </a:graphicData>
        </a:graphic>
      </p:graphicFrame>
      <p:sp>
        <p:nvSpPr>
          <p:cNvPr id="6" name="TextBox 5">
            <a:extLst>
              <a:ext uri="{FF2B5EF4-FFF2-40B4-BE49-F238E27FC236}">
                <a16:creationId xmlns:a16="http://schemas.microsoft.com/office/drawing/2014/main" id="{B057926A-96C0-A90E-8012-AFA8A92C1732}"/>
              </a:ext>
            </a:extLst>
          </p:cNvPr>
          <p:cNvSpPr txBox="1"/>
          <p:nvPr/>
        </p:nvSpPr>
        <p:spPr>
          <a:xfrm>
            <a:off x="1062438" y="4109750"/>
            <a:ext cx="4312693"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Which department has the highest average number of lab hours</a:t>
            </a:r>
            <a:r>
              <a:rPr lang="en-US" sz="1800" dirty="0">
                <a:effectLst/>
              </a:rPr>
              <a:t>?</a:t>
            </a:r>
            <a:endParaRPr lang="en-US" sz="1800" dirty="0"/>
          </a:p>
        </p:txBody>
      </p:sp>
      <p:sp>
        <p:nvSpPr>
          <p:cNvPr id="7" name="Rounded Rectangle 6">
            <a:extLst>
              <a:ext uri="{FF2B5EF4-FFF2-40B4-BE49-F238E27FC236}">
                <a16:creationId xmlns:a16="http://schemas.microsoft.com/office/drawing/2014/main" id="{E66F4839-E2D3-42A3-1B3E-4575A919E9A7}"/>
              </a:ext>
            </a:extLst>
          </p:cNvPr>
          <p:cNvSpPr/>
          <p:nvPr/>
        </p:nvSpPr>
        <p:spPr>
          <a:xfrm>
            <a:off x="1230571" y="5037480"/>
            <a:ext cx="3976426" cy="9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Education Student Teaching has an average of 33.33 lab hours</a:t>
            </a:r>
          </a:p>
        </p:txBody>
      </p:sp>
      <p:cxnSp>
        <p:nvCxnSpPr>
          <p:cNvPr id="13" name="Straight Arrow Connector 12">
            <a:extLst>
              <a:ext uri="{FF2B5EF4-FFF2-40B4-BE49-F238E27FC236}">
                <a16:creationId xmlns:a16="http://schemas.microsoft.com/office/drawing/2014/main" id="{F6CD4D9F-56E1-DA44-95AC-9973C4E74358}"/>
              </a:ext>
            </a:extLst>
          </p:cNvPr>
          <p:cNvCxnSpPr/>
          <p:nvPr/>
        </p:nvCxnSpPr>
        <p:spPr>
          <a:xfrm flipV="1">
            <a:off x="8893484" y="4072689"/>
            <a:ext cx="0" cy="1167003"/>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606939"/>
      </p:ext>
    </p:extLst>
  </p:cSld>
  <p:clrMapOvr>
    <a:masterClrMapping/>
  </p:clrMapOvr>
</p:sld>
</file>

<file path=ppt/theme/theme1.xml><?xml version="1.0" encoding="utf-8"?>
<a:theme xmlns:a="http://schemas.openxmlformats.org/drawingml/2006/main" name="LevelVTI">
  <a:themeElements>
    <a:clrScheme name="AnalogousFromLightSeedRightStep">
      <a:dk1>
        <a:srgbClr val="000000"/>
      </a:dk1>
      <a:lt1>
        <a:srgbClr val="FFFFFF"/>
      </a:lt1>
      <a:dk2>
        <a:srgbClr val="413424"/>
      </a:dk2>
      <a:lt2>
        <a:srgbClr val="E2E7E8"/>
      </a:lt2>
      <a:accent1>
        <a:srgbClr val="C39790"/>
      </a:accent1>
      <a:accent2>
        <a:srgbClr val="B89D7A"/>
      </a:accent2>
      <a:accent3>
        <a:srgbClr val="A6A57E"/>
      </a:accent3>
      <a:accent4>
        <a:srgbClr val="96AB75"/>
      </a:accent4>
      <a:accent5>
        <a:srgbClr val="8BAD83"/>
      </a:accent5>
      <a:accent6>
        <a:srgbClr val="77AF84"/>
      </a:accent6>
      <a:hlink>
        <a:srgbClr val="5A8C94"/>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758</Words>
  <Application>Microsoft Macintosh PowerPoint</Application>
  <PresentationFormat>Widescreen</PresentationFormat>
  <Paragraphs>93</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Helvetica Neue</vt:lpstr>
      <vt:lpstr>Seaford</vt:lpstr>
      <vt:lpstr>LevelVTI</vt:lpstr>
      <vt:lpstr>Distribution of Classes at Texas State University</vt:lpstr>
      <vt:lpstr>General Introduction</vt:lpstr>
      <vt:lpstr>Questions</vt:lpstr>
      <vt:lpstr>Data Collection</vt:lpstr>
      <vt:lpstr>Data Cleaning</vt:lpstr>
      <vt:lpstr>Data Analysis</vt:lpstr>
      <vt:lpstr>PowerPoint Presentation</vt:lpstr>
      <vt:lpstr>PowerPoint Presentation</vt:lpstr>
      <vt:lpstr>PowerPoint Presentation</vt:lpstr>
      <vt:lpstr>PowerPoint Presentation</vt:lpstr>
      <vt:lpstr>PowerPoint Presentation</vt:lpstr>
      <vt:lpstr>Using Heatmap To Look for Correlation</vt:lpstr>
      <vt:lpstr>Interpretation of data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Courses Offered at Texas State</dc:title>
  <dc:creator>Rollman, Rowan</dc:creator>
  <cp:lastModifiedBy>Rollman, Rowan</cp:lastModifiedBy>
  <cp:revision>2</cp:revision>
  <dcterms:created xsi:type="dcterms:W3CDTF">2023-04-26T15:40:19Z</dcterms:created>
  <dcterms:modified xsi:type="dcterms:W3CDTF">2023-05-02T01:12:17Z</dcterms:modified>
</cp:coreProperties>
</file>