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notesMasterIdLst>
    <p:notesMasterId r:id="rId20"/>
  </p:notesMasterIdLst>
  <p:sldIdLst>
    <p:sldId id="256" r:id="rId2"/>
    <p:sldId id="257" r:id="rId3"/>
    <p:sldId id="258" r:id="rId4"/>
    <p:sldId id="263" r:id="rId5"/>
    <p:sldId id="262" r:id="rId6"/>
    <p:sldId id="259" r:id="rId7"/>
    <p:sldId id="260" r:id="rId8"/>
    <p:sldId id="261" r:id="rId9"/>
    <p:sldId id="266" r:id="rId10"/>
    <p:sldId id="264" r:id="rId11"/>
    <p:sldId id="267" r:id="rId12"/>
    <p:sldId id="265" r:id="rId13"/>
    <p:sldId id="268" r:id="rId14"/>
    <p:sldId id="269"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8"/>
    <p:restoredTop sz="85915"/>
  </p:normalViewPr>
  <p:slideViewPr>
    <p:cSldViewPr snapToGrid="0">
      <p:cViewPr>
        <p:scale>
          <a:sx n="93" d="100"/>
          <a:sy n="93" d="100"/>
        </p:scale>
        <p:origin x="40"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52B80-DF58-5645-A782-2C00A16A2343}" type="datetimeFigureOut">
              <a:rPr lang="en-US" smtClean="0"/>
              <a:t>11/30/22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6F1B9-48DA-354B-8E87-B6CDB7C9CCBF}" type="slidenum">
              <a:rPr lang="en-US" smtClean="0"/>
              <a:t>‹#›</a:t>
            </a:fld>
            <a:endParaRPr lang="en-US"/>
          </a:p>
        </p:txBody>
      </p:sp>
    </p:spTree>
    <p:extLst>
      <p:ext uri="{BB962C8B-B14F-4D97-AF65-F5344CB8AC3E}">
        <p14:creationId xmlns:p14="http://schemas.microsoft.com/office/powerpoint/2010/main" val="1241984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select years going back to 1987 and specify which month you are looking at. It also allows you to add more values like day of the month, day of the week, amount of time delayed, and more.</a:t>
            </a:r>
          </a:p>
          <a:p>
            <a:r>
              <a:rPr lang="en-US" dirty="0"/>
              <a:t>The specific dataset I’m using comes from January 2022</a:t>
            </a:r>
          </a:p>
        </p:txBody>
      </p:sp>
      <p:sp>
        <p:nvSpPr>
          <p:cNvPr id="4" name="Slide Number Placeholder 3"/>
          <p:cNvSpPr>
            <a:spLocks noGrp="1"/>
          </p:cNvSpPr>
          <p:nvPr>
            <p:ph type="sldNum" sz="quarter" idx="5"/>
          </p:nvPr>
        </p:nvSpPr>
        <p:spPr/>
        <p:txBody>
          <a:bodyPr/>
          <a:lstStyle/>
          <a:p>
            <a:fld id="{DC96F1B9-48DA-354B-8E87-B6CDB7C9CCBF}" type="slidenum">
              <a:rPr lang="en-US" smtClean="0"/>
              <a:t>2</a:t>
            </a:fld>
            <a:endParaRPr lang="en-US"/>
          </a:p>
        </p:txBody>
      </p:sp>
    </p:spTree>
    <p:extLst>
      <p:ext uri="{BB962C8B-B14F-4D97-AF65-F5344CB8AC3E}">
        <p14:creationId xmlns:p14="http://schemas.microsoft.com/office/powerpoint/2010/main" val="874192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variables that I create </a:t>
            </a:r>
          </a:p>
        </p:txBody>
      </p:sp>
      <p:sp>
        <p:nvSpPr>
          <p:cNvPr id="4" name="Slide Number Placeholder 3"/>
          <p:cNvSpPr>
            <a:spLocks noGrp="1"/>
          </p:cNvSpPr>
          <p:nvPr>
            <p:ph type="sldNum" sz="quarter" idx="5"/>
          </p:nvPr>
        </p:nvSpPr>
        <p:spPr/>
        <p:txBody>
          <a:bodyPr/>
          <a:lstStyle/>
          <a:p>
            <a:fld id="{DC96F1B9-48DA-354B-8E87-B6CDB7C9CCBF}" type="slidenum">
              <a:rPr lang="en-US" smtClean="0"/>
              <a:t>4</a:t>
            </a:fld>
            <a:endParaRPr lang="en-US"/>
          </a:p>
        </p:txBody>
      </p:sp>
    </p:spTree>
    <p:extLst>
      <p:ext uri="{BB962C8B-B14F-4D97-AF65-F5344CB8AC3E}">
        <p14:creationId xmlns:p14="http://schemas.microsoft.com/office/powerpoint/2010/main" val="819583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96F1B9-48DA-354B-8E87-B6CDB7C9CCBF}" type="slidenum">
              <a:rPr lang="en-US" smtClean="0"/>
              <a:t>8</a:t>
            </a:fld>
            <a:endParaRPr lang="en-US"/>
          </a:p>
        </p:txBody>
      </p:sp>
    </p:spTree>
    <p:extLst>
      <p:ext uri="{BB962C8B-B14F-4D97-AF65-F5344CB8AC3E}">
        <p14:creationId xmlns:p14="http://schemas.microsoft.com/office/powerpoint/2010/main" val="1688819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solver “sag” and “saga” because those are best with large datasets. Since my dataset is 500,000+ samples, this solver would speed up the process</a:t>
            </a:r>
          </a:p>
        </p:txBody>
      </p:sp>
      <p:sp>
        <p:nvSpPr>
          <p:cNvPr id="4" name="Slide Number Placeholder 3"/>
          <p:cNvSpPr>
            <a:spLocks noGrp="1"/>
          </p:cNvSpPr>
          <p:nvPr>
            <p:ph type="sldNum" sz="quarter" idx="5"/>
          </p:nvPr>
        </p:nvSpPr>
        <p:spPr/>
        <p:txBody>
          <a:bodyPr/>
          <a:lstStyle/>
          <a:p>
            <a:fld id="{DC96F1B9-48DA-354B-8E87-B6CDB7C9CCBF}" type="slidenum">
              <a:rPr lang="en-US" smtClean="0"/>
              <a:t>10</a:t>
            </a:fld>
            <a:endParaRPr lang="en-US"/>
          </a:p>
        </p:txBody>
      </p:sp>
    </p:spTree>
    <p:extLst>
      <p:ext uri="{BB962C8B-B14F-4D97-AF65-F5344CB8AC3E}">
        <p14:creationId xmlns:p14="http://schemas.microsoft.com/office/powerpoint/2010/main" val="3305259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96F1B9-48DA-354B-8E87-B6CDB7C9CCBF}" type="slidenum">
              <a:rPr lang="en-US" smtClean="0"/>
              <a:t>13</a:t>
            </a:fld>
            <a:endParaRPr lang="en-US"/>
          </a:p>
        </p:txBody>
      </p:sp>
    </p:spTree>
    <p:extLst>
      <p:ext uri="{BB962C8B-B14F-4D97-AF65-F5344CB8AC3E}">
        <p14:creationId xmlns:p14="http://schemas.microsoft.com/office/powerpoint/2010/main" val="2860109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panose="02000503000000020004" pitchFamily="2" charset="0"/>
              </a:rPr>
              <a:t>The reason for choosing this model is because it has a faster training speed and has better accuracy than other boosting algorithms, but MAINLY because it is able to handle large datasets with relative ease.</a:t>
            </a:r>
            <a:endParaRPr lang="en-US" dirty="0"/>
          </a:p>
        </p:txBody>
      </p:sp>
      <p:sp>
        <p:nvSpPr>
          <p:cNvPr id="4" name="Slide Number Placeholder 3"/>
          <p:cNvSpPr>
            <a:spLocks noGrp="1"/>
          </p:cNvSpPr>
          <p:nvPr>
            <p:ph type="sldNum" sz="quarter" idx="5"/>
          </p:nvPr>
        </p:nvSpPr>
        <p:spPr/>
        <p:txBody>
          <a:bodyPr/>
          <a:lstStyle/>
          <a:p>
            <a:fld id="{DC96F1B9-48DA-354B-8E87-B6CDB7C9CCBF}" type="slidenum">
              <a:rPr lang="en-US" smtClean="0"/>
              <a:t>16</a:t>
            </a:fld>
            <a:endParaRPr lang="en-US"/>
          </a:p>
        </p:txBody>
      </p:sp>
    </p:spTree>
    <p:extLst>
      <p:ext uri="{BB962C8B-B14F-4D97-AF65-F5344CB8AC3E}">
        <p14:creationId xmlns:p14="http://schemas.microsoft.com/office/powerpoint/2010/main" val="772097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panose="02000503000000020004" pitchFamily="2" charset="0"/>
              </a:rPr>
              <a:t>The reason for choosing this model is because it has a faster training speed and has better accuracy than other boosting algorithms, but MAINLY because it is able to handle large datasets with relative ease.</a:t>
            </a:r>
            <a:endParaRPr lang="en-US" dirty="0"/>
          </a:p>
        </p:txBody>
      </p:sp>
      <p:sp>
        <p:nvSpPr>
          <p:cNvPr id="4" name="Slide Number Placeholder 3"/>
          <p:cNvSpPr>
            <a:spLocks noGrp="1"/>
          </p:cNvSpPr>
          <p:nvPr>
            <p:ph type="sldNum" sz="quarter" idx="5"/>
          </p:nvPr>
        </p:nvSpPr>
        <p:spPr/>
        <p:txBody>
          <a:bodyPr/>
          <a:lstStyle/>
          <a:p>
            <a:fld id="{DC96F1B9-48DA-354B-8E87-B6CDB7C9CCBF}" type="slidenum">
              <a:rPr lang="en-US" smtClean="0"/>
              <a:t>17</a:t>
            </a:fld>
            <a:endParaRPr lang="en-US"/>
          </a:p>
        </p:txBody>
      </p:sp>
    </p:spTree>
    <p:extLst>
      <p:ext uri="{BB962C8B-B14F-4D97-AF65-F5344CB8AC3E}">
        <p14:creationId xmlns:p14="http://schemas.microsoft.com/office/powerpoint/2010/main" val="3883382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11/30/22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57156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568052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7904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11/30/22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07277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11/30/22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985052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11/30/22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8819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11/30/22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9651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1892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11/30/22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61395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11/30/22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0374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11/30/22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9138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11/30/22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9633053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B51-C4BD-B38F-BF6B-9DE17952C704}"/>
              </a:ext>
            </a:extLst>
          </p:cNvPr>
          <p:cNvSpPr>
            <a:spLocks noGrp="1"/>
          </p:cNvSpPr>
          <p:nvPr>
            <p:ph type="ctrTitle"/>
          </p:nvPr>
        </p:nvSpPr>
        <p:spPr/>
        <p:txBody>
          <a:bodyPr/>
          <a:lstStyle/>
          <a:p>
            <a:r>
              <a:rPr lang="en-US" dirty="0"/>
              <a:t>Predicting on-time flights</a:t>
            </a:r>
          </a:p>
        </p:txBody>
      </p:sp>
      <p:sp>
        <p:nvSpPr>
          <p:cNvPr id="3" name="Subtitle 2">
            <a:extLst>
              <a:ext uri="{FF2B5EF4-FFF2-40B4-BE49-F238E27FC236}">
                <a16:creationId xmlns:a16="http://schemas.microsoft.com/office/drawing/2014/main" id="{0860193F-C9F2-CB60-4C7B-E1078A880000}"/>
              </a:ext>
            </a:extLst>
          </p:cNvPr>
          <p:cNvSpPr>
            <a:spLocks noGrp="1"/>
          </p:cNvSpPr>
          <p:nvPr>
            <p:ph type="subTitle" idx="1"/>
          </p:nvPr>
        </p:nvSpPr>
        <p:spPr/>
        <p:txBody>
          <a:bodyPr/>
          <a:lstStyle/>
          <a:p>
            <a:r>
              <a:rPr lang="en-US" dirty="0"/>
              <a:t>Rowan Rollman</a:t>
            </a:r>
          </a:p>
        </p:txBody>
      </p:sp>
    </p:spTree>
    <p:extLst>
      <p:ext uri="{BB962C8B-B14F-4D97-AF65-F5344CB8AC3E}">
        <p14:creationId xmlns:p14="http://schemas.microsoft.com/office/powerpoint/2010/main" val="130590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2BEA15-A857-911D-D527-4DBED1082847}"/>
              </a:ext>
            </a:extLst>
          </p:cNvPr>
          <p:cNvPicPr>
            <a:picLocks noChangeAspect="1"/>
          </p:cNvPicPr>
          <p:nvPr/>
        </p:nvPicPr>
        <p:blipFill>
          <a:blip r:embed="rId3"/>
          <a:stretch>
            <a:fillRect/>
          </a:stretch>
        </p:blipFill>
        <p:spPr>
          <a:xfrm>
            <a:off x="647700" y="305157"/>
            <a:ext cx="5448300" cy="4216400"/>
          </a:xfrm>
          <a:prstGeom prst="rect">
            <a:avLst/>
          </a:prstGeom>
        </p:spPr>
      </p:pic>
      <p:pic>
        <p:nvPicPr>
          <p:cNvPr id="6" name="Picture 5">
            <a:extLst>
              <a:ext uri="{FF2B5EF4-FFF2-40B4-BE49-F238E27FC236}">
                <a16:creationId xmlns:a16="http://schemas.microsoft.com/office/drawing/2014/main" id="{F0F10D28-9D38-51B2-9853-8700446F9C79}"/>
              </a:ext>
            </a:extLst>
          </p:cNvPr>
          <p:cNvPicPr>
            <a:picLocks noChangeAspect="1"/>
          </p:cNvPicPr>
          <p:nvPr/>
        </p:nvPicPr>
        <p:blipFill>
          <a:blip r:embed="rId4"/>
          <a:stretch>
            <a:fillRect/>
          </a:stretch>
        </p:blipFill>
        <p:spPr>
          <a:xfrm>
            <a:off x="6096000" y="305157"/>
            <a:ext cx="5448300" cy="4216400"/>
          </a:xfrm>
          <a:prstGeom prst="rect">
            <a:avLst/>
          </a:prstGeom>
        </p:spPr>
      </p:pic>
      <p:sp>
        <p:nvSpPr>
          <p:cNvPr id="7" name="TextBox 6">
            <a:extLst>
              <a:ext uri="{FF2B5EF4-FFF2-40B4-BE49-F238E27FC236}">
                <a16:creationId xmlns:a16="http://schemas.microsoft.com/office/drawing/2014/main" id="{359F1E64-EB66-822B-6850-DD62B1CA09A6}"/>
              </a:ext>
            </a:extLst>
          </p:cNvPr>
          <p:cNvSpPr txBox="1"/>
          <p:nvPr/>
        </p:nvSpPr>
        <p:spPr>
          <a:xfrm>
            <a:off x="6096000" y="4747098"/>
            <a:ext cx="5448300" cy="1477328"/>
          </a:xfrm>
          <a:prstGeom prst="rect">
            <a:avLst/>
          </a:prstGeom>
          <a:noFill/>
        </p:spPr>
        <p:txBody>
          <a:bodyPr wrap="square" rtlCol="0">
            <a:spAutoFit/>
          </a:bodyPr>
          <a:lstStyle/>
          <a:p>
            <a:r>
              <a:rPr lang="en-US" dirty="0"/>
              <a:t>Model score: 92.237%</a:t>
            </a:r>
          </a:p>
          <a:p>
            <a:r>
              <a:rPr lang="en-US" dirty="0"/>
              <a:t>Cross validation scores: </a:t>
            </a:r>
          </a:p>
          <a:p>
            <a:r>
              <a:rPr lang="en-US" dirty="0"/>
              <a:t>[0.92020921 0.92090227 0.920233 0.92029497 0.91974964]</a:t>
            </a:r>
          </a:p>
          <a:p>
            <a:r>
              <a:rPr lang="en-US" dirty="0"/>
              <a:t>Mean of cross validation scores: 0.920277816</a:t>
            </a:r>
          </a:p>
        </p:txBody>
      </p:sp>
      <p:sp>
        <p:nvSpPr>
          <p:cNvPr id="8" name="TextBox 7">
            <a:extLst>
              <a:ext uri="{FF2B5EF4-FFF2-40B4-BE49-F238E27FC236}">
                <a16:creationId xmlns:a16="http://schemas.microsoft.com/office/drawing/2014/main" id="{3685D208-0E5E-2138-3347-B2CF784EF838}"/>
              </a:ext>
            </a:extLst>
          </p:cNvPr>
          <p:cNvSpPr txBox="1"/>
          <p:nvPr/>
        </p:nvSpPr>
        <p:spPr>
          <a:xfrm>
            <a:off x="647700" y="4747098"/>
            <a:ext cx="5448300" cy="1477328"/>
          </a:xfrm>
          <a:prstGeom prst="rect">
            <a:avLst/>
          </a:prstGeom>
          <a:noFill/>
        </p:spPr>
        <p:txBody>
          <a:bodyPr wrap="square" rtlCol="0">
            <a:spAutoFit/>
          </a:bodyPr>
          <a:lstStyle/>
          <a:p>
            <a:r>
              <a:rPr lang="en-US" dirty="0"/>
              <a:t>Model score: 92.413%</a:t>
            </a:r>
          </a:p>
          <a:p>
            <a:r>
              <a:rPr lang="en-US" dirty="0"/>
              <a:t>Cross validation scores: </a:t>
            </a:r>
          </a:p>
          <a:p>
            <a:r>
              <a:rPr lang="en-US" dirty="0"/>
              <a:t>[0.92064299 0.9212617 0.92081552 0.92079073 0.92007188] </a:t>
            </a:r>
          </a:p>
          <a:p>
            <a:r>
              <a:rPr lang="en-US" dirty="0"/>
              <a:t>Mean of cross validation scores: 0.920716564</a:t>
            </a:r>
          </a:p>
        </p:txBody>
      </p:sp>
    </p:spTree>
    <p:extLst>
      <p:ext uri="{BB962C8B-B14F-4D97-AF65-F5344CB8AC3E}">
        <p14:creationId xmlns:p14="http://schemas.microsoft.com/office/powerpoint/2010/main" val="112389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4810-2D41-38DD-E69D-F9A3B37B5B97}"/>
              </a:ext>
            </a:extLst>
          </p:cNvPr>
          <p:cNvSpPr>
            <a:spLocks noGrp="1"/>
          </p:cNvSpPr>
          <p:nvPr>
            <p:ph type="ctrTitle"/>
          </p:nvPr>
        </p:nvSpPr>
        <p:spPr/>
        <p:txBody>
          <a:bodyPr/>
          <a:lstStyle/>
          <a:p>
            <a:r>
              <a:rPr lang="en-US" dirty="0"/>
              <a:t>KNN Classifier</a:t>
            </a:r>
          </a:p>
        </p:txBody>
      </p:sp>
    </p:spTree>
    <p:extLst>
      <p:ext uri="{BB962C8B-B14F-4D97-AF65-F5344CB8AC3E}">
        <p14:creationId xmlns:p14="http://schemas.microsoft.com/office/powerpoint/2010/main" val="428167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EE13-4A04-DDFE-D265-FEE2DD7A6C55}"/>
              </a:ext>
            </a:extLst>
          </p:cNvPr>
          <p:cNvSpPr>
            <a:spLocks noGrp="1"/>
          </p:cNvSpPr>
          <p:nvPr>
            <p:ph type="title"/>
          </p:nvPr>
        </p:nvSpPr>
        <p:spPr/>
        <p:txBody>
          <a:bodyPr/>
          <a:lstStyle/>
          <a:p>
            <a:r>
              <a:rPr lang="en-US" dirty="0"/>
              <a:t>KNN Scores from 1-29</a:t>
            </a:r>
          </a:p>
        </p:txBody>
      </p:sp>
      <p:graphicFrame>
        <p:nvGraphicFramePr>
          <p:cNvPr id="5" name="Table 5">
            <a:extLst>
              <a:ext uri="{FF2B5EF4-FFF2-40B4-BE49-F238E27FC236}">
                <a16:creationId xmlns:a16="http://schemas.microsoft.com/office/drawing/2014/main" id="{2ED11703-FE10-B459-EC66-A37A7553A6B5}"/>
              </a:ext>
            </a:extLst>
          </p:cNvPr>
          <p:cNvGraphicFramePr>
            <a:graphicFrameLocks noGrp="1"/>
          </p:cNvGraphicFramePr>
          <p:nvPr>
            <p:ph sz="half" idx="1"/>
            <p:extLst>
              <p:ext uri="{D42A27DB-BD31-4B8C-83A1-F6EECF244321}">
                <p14:modId xmlns:p14="http://schemas.microsoft.com/office/powerpoint/2010/main" val="4146454899"/>
              </p:ext>
            </p:extLst>
          </p:nvPr>
        </p:nvGraphicFramePr>
        <p:xfrm>
          <a:off x="1583438" y="2638044"/>
          <a:ext cx="4271961" cy="3291840"/>
        </p:xfrm>
        <a:graphic>
          <a:graphicData uri="http://schemas.openxmlformats.org/drawingml/2006/table">
            <a:tbl>
              <a:tblPr firstRow="1" bandRow="1">
                <a:tableStyleId>{21E4AEA4-8DFA-4A89-87EB-49C32662AFE0}</a:tableStyleId>
              </a:tblPr>
              <a:tblGrid>
                <a:gridCol w="1423987">
                  <a:extLst>
                    <a:ext uri="{9D8B030D-6E8A-4147-A177-3AD203B41FA5}">
                      <a16:colId xmlns:a16="http://schemas.microsoft.com/office/drawing/2014/main" val="3609254470"/>
                    </a:ext>
                  </a:extLst>
                </a:gridCol>
                <a:gridCol w="1423987">
                  <a:extLst>
                    <a:ext uri="{9D8B030D-6E8A-4147-A177-3AD203B41FA5}">
                      <a16:colId xmlns:a16="http://schemas.microsoft.com/office/drawing/2014/main" val="2362230211"/>
                    </a:ext>
                  </a:extLst>
                </a:gridCol>
                <a:gridCol w="1423987">
                  <a:extLst>
                    <a:ext uri="{9D8B030D-6E8A-4147-A177-3AD203B41FA5}">
                      <a16:colId xmlns:a16="http://schemas.microsoft.com/office/drawing/2014/main" val="33787713"/>
                    </a:ext>
                  </a:extLst>
                </a:gridCol>
              </a:tblGrid>
              <a:tr h="344665">
                <a:tc>
                  <a:txBody>
                    <a:bodyPr/>
                    <a:lstStyle/>
                    <a:p>
                      <a:r>
                        <a:rPr lang="en-US" dirty="0"/>
                        <a:t>K-Value</a:t>
                      </a:r>
                    </a:p>
                  </a:txBody>
                  <a:tcPr/>
                </a:tc>
                <a:tc>
                  <a:txBody>
                    <a:bodyPr/>
                    <a:lstStyle/>
                    <a:p>
                      <a:r>
                        <a:rPr lang="en-US" dirty="0"/>
                        <a:t>Train Score</a:t>
                      </a:r>
                    </a:p>
                  </a:txBody>
                  <a:tcPr/>
                </a:tc>
                <a:tc>
                  <a:txBody>
                    <a:bodyPr/>
                    <a:lstStyle/>
                    <a:p>
                      <a:r>
                        <a:rPr lang="en-US" dirty="0"/>
                        <a:t>Test Score</a:t>
                      </a:r>
                    </a:p>
                  </a:txBody>
                  <a:tcPr/>
                </a:tc>
                <a:extLst>
                  <a:ext uri="{0D108BD9-81ED-4DB2-BD59-A6C34878D82A}">
                    <a16:rowId xmlns:a16="http://schemas.microsoft.com/office/drawing/2014/main" val="3739383317"/>
                  </a:ext>
                </a:extLst>
              </a:tr>
              <a:tr h="344665">
                <a:tc>
                  <a:txBody>
                    <a:bodyPr/>
                    <a:lstStyle/>
                    <a:p>
                      <a:r>
                        <a:rPr lang="en-US" dirty="0"/>
                        <a:t>1</a:t>
                      </a:r>
                    </a:p>
                  </a:txBody>
                  <a:tcPr/>
                </a:tc>
                <a:tc>
                  <a:txBody>
                    <a:bodyPr/>
                    <a:lstStyle/>
                    <a:p>
                      <a:r>
                        <a:rPr lang="en-US" dirty="0"/>
                        <a:t>0.977529956</a:t>
                      </a:r>
                    </a:p>
                  </a:txBody>
                  <a:tcPr/>
                </a:tc>
                <a:tc>
                  <a:txBody>
                    <a:bodyPr/>
                    <a:lstStyle/>
                    <a:p>
                      <a:r>
                        <a:rPr lang="en-US" dirty="0"/>
                        <a:t>0.863529552</a:t>
                      </a:r>
                    </a:p>
                  </a:txBody>
                  <a:tcPr/>
                </a:tc>
                <a:extLst>
                  <a:ext uri="{0D108BD9-81ED-4DB2-BD59-A6C34878D82A}">
                    <a16:rowId xmlns:a16="http://schemas.microsoft.com/office/drawing/2014/main" val="1880150176"/>
                  </a:ext>
                </a:extLst>
              </a:tr>
              <a:tr h="344665">
                <a:tc>
                  <a:txBody>
                    <a:bodyPr/>
                    <a:lstStyle/>
                    <a:p>
                      <a:r>
                        <a:rPr lang="en-US" dirty="0"/>
                        <a:t>2</a:t>
                      </a:r>
                    </a:p>
                  </a:txBody>
                  <a:tcPr/>
                </a:tc>
                <a:tc>
                  <a:txBody>
                    <a:bodyPr/>
                    <a:lstStyle/>
                    <a:p>
                      <a:r>
                        <a:rPr lang="en-US" dirty="0"/>
                        <a:t>0.913952001</a:t>
                      </a:r>
                    </a:p>
                  </a:txBody>
                  <a:tcPr/>
                </a:tc>
                <a:tc>
                  <a:txBody>
                    <a:bodyPr/>
                    <a:lstStyle/>
                    <a:p>
                      <a:r>
                        <a:rPr lang="en-US" dirty="0"/>
                        <a:t>0.861826646</a:t>
                      </a:r>
                    </a:p>
                  </a:txBody>
                  <a:tcPr/>
                </a:tc>
                <a:extLst>
                  <a:ext uri="{0D108BD9-81ED-4DB2-BD59-A6C34878D82A}">
                    <a16:rowId xmlns:a16="http://schemas.microsoft.com/office/drawing/2014/main" val="3942802236"/>
                  </a:ext>
                </a:extLst>
              </a:tr>
              <a:tr h="344665">
                <a:tc>
                  <a:txBody>
                    <a:bodyPr/>
                    <a:lstStyle/>
                    <a:p>
                      <a:r>
                        <a:rPr lang="en-US" dirty="0"/>
                        <a:t>3</a:t>
                      </a:r>
                    </a:p>
                  </a:txBody>
                  <a:tcPr/>
                </a:tc>
                <a:tc>
                  <a:txBody>
                    <a:bodyPr/>
                    <a:lstStyle/>
                    <a:p>
                      <a:r>
                        <a:rPr lang="en-US" dirty="0"/>
                        <a:t>0.914001576</a:t>
                      </a:r>
                    </a:p>
                  </a:txBody>
                  <a:tcPr/>
                </a:tc>
                <a:tc>
                  <a:txBody>
                    <a:bodyPr/>
                    <a:lstStyle/>
                    <a:p>
                      <a:r>
                        <a:rPr lang="en-US" dirty="0"/>
                        <a:t>0.858093637</a:t>
                      </a:r>
                    </a:p>
                  </a:txBody>
                  <a:tcPr/>
                </a:tc>
                <a:extLst>
                  <a:ext uri="{0D108BD9-81ED-4DB2-BD59-A6C34878D82A}">
                    <a16:rowId xmlns:a16="http://schemas.microsoft.com/office/drawing/2014/main" val="4159859942"/>
                  </a:ext>
                </a:extLst>
              </a:tr>
              <a:tr h="344665">
                <a:tc>
                  <a:txBody>
                    <a:bodyPr/>
                    <a:lstStyle/>
                    <a:p>
                      <a:r>
                        <a:rPr lang="en-US" dirty="0"/>
                        <a:t>4</a:t>
                      </a:r>
                    </a:p>
                  </a:txBody>
                  <a:tcPr/>
                </a:tc>
                <a:tc>
                  <a:txBody>
                    <a:bodyPr/>
                    <a:lstStyle/>
                    <a:p>
                      <a:r>
                        <a:rPr lang="en-US" dirty="0"/>
                        <a:t>0.888095958</a:t>
                      </a:r>
                    </a:p>
                  </a:txBody>
                  <a:tcPr/>
                </a:tc>
                <a:tc>
                  <a:txBody>
                    <a:bodyPr/>
                    <a:lstStyle/>
                    <a:p>
                      <a:r>
                        <a:rPr lang="en-US" dirty="0"/>
                        <a:t>0.849846813</a:t>
                      </a:r>
                    </a:p>
                  </a:txBody>
                  <a:tcPr/>
                </a:tc>
                <a:extLst>
                  <a:ext uri="{0D108BD9-81ED-4DB2-BD59-A6C34878D82A}">
                    <a16:rowId xmlns:a16="http://schemas.microsoft.com/office/drawing/2014/main" val="485735731"/>
                  </a:ext>
                </a:extLst>
              </a:tr>
              <a:tr h="344665">
                <a:tc>
                  <a:txBody>
                    <a:bodyPr/>
                    <a:lstStyle/>
                    <a:p>
                      <a:r>
                        <a:rPr lang="en-US" dirty="0"/>
                        <a:t>5</a:t>
                      </a:r>
                    </a:p>
                  </a:txBody>
                  <a:tcPr/>
                </a:tc>
                <a:tc>
                  <a:txBody>
                    <a:bodyPr/>
                    <a:lstStyle/>
                    <a:p>
                      <a:r>
                        <a:rPr lang="en-US" dirty="0"/>
                        <a:t>0.887706791</a:t>
                      </a:r>
                    </a:p>
                  </a:txBody>
                  <a:tcPr/>
                </a:tc>
                <a:tc>
                  <a:txBody>
                    <a:bodyPr/>
                    <a:lstStyle/>
                    <a:p>
                      <a:r>
                        <a:rPr lang="en-US" dirty="0"/>
                        <a:t>0.851081234</a:t>
                      </a:r>
                    </a:p>
                  </a:txBody>
                  <a:tcPr/>
                </a:tc>
                <a:extLst>
                  <a:ext uri="{0D108BD9-81ED-4DB2-BD59-A6C34878D82A}">
                    <a16:rowId xmlns:a16="http://schemas.microsoft.com/office/drawing/2014/main" val="3827390710"/>
                  </a:ext>
                </a:extLst>
              </a:tr>
              <a:tr h="344665">
                <a:tc>
                  <a:txBody>
                    <a:bodyPr/>
                    <a:lstStyle/>
                    <a:p>
                      <a:r>
                        <a:rPr lang="en-US" dirty="0"/>
                        <a:t>6</a:t>
                      </a:r>
                    </a:p>
                  </a:txBody>
                  <a:tcPr/>
                </a:tc>
                <a:tc>
                  <a:txBody>
                    <a:bodyPr/>
                    <a:lstStyle/>
                    <a:p>
                      <a:r>
                        <a:rPr lang="en-US" dirty="0"/>
                        <a:t>0.871966606</a:t>
                      </a:r>
                    </a:p>
                  </a:txBody>
                  <a:tcPr/>
                </a:tc>
                <a:tc>
                  <a:txBody>
                    <a:bodyPr/>
                    <a:lstStyle/>
                    <a:p>
                      <a:r>
                        <a:rPr lang="en-US" dirty="0"/>
                        <a:t>0.843563164</a:t>
                      </a:r>
                    </a:p>
                  </a:txBody>
                  <a:tcPr/>
                </a:tc>
                <a:extLst>
                  <a:ext uri="{0D108BD9-81ED-4DB2-BD59-A6C34878D82A}">
                    <a16:rowId xmlns:a16="http://schemas.microsoft.com/office/drawing/2014/main" val="3581142008"/>
                  </a:ext>
                </a:extLst>
              </a:tr>
              <a:tr h="344665">
                <a:tc>
                  <a:txBody>
                    <a:bodyPr/>
                    <a:lstStyle/>
                    <a:p>
                      <a:r>
                        <a:rPr lang="en-US" b="1" dirty="0"/>
                        <a:t>:</a:t>
                      </a:r>
                    </a:p>
                  </a:txBody>
                  <a:tcPr/>
                </a:tc>
                <a:tc>
                  <a:txBody>
                    <a:bodyPr/>
                    <a:lstStyle/>
                    <a:p>
                      <a:r>
                        <a:rPr lang="en-US" b="1" dirty="0"/>
                        <a:t>:</a:t>
                      </a:r>
                    </a:p>
                  </a:txBody>
                  <a:tcPr/>
                </a:tc>
                <a:tc>
                  <a:txBody>
                    <a:bodyPr/>
                    <a:lstStyle/>
                    <a:p>
                      <a:r>
                        <a:rPr lang="en-US" b="1" dirty="0"/>
                        <a:t>:</a:t>
                      </a:r>
                    </a:p>
                  </a:txBody>
                  <a:tcPr/>
                </a:tc>
                <a:extLst>
                  <a:ext uri="{0D108BD9-81ED-4DB2-BD59-A6C34878D82A}">
                    <a16:rowId xmlns:a16="http://schemas.microsoft.com/office/drawing/2014/main" val="4106221265"/>
                  </a:ext>
                </a:extLst>
              </a:tr>
              <a:tr h="344665">
                <a:tc>
                  <a:txBody>
                    <a:bodyPr/>
                    <a:lstStyle/>
                    <a:p>
                      <a:r>
                        <a:rPr lang="en-US" b="1" dirty="0"/>
                        <a:t>:</a:t>
                      </a:r>
                    </a:p>
                  </a:txBody>
                  <a:tcPr/>
                </a:tc>
                <a:tc>
                  <a:txBody>
                    <a:bodyPr/>
                    <a:lstStyle/>
                    <a:p>
                      <a:r>
                        <a:rPr lang="en-US" b="1" dirty="0"/>
                        <a:t>:</a:t>
                      </a:r>
                    </a:p>
                  </a:txBody>
                  <a:tcPr/>
                </a:tc>
                <a:tc>
                  <a:txBody>
                    <a:bodyPr/>
                    <a:lstStyle/>
                    <a:p>
                      <a:r>
                        <a:rPr lang="en-US" b="1" dirty="0"/>
                        <a:t>:</a:t>
                      </a:r>
                    </a:p>
                  </a:txBody>
                  <a:tcPr/>
                </a:tc>
                <a:extLst>
                  <a:ext uri="{0D108BD9-81ED-4DB2-BD59-A6C34878D82A}">
                    <a16:rowId xmlns:a16="http://schemas.microsoft.com/office/drawing/2014/main" val="2052243706"/>
                  </a:ext>
                </a:extLst>
              </a:tr>
            </a:tbl>
          </a:graphicData>
        </a:graphic>
      </p:graphicFrame>
      <p:sp>
        <p:nvSpPr>
          <p:cNvPr id="4" name="Content Placeholder 3">
            <a:extLst>
              <a:ext uri="{FF2B5EF4-FFF2-40B4-BE49-F238E27FC236}">
                <a16:creationId xmlns:a16="http://schemas.microsoft.com/office/drawing/2014/main" id="{2626C8D3-7149-F278-655E-AF68FD17B695}"/>
              </a:ext>
            </a:extLst>
          </p:cNvPr>
          <p:cNvSpPr>
            <a:spLocks noGrp="1"/>
          </p:cNvSpPr>
          <p:nvPr>
            <p:ph sz="half" idx="2"/>
          </p:nvPr>
        </p:nvSpPr>
        <p:spPr/>
        <p:txBody>
          <a:bodyPr anchor="ctr"/>
          <a:lstStyle/>
          <a:p>
            <a:r>
              <a:rPr lang="en-US" dirty="0"/>
              <a:t>Best Test Score:  0.8635295517415748</a:t>
            </a:r>
          </a:p>
          <a:p>
            <a:r>
              <a:rPr lang="en-US" dirty="0"/>
              <a:t>From K Value 1</a:t>
            </a:r>
          </a:p>
        </p:txBody>
      </p:sp>
    </p:spTree>
    <p:extLst>
      <p:ext uri="{BB962C8B-B14F-4D97-AF65-F5344CB8AC3E}">
        <p14:creationId xmlns:p14="http://schemas.microsoft.com/office/powerpoint/2010/main" val="62977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6061E3-394E-EF1B-F4C2-082C927F4DC5}"/>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Best K Value Model</a:t>
            </a:r>
          </a:p>
        </p:txBody>
      </p:sp>
      <p:sp>
        <p:nvSpPr>
          <p:cNvPr id="3" name="Content Placeholder 2">
            <a:extLst>
              <a:ext uri="{FF2B5EF4-FFF2-40B4-BE49-F238E27FC236}">
                <a16:creationId xmlns:a16="http://schemas.microsoft.com/office/drawing/2014/main" id="{827F956E-25E3-0EC9-2A5B-D1038267A484}"/>
              </a:ext>
            </a:extLst>
          </p:cNvPr>
          <p:cNvSpPr>
            <a:spLocks noGrp="1"/>
          </p:cNvSpPr>
          <p:nvPr>
            <p:ph sz="half" idx="1"/>
          </p:nvPr>
        </p:nvSpPr>
        <p:spPr>
          <a:xfrm>
            <a:off x="804671" y="4352544"/>
            <a:ext cx="3044949" cy="1239894"/>
          </a:xfrm>
        </p:spPr>
        <p:txBody>
          <a:bodyPr vert="horz" lIns="91440" tIns="45720" rIns="91440" bIns="45720" rtlCol="0">
            <a:normAutofit/>
          </a:bodyPr>
          <a:lstStyle/>
          <a:p>
            <a:pPr marL="0" indent="0" algn="ctr">
              <a:buNone/>
            </a:pPr>
            <a:r>
              <a:rPr lang="en-US" kern="1200" dirty="0">
                <a:solidFill>
                  <a:srgbClr val="FFFFFF"/>
                </a:solidFill>
                <a:latin typeface="+mn-lt"/>
                <a:ea typeface="+mn-ea"/>
                <a:cs typeface="+mn-cs"/>
              </a:rPr>
              <a:t>Using the best K value from the previous slide, I created another KNN Model, with a score of </a:t>
            </a:r>
            <a:r>
              <a:rPr kumimoji="0" lang="en-US" sz="1800" b="0" i="0" u="none" strike="noStrike" kern="1200" cap="none" spc="0" normalizeH="0" baseline="0" noProof="0" dirty="0">
                <a:ln>
                  <a:noFill/>
                </a:ln>
                <a:solidFill>
                  <a:schemeClr val="bg1"/>
                </a:solidFill>
                <a:effectLst/>
                <a:uLnTx/>
                <a:uFillTx/>
                <a:latin typeface="Gill Sans MT" panose="020B0502020104020203"/>
                <a:ea typeface="+mn-ea"/>
                <a:cs typeface="+mn-cs"/>
              </a:rPr>
              <a:t>86.35%</a:t>
            </a:r>
            <a:endParaRPr lang="en-US" kern="1200" dirty="0">
              <a:solidFill>
                <a:srgbClr val="FFFFFF"/>
              </a:solidFill>
              <a:latin typeface="+mn-lt"/>
              <a:ea typeface="+mn-ea"/>
              <a:cs typeface="+mn-cs"/>
            </a:endParaRPr>
          </a:p>
        </p:txBody>
      </p:sp>
      <p:pic>
        <p:nvPicPr>
          <p:cNvPr id="5" name="Picture 4">
            <a:extLst>
              <a:ext uri="{FF2B5EF4-FFF2-40B4-BE49-F238E27FC236}">
                <a16:creationId xmlns:a16="http://schemas.microsoft.com/office/drawing/2014/main" id="{D24A036E-AC16-53DD-E134-D9F0E034ED61}"/>
              </a:ext>
            </a:extLst>
          </p:cNvPr>
          <p:cNvPicPr>
            <a:picLocks noChangeAspect="1"/>
          </p:cNvPicPr>
          <p:nvPr/>
        </p:nvPicPr>
        <p:blipFill>
          <a:blip r:embed="rId3"/>
          <a:stretch>
            <a:fillRect/>
          </a:stretch>
        </p:blipFill>
        <p:spPr>
          <a:xfrm>
            <a:off x="5294376" y="846848"/>
            <a:ext cx="6257544" cy="4849597"/>
          </a:xfrm>
          <a:prstGeom prst="rect">
            <a:avLst/>
          </a:prstGeom>
        </p:spPr>
      </p:pic>
    </p:spTree>
    <p:extLst>
      <p:ext uri="{BB962C8B-B14F-4D97-AF65-F5344CB8AC3E}">
        <p14:creationId xmlns:p14="http://schemas.microsoft.com/office/powerpoint/2010/main" val="310375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C1F0-BC64-33BA-DE7A-6309F07366D2}"/>
              </a:ext>
            </a:extLst>
          </p:cNvPr>
          <p:cNvSpPr>
            <a:spLocks noGrp="1"/>
          </p:cNvSpPr>
          <p:nvPr>
            <p:ph type="title"/>
          </p:nvPr>
        </p:nvSpPr>
        <p:spPr/>
        <p:txBody>
          <a:bodyPr/>
          <a:lstStyle/>
          <a:p>
            <a:r>
              <a:rPr lang="en-US" dirty="0"/>
              <a:t>Cross Validation on KNN</a:t>
            </a:r>
          </a:p>
        </p:txBody>
      </p:sp>
      <p:sp>
        <p:nvSpPr>
          <p:cNvPr id="3" name="Content Placeholder 2">
            <a:extLst>
              <a:ext uri="{FF2B5EF4-FFF2-40B4-BE49-F238E27FC236}">
                <a16:creationId xmlns:a16="http://schemas.microsoft.com/office/drawing/2014/main" id="{96562124-6C9B-EB4E-D484-F13AB76A8D80}"/>
              </a:ext>
            </a:extLst>
          </p:cNvPr>
          <p:cNvSpPr>
            <a:spLocks noGrp="1"/>
          </p:cNvSpPr>
          <p:nvPr>
            <p:ph idx="1"/>
          </p:nvPr>
        </p:nvSpPr>
        <p:spPr/>
        <p:txBody>
          <a:bodyPr anchor="ctr">
            <a:normAutofit/>
          </a:bodyPr>
          <a:lstStyle/>
          <a:p>
            <a:pPr marL="0" indent="0" algn="ctr">
              <a:buNone/>
            </a:pPr>
            <a:r>
              <a:rPr lang="en-US" dirty="0"/>
              <a:t>[0.8564594217462498, 0.8560603395076043, 0.8529147836781534, 0.845498301159704, 0.8465542596698821, 0.8389320428721128, 0.8402978445699109, 0.8342223797424044, 0.835134566693872, 0.8299465022918342, 0.8306380800376992, 0.8262209123230466, 0.8268777868434677, 0.8229538948051658, 0.8235388851437371, 0.8200810015448632, 0.8206387235098248, 0.8175700076006391, 0.8179195137458823, 0.8154333076793925, 0.8153787742500693, 0.8133858450273384, 0.8133833648693967, 0.8113309453729615, 0.8112045269937571, 0.8093479300847621, 0.8092785244326273, 0.8075880034227968, 0.8072979866603409]</a:t>
            </a:r>
          </a:p>
          <a:p>
            <a:endParaRPr lang="en-US" dirty="0"/>
          </a:p>
        </p:txBody>
      </p:sp>
      <p:sp>
        <p:nvSpPr>
          <p:cNvPr id="4" name="Content Placeholder 3">
            <a:extLst>
              <a:ext uri="{FF2B5EF4-FFF2-40B4-BE49-F238E27FC236}">
                <a16:creationId xmlns:a16="http://schemas.microsoft.com/office/drawing/2014/main" id="{9EEE8B44-3E63-1F12-F97C-D65C50367E55}"/>
              </a:ext>
            </a:extLst>
          </p:cNvPr>
          <p:cNvSpPr>
            <a:spLocks noGrp="1"/>
          </p:cNvSpPr>
          <p:nvPr>
            <p:ph type="body" sz="half" idx="2"/>
          </p:nvPr>
        </p:nvSpPr>
        <p:spPr>
          <a:xfrm>
            <a:off x="1150620" y="3748700"/>
            <a:ext cx="3794760" cy="942569"/>
          </a:xfrm>
        </p:spPr>
        <p:txBody>
          <a:bodyPr anchor="ctr">
            <a:normAutofit/>
          </a:bodyPr>
          <a:lstStyle/>
          <a:p>
            <a:r>
              <a:rPr lang="en-US" dirty="0"/>
              <a:t>The array of scores is as shown</a:t>
            </a:r>
          </a:p>
          <a:p>
            <a:r>
              <a:rPr lang="en-US" dirty="0"/>
              <a:t>Max Score:.85.646%</a:t>
            </a:r>
          </a:p>
        </p:txBody>
      </p:sp>
    </p:spTree>
    <p:extLst>
      <p:ext uri="{BB962C8B-B14F-4D97-AF65-F5344CB8AC3E}">
        <p14:creationId xmlns:p14="http://schemas.microsoft.com/office/powerpoint/2010/main" val="2265915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83A1-E2E2-B5EB-9B04-19A79EC5FB94}"/>
              </a:ext>
            </a:extLst>
          </p:cNvPr>
          <p:cNvSpPr>
            <a:spLocks noGrp="1"/>
          </p:cNvSpPr>
          <p:nvPr>
            <p:ph type="ctrTitle"/>
          </p:nvPr>
        </p:nvSpPr>
        <p:spPr>
          <a:xfrm>
            <a:off x="1600200" y="270061"/>
            <a:ext cx="8991600" cy="1645920"/>
          </a:xfrm>
        </p:spPr>
        <p:txBody>
          <a:bodyPr/>
          <a:lstStyle/>
          <a:p>
            <a:r>
              <a:rPr lang="en-US" dirty="0" err="1"/>
              <a:t>XGBClassifier</a:t>
            </a:r>
            <a:endParaRPr lang="en-US" dirty="0"/>
          </a:p>
        </p:txBody>
      </p:sp>
      <p:sp>
        <p:nvSpPr>
          <p:cNvPr id="3" name="Subtitle 2">
            <a:extLst>
              <a:ext uri="{FF2B5EF4-FFF2-40B4-BE49-F238E27FC236}">
                <a16:creationId xmlns:a16="http://schemas.microsoft.com/office/drawing/2014/main" id="{CCBA4CB2-F499-8045-D3EA-C021C94F5509}"/>
              </a:ext>
            </a:extLst>
          </p:cNvPr>
          <p:cNvSpPr>
            <a:spLocks noGrp="1"/>
          </p:cNvSpPr>
          <p:nvPr>
            <p:ph type="subTitle" idx="1"/>
          </p:nvPr>
        </p:nvSpPr>
        <p:spPr>
          <a:xfrm>
            <a:off x="2695194" y="2189106"/>
            <a:ext cx="6801612" cy="1239894"/>
          </a:xfrm>
        </p:spPr>
        <p:txBody>
          <a:bodyPr>
            <a:normAutofit fontScale="85000" lnSpcReduction="10000"/>
          </a:bodyPr>
          <a:lstStyle/>
          <a:p>
            <a:r>
              <a:rPr lang="en-US" dirty="0"/>
              <a:t>Used multiple learning rates to find the optimal one, </a:t>
            </a:r>
          </a:p>
          <a:p>
            <a:r>
              <a:rPr lang="en-US" dirty="0" err="1"/>
              <a:t>learning_rates</a:t>
            </a:r>
            <a:r>
              <a:rPr lang="en-US" dirty="0"/>
              <a:t> = [0.05, 0.1, 0.25, 0.5, 0.75, 1]</a:t>
            </a:r>
          </a:p>
          <a:p>
            <a:r>
              <a:rPr lang="en-US" dirty="0" err="1"/>
              <a:t>xgb.XGBClassifier</a:t>
            </a:r>
            <a:r>
              <a:rPr lang="en-US" dirty="0"/>
              <a:t>(</a:t>
            </a:r>
            <a:r>
              <a:rPr lang="en-US" dirty="0" err="1"/>
              <a:t>max_depth</a:t>
            </a:r>
            <a:r>
              <a:rPr lang="en-US" dirty="0"/>
              <a:t>=10, </a:t>
            </a:r>
            <a:r>
              <a:rPr lang="en-US" dirty="0" err="1"/>
              <a:t>n_estimators</a:t>
            </a:r>
            <a:r>
              <a:rPr lang="en-US" dirty="0"/>
              <a:t>=100, </a:t>
            </a:r>
            <a:r>
              <a:rPr lang="en-US" dirty="0" err="1"/>
              <a:t>learning_rate</a:t>
            </a:r>
            <a:r>
              <a:rPr lang="en-US" dirty="0"/>
              <a:t>=</a:t>
            </a:r>
            <a:r>
              <a:rPr lang="en-US" dirty="0" err="1"/>
              <a:t>lr</a:t>
            </a:r>
            <a:r>
              <a:rPr lang="en-US" dirty="0"/>
              <a:t>)</a:t>
            </a:r>
          </a:p>
        </p:txBody>
      </p:sp>
      <p:graphicFrame>
        <p:nvGraphicFramePr>
          <p:cNvPr id="5" name="Table 5">
            <a:extLst>
              <a:ext uri="{FF2B5EF4-FFF2-40B4-BE49-F238E27FC236}">
                <a16:creationId xmlns:a16="http://schemas.microsoft.com/office/drawing/2014/main" id="{1BE51018-C911-883B-738B-A0152920A44C}"/>
              </a:ext>
            </a:extLst>
          </p:cNvPr>
          <p:cNvGraphicFramePr>
            <a:graphicFrameLocks noGrp="1"/>
          </p:cNvGraphicFramePr>
          <p:nvPr>
            <p:extLst>
              <p:ext uri="{D42A27DB-BD31-4B8C-83A1-F6EECF244321}">
                <p14:modId xmlns:p14="http://schemas.microsoft.com/office/powerpoint/2010/main" val="1986210276"/>
              </p:ext>
            </p:extLst>
          </p:nvPr>
        </p:nvGraphicFramePr>
        <p:xfrm>
          <a:off x="3191509" y="3429000"/>
          <a:ext cx="5808980" cy="2595880"/>
        </p:xfrm>
        <a:graphic>
          <a:graphicData uri="http://schemas.openxmlformats.org/drawingml/2006/table">
            <a:tbl>
              <a:tblPr firstRow="1" bandRow="1">
                <a:tableStyleId>{793D81CF-94F2-401A-BA57-92F5A7B2D0C5}</a:tableStyleId>
              </a:tblPr>
              <a:tblGrid>
                <a:gridCol w="1744980">
                  <a:extLst>
                    <a:ext uri="{9D8B030D-6E8A-4147-A177-3AD203B41FA5}">
                      <a16:colId xmlns:a16="http://schemas.microsoft.com/office/drawing/2014/main" val="1462276199"/>
                    </a:ext>
                  </a:extLst>
                </a:gridCol>
                <a:gridCol w="4064000">
                  <a:extLst>
                    <a:ext uri="{9D8B030D-6E8A-4147-A177-3AD203B41FA5}">
                      <a16:colId xmlns:a16="http://schemas.microsoft.com/office/drawing/2014/main" val="2750020264"/>
                    </a:ext>
                  </a:extLst>
                </a:gridCol>
              </a:tblGrid>
              <a:tr h="370840">
                <a:tc>
                  <a:txBody>
                    <a:bodyPr/>
                    <a:lstStyle/>
                    <a:p>
                      <a:r>
                        <a:rPr lang="en-US" dirty="0"/>
                        <a:t>Learning Rate</a:t>
                      </a:r>
                    </a:p>
                  </a:txBody>
                  <a:tcPr/>
                </a:tc>
                <a:tc>
                  <a:txBody>
                    <a:bodyPr/>
                    <a:lstStyle/>
                    <a:p>
                      <a:r>
                        <a:rPr lang="en-US" dirty="0"/>
                        <a:t>Model Score</a:t>
                      </a:r>
                    </a:p>
                  </a:txBody>
                  <a:tcPr/>
                </a:tc>
                <a:extLst>
                  <a:ext uri="{0D108BD9-81ED-4DB2-BD59-A6C34878D82A}">
                    <a16:rowId xmlns:a16="http://schemas.microsoft.com/office/drawing/2014/main" val="610916440"/>
                  </a:ext>
                </a:extLst>
              </a:tr>
              <a:tr h="370840">
                <a:tc>
                  <a:txBody>
                    <a:bodyPr/>
                    <a:lstStyle/>
                    <a:p>
                      <a:r>
                        <a:rPr lang="en-US" dirty="0"/>
                        <a:t>0.05</a:t>
                      </a:r>
                    </a:p>
                  </a:txBody>
                  <a:tcPr/>
                </a:tc>
                <a:tc>
                  <a:txBody>
                    <a:bodyPr/>
                    <a:lstStyle/>
                    <a:p>
                      <a:r>
                        <a:rPr lang="en-US" dirty="0"/>
                        <a:t>0.9474999256372885</a:t>
                      </a:r>
                    </a:p>
                  </a:txBody>
                  <a:tcPr/>
                </a:tc>
                <a:extLst>
                  <a:ext uri="{0D108BD9-81ED-4DB2-BD59-A6C34878D82A}">
                    <a16:rowId xmlns:a16="http://schemas.microsoft.com/office/drawing/2014/main" val="72909357"/>
                  </a:ext>
                </a:extLst>
              </a:tr>
              <a:tr h="370840">
                <a:tc>
                  <a:txBody>
                    <a:bodyPr/>
                    <a:lstStyle/>
                    <a:p>
                      <a:r>
                        <a:rPr lang="en-US" dirty="0"/>
                        <a:t>0.1</a:t>
                      </a:r>
                    </a:p>
                  </a:txBody>
                  <a:tcPr/>
                </a:tc>
                <a:tc>
                  <a:txBody>
                    <a:bodyPr/>
                    <a:lstStyle/>
                    <a:p>
                      <a:r>
                        <a:rPr lang="en-US" dirty="0"/>
                        <a:t>0.9483179154644695</a:t>
                      </a:r>
                    </a:p>
                  </a:txBody>
                  <a:tcPr/>
                </a:tc>
                <a:extLst>
                  <a:ext uri="{0D108BD9-81ED-4DB2-BD59-A6C34878D82A}">
                    <a16:rowId xmlns:a16="http://schemas.microsoft.com/office/drawing/2014/main" val="2669961905"/>
                  </a:ext>
                </a:extLst>
              </a:tr>
              <a:tr h="370840">
                <a:tc>
                  <a:txBody>
                    <a:bodyPr/>
                    <a:lstStyle/>
                    <a:p>
                      <a:r>
                        <a:rPr lang="en-US" dirty="0"/>
                        <a:t>0.25</a:t>
                      </a:r>
                    </a:p>
                  </a:txBody>
                  <a:tcPr/>
                </a:tc>
                <a:tc>
                  <a:txBody>
                    <a:bodyPr/>
                    <a:lstStyle/>
                    <a:p>
                      <a:r>
                        <a:rPr lang="en-US" dirty="0"/>
                        <a:t>0.9496638805437402</a:t>
                      </a:r>
                    </a:p>
                  </a:txBody>
                  <a:tcPr/>
                </a:tc>
                <a:extLst>
                  <a:ext uri="{0D108BD9-81ED-4DB2-BD59-A6C34878D82A}">
                    <a16:rowId xmlns:a16="http://schemas.microsoft.com/office/drawing/2014/main" val="3227296867"/>
                  </a:ext>
                </a:extLst>
              </a:tr>
              <a:tr h="370840">
                <a:tc>
                  <a:txBody>
                    <a:bodyPr/>
                    <a:lstStyle/>
                    <a:p>
                      <a:r>
                        <a:rPr lang="en-US" dirty="0"/>
                        <a:t>0.5</a:t>
                      </a:r>
                    </a:p>
                  </a:txBody>
                  <a:tcPr/>
                </a:tc>
                <a:tc>
                  <a:txBody>
                    <a:bodyPr/>
                    <a:lstStyle/>
                    <a:p>
                      <a:r>
                        <a:rPr lang="en-US" dirty="0"/>
                        <a:t>0.9521773401945328</a:t>
                      </a:r>
                    </a:p>
                  </a:txBody>
                  <a:tcPr/>
                </a:tc>
                <a:extLst>
                  <a:ext uri="{0D108BD9-81ED-4DB2-BD59-A6C34878D82A}">
                    <a16:rowId xmlns:a16="http://schemas.microsoft.com/office/drawing/2014/main" val="656312590"/>
                  </a:ext>
                </a:extLst>
              </a:tr>
              <a:tr h="370840">
                <a:tc>
                  <a:txBody>
                    <a:bodyPr/>
                    <a:lstStyle/>
                    <a:p>
                      <a:r>
                        <a:rPr lang="en-US" dirty="0"/>
                        <a:t>0.75</a:t>
                      </a:r>
                    </a:p>
                  </a:txBody>
                  <a:tcPr/>
                </a:tc>
                <a:tc>
                  <a:txBody>
                    <a:bodyPr/>
                    <a:lstStyle/>
                    <a:p>
                      <a:r>
                        <a:rPr lang="en-US" dirty="0"/>
                        <a:t>0.9523483744311253</a:t>
                      </a:r>
                    </a:p>
                  </a:txBody>
                  <a:tcPr/>
                </a:tc>
                <a:extLst>
                  <a:ext uri="{0D108BD9-81ED-4DB2-BD59-A6C34878D82A}">
                    <a16:rowId xmlns:a16="http://schemas.microsoft.com/office/drawing/2014/main" val="3739314471"/>
                  </a:ext>
                </a:extLst>
              </a:tr>
              <a:tr h="370840">
                <a:tc>
                  <a:txBody>
                    <a:bodyPr/>
                    <a:lstStyle/>
                    <a:p>
                      <a:r>
                        <a:rPr lang="en-US" dirty="0"/>
                        <a:t>1.0</a:t>
                      </a:r>
                    </a:p>
                  </a:txBody>
                  <a:tcPr/>
                </a:tc>
                <a:tc>
                  <a:txBody>
                    <a:bodyPr/>
                    <a:lstStyle/>
                    <a:p>
                      <a:r>
                        <a:rPr lang="en-US" dirty="0"/>
                        <a:t>0.9521029774829709</a:t>
                      </a:r>
                    </a:p>
                  </a:txBody>
                  <a:tcPr/>
                </a:tc>
                <a:extLst>
                  <a:ext uri="{0D108BD9-81ED-4DB2-BD59-A6C34878D82A}">
                    <a16:rowId xmlns:a16="http://schemas.microsoft.com/office/drawing/2014/main" val="2706861561"/>
                  </a:ext>
                </a:extLst>
              </a:tr>
            </a:tbl>
          </a:graphicData>
        </a:graphic>
      </p:graphicFrame>
      <p:sp>
        <p:nvSpPr>
          <p:cNvPr id="6" name="TextBox 5">
            <a:extLst>
              <a:ext uri="{FF2B5EF4-FFF2-40B4-BE49-F238E27FC236}">
                <a16:creationId xmlns:a16="http://schemas.microsoft.com/office/drawing/2014/main" id="{945694A6-F374-5826-B35D-186D92A1009F}"/>
              </a:ext>
            </a:extLst>
          </p:cNvPr>
          <p:cNvSpPr txBox="1"/>
          <p:nvPr/>
        </p:nvSpPr>
        <p:spPr>
          <a:xfrm>
            <a:off x="3065929" y="6218607"/>
            <a:ext cx="6060141" cy="369332"/>
          </a:xfrm>
          <a:prstGeom prst="rect">
            <a:avLst/>
          </a:prstGeom>
          <a:noFill/>
        </p:spPr>
        <p:txBody>
          <a:bodyPr wrap="square" rtlCol="0">
            <a:spAutoFit/>
          </a:bodyPr>
          <a:lstStyle/>
          <a:p>
            <a:pPr algn="ctr"/>
            <a:r>
              <a:rPr lang="en-US" dirty="0"/>
              <a:t>Best learning rate is 0.75 with a score of 0.9523483744311253</a:t>
            </a:r>
          </a:p>
        </p:txBody>
      </p:sp>
    </p:spTree>
    <p:extLst>
      <p:ext uri="{BB962C8B-B14F-4D97-AF65-F5344CB8AC3E}">
        <p14:creationId xmlns:p14="http://schemas.microsoft.com/office/powerpoint/2010/main" val="2114920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83A1-E2E2-B5EB-9B04-19A79EC5FB94}"/>
              </a:ext>
            </a:extLst>
          </p:cNvPr>
          <p:cNvSpPr>
            <a:spLocks noGrp="1"/>
          </p:cNvSpPr>
          <p:nvPr>
            <p:ph type="ctrTitle"/>
          </p:nvPr>
        </p:nvSpPr>
        <p:spPr>
          <a:xfrm>
            <a:off x="1600200" y="270061"/>
            <a:ext cx="8991600" cy="1645920"/>
          </a:xfrm>
        </p:spPr>
        <p:txBody>
          <a:bodyPr/>
          <a:lstStyle/>
          <a:p>
            <a:r>
              <a:rPr lang="en-US" dirty="0"/>
              <a:t>Light GBM</a:t>
            </a:r>
          </a:p>
        </p:txBody>
      </p:sp>
      <p:sp>
        <p:nvSpPr>
          <p:cNvPr id="3" name="Subtitle 2">
            <a:extLst>
              <a:ext uri="{FF2B5EF4-FFF2-40B4-BE49-F238E27FC236}">
                <a16:creationId xmlns:a16="http://schemas.microsoft.com/office/drawing/2014/main" id="{CCBA4CB2-F499-8045-D3EA-C021C94F5509}"/>
              </a:ext>
            </a:extLst>
          </p:cNvPr>
          <p:cNvSpPr>
            <a:spLocks noGrp="1"/>
          </p:cNvSpPr>
          <p:nvPr>
            <p:ph type="subTitle" idx="1"/>
          </p:nvPr>
        </p:nvSpPr>
        <p:spPr>
          <a:xfrm>
            <a:off x="1391769" y="2092243"/>
            <a:ext cx="9408459" cy="1239894"/>
          </a:xfrm>
        </p:spPr>
        <p:txBody>
          <a:bodyPr>
            <a:normAutofit/>
          </a:bodyPr>
          <a:lstStyle/>
          <a:p>
            <a:r>
              <a:rPr lang="en-US" dirty="0" err="1"/>
              <a:t>lgbm.LGBMClassifier</a:t>
            </a:r>
            <a:r>
              <a:rPr lang="en-US" dirty="0"/>
              <a:t>(</a:t>
            </a:r>
            <a:r>
              <a:rPr lang="en-US" dirty="0" err="1"/>
              <a:t>num_leaves</a:t>
            </a:r>
            <a:r>
              <a:rPr lang="en-US" dirty="0"/>
              <a:t>=100,n_estimators=100,max_depth=10,learning_rate=</a:t>
            </a:r>
            <a:r>
              <a:rPr lang="en-US" dirty="0" err="1"/>
              <a:t>lr</a:t>
            </a:r>
            <a:r>
              <a:rPr lang="en-US" dirty="0"/>
              <a:t>, </a:t>
            </a:r>
            <a:r>
              <a:rPr lang="en-US" dirty="0" err="1"/>
              <a:t>bagging_fraction</a:t>
            </a:r>
            <a:r>
              <a:rPr lang="en-US" dirty="0"/>
              <a:t>=.8, </a:t>
            </a:r>
            <a:r>
              <a:rPr lang="en-US" dirty="0" err="1"/>
              <a:t>bagging_freq</a:t>
            </a:r>
            <a:r>
              <a:rPr lang="en-US" dirty="0"/>
              <a:t>=5)</a:t>
            </a:r>
          </a:p>
        </p:txBody>
      </p:sp>
      <p:graphicFrame>
        <p:nvGraphicFramePr>
          <p:cNvPr id="5" name="Table 5">
            <a:extLst>
              <a:ext uri="{FF2B5EF4-FFF2-40B4-BE49-F238E27FC236}">
                <a16:creationId xmlns:a16="http://schemas.microsoft.com/office/drawing/2014/main" id="{1BE51018-C911-883B-738B-A0152920A44C}"/>
              </a:ext>
            </a:extLst>
          </p:cNvPr>
          <p:cNvGraphicFramePr>
            <a:graphicFrameLocks noGrp="1"/>
          </p:cNvGraphicFramePr>
          <p:nvPr>
            <p:extLst>
              <p:ext uri="{D42A27DB-BD31-4B8C-83A1-F6EECF244321}">
                <p14:modId xmlns:p14="http://schemas.microsoft.com/office/powerpoint/2010/main" val="1052822646"/>
              </p:ext>
            </p:extLst>
          </p:nvPr>
        </p:nvGraphicFramePr>
        <p:xfrm>
          <a:off x="3191509" y="3429000"/>
          <a:ext cx="5808980" cy="2595880"/>
        </p:xfrm>
        <a:graphic>
          <a:graphicData uri="http://schemas.openxmlformats.org/drawingml/2006/table">
            <a:tbl>
              <a:tblPr firstRow="1" bandRow="1">
                <a:tableStyleId>{793D81CF-94F2-401A-BA57-92F5A7B2D0C5}</a:tableStyleId>
              </a:tblPr>
              <a:tblGrid>
                <a:gridCol w="1744980">
                  <a:extLst>
                    <a:ext uri="{9D8B030D-6E8A-4147-A177-3AD203B41FA5}">
                      <a16:colId xmlns:a16="http://schemas.microsoft.com/office/drawing/2014/main" val="1462276199"/>
                    </a:ext>
                  </a:extLst>
                </a:gridCol>
                <a:gridCol w="4064000">
                  <a:extLst>
                    <a:ext uri="{9D8B030D-6E8A-4147-A177-3AD203B41FA5}">
                      <a16:colId xmlns:a16="http://schemas.microsoft.com/office/drawing/2014/main" val="2750020264"/>
                    </a:ext>
                  </a:extLst>
                </a:gridCol>
              </a:tblGrid>
              <a:tr h="370840">
                <a:tc>
                  <a:txBody>
                    <a:bodyPr/>
                    <a:lstStyle/>
                    <a:p>
                      <a:r>
                        <a:rPr lang="en-US" dirty="0"/>
                        <a:t>Learning Rate</a:t>
                      </a:r>
                    </a:p>
                  </a:txBody>
                  <a:tcPr/>
                </a:tc>
                <a:tc>
                  <a:txBody>
                    <a:bodyPr/>
                    <a:lstStyle/>
                    <a:p>
                      <a:r>
                        <a:rPr lang="en-US" dirty="0"/>
                        <a:t>Model Score</a:t>
                      </a:r>
                    </a:p>
                  </a:txBody>
                  <a:tcPr/>
                </a:tc>
                <a:extLst>
                  <a:ext uri="{0D108BD9-81ED-4DB2-BD59-A6C34878D82A}">
                    <a16:rowId xmlns:a16="http://schemas.microsoft.com/office/drawing/2014/main" val="610916440"/>
                  </a:ext>
                </a:extLst>
              </a:tr>
              <a:tr h="370840">
                <a:tc>
                  <a:txBody>
                    <a:bodyPr/>
                    <a:lstStyle/>
                    <a:p>
                      <a:r>
                        <a:rPr lang="en-US" dirty="0"/>
                        <a:t>0.05</a:t>
                      </a:r>
                    </a:p>
                  </a:txBody>
                  <a:tcPr/>
                </a:tc>
                <a:tc>
                  <a:txBody>
                    <a:bodyPr/>
                    <a:lstStyle/>
                    <a:p>
                      <a:r>
                        <a:rPr lang="en-US" dirty="0"/>
                        <a:t>0.9518798893482852</a:t>
                      </a:r>
                    </a:p>
                  </a:txBody>
                  <a:tcPr/>
                </a:tc>
                <a:extLst>
                  <a:ext uri="{0D108BD9-81ED-4DB2-BD59-A6C34878D82A}">
                    <a16:rowId xmlns:a16="http://schemas.microsoft.com/office/drawing/2014/main" val="72909357"/>
                  </a:ext>
                </a:extLst>
              </a:tr>
              <a:tr h="370840">
                <a:tc>
                  <a:txBody>
                    <a:bodyPr/>
                    <a:lstStyle/>
                    <a:p>
                      <a:r>
                        <a:rPr lang="en-US" dirty="0"/>
                        <a:t>0.1</a:t>
                      </a:r>
                    </a:p>
                  </a:txBody>
                  <a:tcPr/>
                </a:tc>
                <a:tc>
                  <a:txBody>
                    <a:bodyPr/>
                    <a:lstStyle/>
                    <a:p>
                      <a:r>
                        <a:rPr lang="en-US" dirty="0"/>
                        <a:t>0.9533373984948987</a:t>
                      </a:r>
                    </a:p>
                  </a:txBody>
                  <a:tcPr/>
                </a:tc>
                <a:extLst>
                  <a:ext uri="{0D108BD9-81ED-4DB2-BD59-A6C34878D82A}">
                    <a16:rowId xmlns:a16="http://schemas.microsoft.com/office/drawing/2014/main" val="2669961905"/>
                  </a:ext>
                </a:extLst>
              </a:tr>
              <a:tr h="370840">
                <a:tc>
                  <a:txBody>
                    <a:bodyPr/>
                    <a:lstStyle/>
                    <a:p>
                      <a:r>
                        <a:rPr lang="en-US" dirty="0"/>
                        <a:t>0.25</a:t>
                      </a:r>
                    </a:p>
                  </a:txBody>
                  <a:tcPr/>
                </a:tc>
                <a:tc>
                  <a:txBody>
                    <a:bodyPr/>
                    <a:lstStyle/>
                    <a:p>
                      <a:r>
                        <a:rPr lang="en-US" dirty="0"/>
                        <a:t>0.9535233052738035</a:t>
                      </a:r>
                    </a:p>
                  </a:txBody>
                  <a:tcPr/>
                </a:tc>
                <a:extLst>
                  <a:ext uri="{0D108BD9-81ED-4DB2-BD59-A6C34878D82A}">
                    <a16:rowId xmlns:a16="http://schemas.microsoft.com/office/drawing/2014/main" val="3227296867"/>
                  </a:ext>
                </a:extLst>
              </a:tr>
              <a:tr h="370840">
                <a:tc>
                  <a:txBody>
                    <a:bodyPr/>
                    <a:lstStyle/>
                    <a:p>
                      <a:r>
                        <a:rPr lang="en-US" dirty="0"/>
                        <a:t>0.5</a:t>
                      </a:r>
                    </a:p>
                  </a:txBody>
                  <a:tcPr/>
                </a:tc>
                <a:tc>
                  <a:txBody>
                    <a:bodyPr/>
                    <a:lstStyle/>
                    <a:p>
                      <a:r>
                        <a:rPr lang="en-US" dirty="0"/>
                        <a:t>0.882767185222642</a:t>
                      </a:r>
                    </a:p>
                  </a:txBody>
                  <a:tcPr/>
                </a:tc>
                <a:extLst>
                  <a:ext uri="{0D108BD9-81ED-4DB2-BD59-A6C34878D82A}">
                    <a16:rowId xmlns:a16="http://schemas.microsoft.com/office/drawing/2014/main" val="656312590"/>
                  </a:ext>
                </a:extLst>
              </a:tr>
              <a:tr h="370840">
                <a:tc>
                  <a:txBody>
                    <a:bodyPr/>
                    <a:lstStyle/>
                    <a:p>
                      <a:r>
                        <a:rPr lang="en-US" dirty="0"/>
                        <a:t>0.75</a:t>
                      </a:r>
                    </a:p>
                  </a:txBody>
                  <a:tcPr/>
                </a:tc>
                <a:tc>
                  <a:txBody>
                    <a:bodyPr/>
                    <a:lstStyle/>
                    <a:p>
                      <a:r>
                        <a:rPr lang="en-US" dirty="0"/>
                        <a:t>0.5450414943930515</a:t>
                      </a:r>
                    </a:p>
                  </a:txBody>
                  <a:tcPr/>
                </a:tc>
                <a:extLst>
                  <a:ext uri="{0D108BD9-81ED-4DB2-BD59-A6C34878D82A}">
                    <a16:rowId xmlns:a16="http://schemas.microsoft.com/office/drawing/2014/main" val="3739314471"/>
                  </a:ext>
                </a:extLst>
              </a:tr>
              <a:tr h="370840">
                <a:tc>
                  <a:txBody>
                    <a:bodyPr/>
                    <a:lstStyle/>
                    <a:p>
                      <a:r>
                        <a:rPr lang="en-US" dirty="0"/>
                        <a:t>1.0</a:t>
                      </a:r>
                    </a:p>
                  </a:txBody>
                  <a:tcPr/>
                </a:tc>
                <a:tc>
                  <a:txBody>
                    <a:bodyPr/>
                    <a:lstStyle/>
                    <a:p>
                      <a:r>
                        <a:rPr lang="en-US" dirty="0"/>
                        <a:t>0.8444629524970999</a:t>
                      </a:r>
                    </a:p>
                  </a:txBody>
                  <a:tcPr/>
                </a:tc>
                <a:extLst>
                  <a:ext uri="{0D108BD9-81ED-4DB2-BD59-A6C34878D82A}">
                    <a16:rowId xmlns:a16="http://schemas.microsoft.com/office/drawing/2014/main" val="2706861561"/>
                  </a:ext>
                </a:extLst>
              </a:tr>
            </a:tbl>
          </a:graphicData>
        </a:graphic>
      </p:graphicFrame>
      <p:sp>
        <p:nvSpPr>
          <p:cNvPr id="6" name="TextBox 5">
            <a:extLst>
              <a:ext uri="{FF2B5EF4-FFF2-40B4-BE49-F238E27FC236}">
                <a16:creationId xmlns:a16="http://schemas.microsoft.com/office/drawing/2014/main" id="{945694A6-F374-5826-B35D-186D92A1009F}"/>
              </a:ext>
            </a:extLst>
          </p:cNvPr>
          <p:cNvSpPr txBox="1"/>
          <p:nvPr/>
        </p:nvSpPr>
        <p:spPr>
          <a:xfrm>
            <a:off x="3065927" y="6218607"/>
            <a:ext cx="6060141" cy="369332"/>
          </a:xfrm>
          <a:prstGeom prst="rect">
            <a:avLst/>
          </a:prstGeom>
          <a:noFill/>
        </p:spPr>
        <p:txBody>
          <a:bodyPr wrap="square" rtlCol="0">
            <a:spAutoFit/>
          </a:bodyPr>
          <a:lstStyle/>
          <a:p>
            <a:pPr algn="ctr"/>
            <a:r>
              <a:rPr lang="en-US" dirty="0"/>
              <a:t>Best learning rate is 0.25 with a score of 0.9535233052738035</a:t>
            </a:r>
          </a:p>
        </p:txBody>
      </p:sp>
    </p:spTree>
    <p:extLst>
      <p:ext uri="{BB962C8B-B14F-4D97-AF65-F5344CB8AC3E}">
        <p14:creationId xmlns:p14="http://schemas.microsoft.com/office/powerpoint/2010/main" val="989826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83A1-E2E2-B5EB-9B04-19A79EC5FB94}"/>
              </a:ext>
            </a:extLst>
          </p:cNvPr>
          <p:cNvSpPr>
            <a:spLocks noGrp="1"/>
          </p:cNvSpPr>
          <p:nvPr>
            <p:ph type="ctrTitle"/>
          </p:nvPr>
        </p:nvSpPr>
        <p:spPr>
          <a:xfrm>
            <a:off x="1391769" y="270061"/>
            <a:ext cx="9511758" cy="1645920"/>
          </a:xfrm>
        </p:spPr>
        <p:txBody>
          <a:bodyPr/>
          <a:lstStyle/>
          <a:p>
            <a:r>
              <a:rPr lang="en-US" dirty="0" err="1"/>
              <a:t>HistGradientBoostingClassifier</a:t>
            </a:r>
            <a:endParaRPr lang="en-US" dirty="0"/>
          </a:p>
        </p:txBody>
      </p:sp>
      <p:sp>
        <p:nvSpPr>
          <p:cNvPr id="3" name="Subtitle 2">
            <a:extLst>
              <a:ext uri="{FF2B5EF4-FFF2-40B4-BE49-F238E27FC236}">
                <a16:creationId xmlns:a16="http://schemas.microsoft.com/office/drawing/2014/main" id="{CCBA4CB2-F499-8045-D3EA-C021C94F5509}"/>
              </a:ext>
            </a:extLst>
          </p:cNvPr>
          <p:cNvSpPr>
            <a:spLocks noGrp="1"/>
          </p:cNvSpPr>
          <p:nvPr>
            <p:ph type="subTitle" idx="1"/>
          </p:nvPr>
        </p:nvSpPr>
        <p:spPr>
          <a:xfrm>
            <a:off x="1391769" y="2092243"/>
            <a:ext cx="9511758" cy="664812"/>
          </a:xfrm>
        </p:spPr>
        <p:txBody>
          <a:bodyPr anchor="ctr">
            <a:normAutofit/>
          </a:bodyPr>
          <a:lstStyle/>
          <a:p>
            <a:r>
              <a:rPr lang="en-US" dirty="0" err="1"/>
              <a:t>HistGradientBoostingClassifier</a:t>
            </a:r>
            <a:r>
              <a:rPr lang="en-US" dirty="0"/>
              <a:t>(</a:t>
            </a:r>
            <a:r>
              <a:rPr lang="en-US" dirty="0" err="1"/>
              <a:t>learning_rate</a:t>
            </a:r>
            <a:r>
              <a:rPr lang="en-US" dirty="0"/>
              <a:t>=</a:t>
            </a:r>
            <a:r>
              <a:rPr lang="en-US" dirty="0" err="1"/>
              <a:t>lr</a:t>
            </a:r>
            <a:r>
              <a:rPr lang="en-US" dirty="0"/>
              <a:t>)</a:t>
            </a:r>
          </a:p>
        </p:txBody>
      </p:sp>
      <p:graphicFrame>
        <p:nvGraphicFramePr>
          <p:cNvPr id="5" name="Table 5">
            <a:extLst>
              <a:ext uri="{FF2B5EF4-FFF2-40B4-BE49-F238E27FC236}">
                <a16:creationId xmlns:a16="http://schemas.microsoft.com/office/drawing/2014/main" id="{1BE51018-C911-883B-738B-A0152920A44C}"/>
              </a:ext>
            </a:extLst>
          </p:cNvPr>
          <p:cNvGraphicFramePr>
            <a:graphicFrameLocks noGrp="1"/>
          </p:cNvGraphicFramePr>
          <p:nvPr>
            <p:extLst>
              <p:ext uri="{D42A27DB-BD31-4B8C-83A1-F6EECF244321}">
                <p14:modId xmlns:p14="http://schemas.microsoft.com/office/powerpoint/2010/main" val="3836316714"/>
              </p:ext>
            </p:extLst>
          </p:nvPr>
        </p:nvGraphicFramePr>
        <p:xfrm>
          <a:off x="3191509" y="3429000"/>
          <a:ext cx="5808980" cy="2595880"/>
        </p:xfrm>
        <a:graphic>
          <a:graphicData uri="http://schemas.openxmlformats.org/drawingml/2006/table">
            <a:tbl>
              <a:tblPr firstRow="1" bandRow="1">
                <a:tableStyleId>{793D81CF-94F2-401A-BA57-92F5A7B2D0C5}</a:tableStyleId>
              </a:tblPr>
              <a:tblGrid>
                <a:gridCol w="1744980">
                  <a:extLst>
                    <a:ext uri="{9D8B030D-6E8A-4147-A177-3AD203B41FA5}">
                      <a16:colId xmlns:a16="http://schemas.microsoft.com/office/drawing/2014/main" val="1462276199"/>
                    </a:ext>
                  </a:extLst>
                </a:gridCol>
                <a:gridCol w="4064000">
                  <a:extLst>
                    <a:ext uri="{9D8B030D-6E8A-4147-A177-3AD203B41FA5}">
                      <a16:colId xmlns:a16="http://schemas.microsoft.com/office/drawing/2014/main" val="2750020264"/>
                    </a:ext>
                  </a:extLst>
                </a:gridCol>
              </a:tblGrid>
              <a:tr h="370840">
                <a:tc>
                  <a:txBody>
                    <a:bodyPr/>
                    <a:lstStyle/>
                    <a:p>
                      <a:r>
                        <a:rPr lang="en-US" dirty="0"/>
                        <a:t>Learning Rate</a:t>
                      </a:r>
                    </a:p>
                  </a:txBody>
                  <a:tcPr/>
                </a:tc>
                <a:tc>
                  <a:txBody>
                    <a:bodyPr/>
                    <a:lstStyle/>
                    <a:p>
                      <a:r>
                        <a:rPr lang="en-US" dirty="0"/>
                        <a:t>Model Score</a:t>
                      </a:r>
                    </a:p>
                  </a:txBody>
                  <a:tcPr/>
                </a:tc>
                <a:extLst>
                  <a:ext uri="{0D108BD9-81ED-4DB2-BD59-A6C34878D82A}">
                    <a16:rowId xmlns:a16="http://schemas.microsoft.com/office/drawing/2014/main" val="610916440"/>
                  </a:ext>
                </a:extLst>
              </a:tr>
              <a:tr h="370840">
                <a:tc>
                  <a:txBody>
                    <a:bodyPr/>
                    <a:lstStyle/>
                    <a:p>
                      <a:r>
                        <a:rPr lang="en-US" dirty="0"/>
                        <a:t>0.05</a:t>
                      </a:r>
                    </a:p>
                  </a:txBody>
                  <a:tcPr/>
                </a:tc>
                <a:tc>
                  <a:txBody>
                    <a:bodyPr/>
                    <a:lstStyle/>
                    <a:p>
                      <a:r>
                        <a:rPr lang="en-US" dirty="0"/>
                        <a:t>0.9496936256283649</a:t>
                      </a:r>
                    </a:p>
                  </a:txBody>
                  <a:tcPr/>
                </a:tc>
                <a:extLst>
                  <a:ext uri="{0D108BD9-81ED-4DB2-BD59-A6C34878D82A}">
                    <a16:rowId xmlns:a16="http://schemas.microsoft.com/office/drawing/2014/main" val="72909357"/>
                  </a:ext>
                </a:extLst>
              </a:tr>
              <a:tr h="370840">
                <a:tc>
                  <a:txBody>
                    <a:bodyPr/>
                    <a:lstStyle/>
                    <a:p>
                      <a:r>
                        <a:rPr lang="en-US" dirty="0"/>
                        <a:t>0.1</a:t>
                      </a:r>
                    </a:p>
                  </a:txBody>
                  <a:tcPr/>
                </a:tc>
                <a:tc>
                  <a:txBody>
                    <a:bodyPr/>
                    <a:lstStyle/>
                    <a:p>
                      <a:r>
                        <a:rPr lang="en-US" dirty="0"/>
                        <a:t>0.9515006395193194</a:t>
                      </a:r>
                    </a:p>
                  </a:txBody>
                  <a:tcPr/>
                </a:tc>
                <a:extLst>
                  <a:ext uri="{0D108BD9-81ED-4DB2-BD59-A6C34878D82A}">
                    <a16:rowId xmlns:a16="http://schemas.microsoft.com/office/drawing/2014/main" val="2669961905"/>
                  </a:ext>
                </a:extLst>
              </a:tr>
              <a:tr h="370840">
                <a:tc>
                  <a:txBody>
                    <a:bodyPr/>
                    <a:lstStyle/>
                    <a:p>
                      <a:r>
                        <a:rPr lang="en-US" dirty="0"/>
                        <a:t>0.25</a:t>
                      </a:r>
                    </a:p>
                  </a:txBody>
                  <a:tcPr/>
                </a:tc>
                <a:tc>
                  <a:txBody>
                    <a:bodyPr/>
                    <a:lstStyle/>
                    <a:p>
                      <a:r>
                        <a:rPr lang="en-US" dirty="0"/>
                        <a:t>0.5756640590142479</a:t>
                      </a:r>
                    </a:p>
                  </a:txBody>
                  <a:tcPr/>
                </a:tc>
                <a:extLst>
                  <a:ext uri="{0D108BD9-81ED-4DB2-BD59-A6C34878D82A}">
                    <a16:rowId xmlns:a16="http://schemas.microsoft.com/office/drawing/2014/main" val="3227296867"/>
                  </a:ext>
                </a:extLst>
              </a:tr>
              <a:tr h="370840">
                <a:tc>
                  <a:txBody>
                    <a:bodyPr/>
                    <a:lstStyle/>
                    <a:p>
                      <a:r>
                        <a:rPr lang="en-US" dirty="0"/>
                        <a:t>0.5</a:t>
                      </a:r>
                    </a:p>
                  </a:txBody>
                  <a:tcPr/>
                </a:tc>
                <a:tc>
                  <a:txBody>
                    <a:bodyPr/>
                    <a:lstStyle/>
                    <a:p>
                      <a:r>
                        <a:rPr lang="en-US" dirty="0"/>
                        <a:t>0.9450905737826825</a:t>
                      </a:r>
                    </a:p>
                  </a:txBody>
                  <a:tcPr/>
                </a:tc>
                <a:extLst>
                  <a:ext uri="{0D108BD9-81ED-4DB2-BD59-A6C34878D82A}">
                    <a16:rowId xmlns:a16="http://schemas.microsoft.com/office/drawing/2014/main" val="656312590"/>
                  </a:ext>
                </a:extLst>
              </a:tr>
              <a:tr h="370840">
                <a:tc>
                  <a:txBody>
                    <a:bodyPr/>
                    <a:lstStyle/>
                    <a:p>
                      <a:r>
                        <a:rPr lang="en-US" dirty="0"/>
                        <a:t>0.75</a:t>
                      </a:r>
                    </a:p>
                  </a:txBody>
                  <a:tcPr/>
                </a:tc>
                <a:tc>
                  <a:txBody>
                    <a:bodyPr/>
                    <a:lstStyle/>
                    <a:p>
                      <a:r>
                        <a:rPr lang="en-US" dirty="0"/>
                        <a:t>0.9329248341711532</a:t>
                      </a:r>
                    </a:p>
                  </a:txBody>
                  <a:tcPr/>
                </a:tc>
                <a:extLst>
                  <a:ext uri="{0D108BD9-81ED-4DB2-BD59-A6C34878D82A}">
                    <a16:rowId xmlns:a16="http://schemas.microsoft.com/office/drawing/2014/main" val="3739314471"/>
                  </a:ext>
                </a:extLst>
              </a:tr>
              <a:tr h="370840">
                <a:tc>
                  <a:txBody>
                    <a:bodyPr/>
                    <a:lstStyle/>
                    <a:p>
                      <a:r>
                        <a:rPr lang="en-US" dirty="0"/>
                        <a:t>1.0</a:t>
                      </a:r>
                    </a:p>
                  </a:txBody>
                  <a:tcPr/>
                </a:tc>
                <a:tc>
                  <a:txBody>
                    <a:bodyPr/>
                    <a:lstStyle/>
                    <a:p>
                      <a:r>
                        <a:rPr lang="en-US" dirty="0"/>
                        <a:t>0.8978553793985544</a:t>
                      </a:r>
                    </a:p>
                  </a:txBody>
                  <a:tcPr/>
                </a:tc>
                <a:extLst>
                  <a:ext uri="{0D108BD9-81ED-4DB2-BD59-A6C34878D82A}">
                    <a16:rowId xmlns:a16="http://schemas.microsoft.com/office/drawing/2014/main" val="2706861561"/>
                  </a:ext>
                </a:extLst>
              </a:tr>
            </a:tbl>
          </a:graphicData>
        </a:graphic>
      </p:graphicFrame>
      <p:sp>
        <p:nvSpPr>
          <p:cNvPr id="6" name="TextBox 5">
            <a:extLst>
              <a:ext uri="{FF2B5EF4-FFF2-40B4-BE49-F238E27FC236}">
                <a16:creationId xmlns:a16="http://schemas.microsoft.com/office/drawing/2014/main" id="{945694A6-F374-5826-B35D-186D92A1009F}"/>
              </a:ext>
            </a:extLst>
          </p:cNvPr>
          <p:cNvSpPr txBox="1"/>
          <p:nvPr/>
        </p:nvSpPr>
        <p:spPr>
          <a:xfrm>
            <a:off x="3065927" y="6218607"/>
            <a:ext cx="6060141" cy="369332"/>
          </a:xfrm>
          <a:prstGeom prst="rect">
            <a:avLst/>
          </a:prstGeom>
          <a:noFill/>
        </p:spPr>
        <p:txBody>
          <a:bodyPr wrap="square" rtlCol="0">
            <a:spAutoFit/>
          </a:bodyPr>
          <a:lstStyle/>
          <a:p>
            <a:pPr algn="ctr"/>
            <a:r>
              <a:rPr lang="en-US" dirty="0"/>
              <a:t>Best learning rate is 0.1 with a score of 0.9515006395193194</a:t>
            </a:r>
          </a:p>
        </p:txBody>
      </p:sp>
    </p:spTree>
    <p:extLst>
      <p:ext uri="{BB962C8B-B14F-4D97-AF65-F5344CB8AC3E}">
        <p14:creationId xmlns:p14="http://schemas.microsoft.com/office/powerpoint/2010/main" val="74429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FABEE-F54D-C87E-D835-BA015612D915}"/>
              </a:ext>
            </a:extLst>
          </p:cNvPr>
          <p:cNvSpPr>
            <a:spLocks noGrp="1"/>
          </p:cNvSpPr>
          <p:nvPr>
            <p:ph type="title"/>
          </p:nvPr>
        </p:nvSpPr>
        <p:spPr/>
        <p:txBody>
          <a:bodyPr/>
          <a:lstStyle/>
          <a:p>
            <a:r>
              <a:rPr lang="en-US" dirty="0"/>
              <a:t>Last two models</a:t>
            </a:r>
          </a:p>
        </p:txBody>
      </p:sp>
      <p:sp>
        <p:nvSpPr>
          <p:cNvPr id="5" name="Content Placeholder 4">
            <a:extLst>
              <a:ext uri="{FF2B5EF4-FFF2-40B4-BE49-F238E27FC236}">
                <a16:creationId xmlns:a16="http://schemas.microsoft.com/office/drawing/2014/main" id="{1EC68FD0-A92B-F97C-B5E1-1540EE0CD6AB}"/>
              </a:ext>
            </a:extLst>
          </p:cNvPr>
          <p:cNvSpPr>
            <a:spLocks noGrp="1"/>
          </p:cNvSpPr>
          <p:nvPr>
            <p:ph sz="half" idx="1"/>
          </p:nvPr>
        </p:nvSpPr>
        <p:spPr/>
        <p:txBody>
          <a:bodyPr/>
          <a:lstStyle/>
          <a:p>
            <a:pPr marL="0" indent="0">
              <a:buNone/>
            </a:pPr>
            <a:r>
              <a:rPr lang="en-US" sz="2400" dirty="0" err="1"/>
              <a:t>SGDClassifier</a:t>
            </a:r>
            <a:endParaRPr lang="en-US" dirty="0"/>
          </a:p>
          <a:p>
            <a:r>
              <a:rPr lang="en-US" dirty="0"/>
              <a:t>Running on all processors</a:t>
            </a:r>
          </a:p>
          <a:p>
            <a:r>
              <a:rPr lang="en-US" dirty="0"/>
              <a:t>Using </a:t>
            </a:r>
            <a:r>
              <a:rPr lang="en-US" dirty="0" err="1"/>
              <a:t>log_loss</a:t>
            </a:r>
            <a:endParaRPr lang="en-US" dirty="0"/>
          </a:p>
          <a:p>
            <a:r>
              <a:rPr lang="en-US" dirty="0"/>
              <a:t>Score 0.8893259763824028</a:t>
            </a:r>
          </a:p>
        </p:txBody>
      </p:sp>
      <p:sp>
        <p:nvSpPr>
          <p:cNvPr id="6" name="Content Placeholder 5">
            <a:extLst>
              <a:ext uri="{FF2B5EF4-FFF2-40B4-BE49-F238E27FC236}">
                <a16:creationId xmlns:a16="http://schemas.microsoft.com/office/drawing/2014/main" id="{B4DBFD5A-43E7-734B-3BC5-56BC01137E13}"/>
              </a:ext>
            </a:extLst>
          </p:cNvPr>
          <p:cNvSpPr>
            <a:spLocks noGrp="1"/>
          </p:cNvSpPr>
          <p:nvPr>
            <p:ph sz="half" idx="2"/>
          </p:nvPr>
        </p:nvSpPr>
        <p:spPr/>
        <p:txBody>
          <a:bodyPr/>
          <a:lstStyle/>
          <a:p>
            <a:pPr marL="0" indent="0">
              <a:buNone/>
            </a:pPr>
            <a:r>
              <a:rPr lang="en-US" sz="2400" dirty="0" err="1"/>
              <a:t>ADABoostClassifier</a:t>
            </a:r>
            <a:endParaRPr lang="en-US" dirty="0"/>
          </a:p>
          <a:p>
            <a:r>
              <a:rPr lang="en-US" dirty="0" err="1"/>
              <a:t>N_estimators</a:t>
            </a:r>
            <a:r>
              <a:rPr lang="en-US" dirty="0"/>
              <a:t> 100</a:t>
            </a:r>
          </a:p>
          <a:p>
            <a:r>
              <a:rPr lang="en-US" dirty="0" err="1"/>
              <a:t>Random_state</a:t>
            </a:r>
            <a:r>
              <a:rPr lang="en-US" dirty="0"/>
              <a:t> = 42</a:t>
            </a:r>
          </a:p>
          <a:p>
            <a:r>
              <a:rPr lang="en-US" dirty="0"/>
              <a:t>Score 0.937341979237931</a:t>
            </a:r>
          </a:p>
          <a:p>
            <a:endParaRPr lang="en-US" dirty="0"/>
          </a:p>
        </p:txBody>
      </p:sp>
    </p:spTree>
    <p:extLst>
      <p:ext uri="{BB962C8B-B14F-4D97-AF65-F5344CB8AC3E}">
        <p14:creationId xmlns:p14="http://schemas.microsoft.com/office/powerpoint/2010/main" val="309001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26DA-B44B-1501-53A8-849E27C0A2FB}"/>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8E7F232F-F491-C969-C2B7-22B8CEDE7E8C}"/>
              </a:ext>
            </a:extLst>
          </p:cNvPr>
          <p:cNvSpPr>
            <a:spLocks noGrp="1"/>
          </p:cNvSpPr>
          <p:nvPr>
            <p:ph idx="1"/>
          </p:nvPr>
        </p:nvSpPr>
        <p:spPr/>
        <p:txBody>
          <a:bodyPr>
            <a:normAutofit fontScale="85000" lnSpcReduction="10000"/>
          </a:bodyPr>
          <a:lstStyle/>
          <a:p>
            <a:r>
              <a:rPr lang="en-US" dirty="0"/>
              <a:t>Data comes from the U.S. </a:t>
            </a:r>
            <a:r>
              <a:rPr lang="en-US" b="0" i="0" dirty="0">
                <a:solidFill>
                  <a:srgbClr val="24292F"/>
                </a:solidFill>
                <a:effectLst/>
              </a:rPr>
              <a:t>Department of Transportation - Bureau of Transportation Statistics</a:t>
            </a:r>
          </a:p>
          <a:p>
            <a:r>
              <a:rPr lang="en-US" b="0" i="0" dirty="0">
                <a:solidFill>
                  <a:srgbClr val="24292F"/>
                </a:solidFill>
                <a:effectLst/>
              </a:rPr>
              <a:t>The website provided allows you to create your own table</a:t>
            </a:r>
          </a:p>
          <a:p>
            <a:r>
              <a:rPr lang="en-US" dirty="0"/>
              <a:t>537,902 records</a:t>
            </a:r>
          </a:p>
          <a:p>
            <a:r>
              <a:rPr lang="en-US" dirty="0"/>
              <a:t>11 columns</a:t>
            </a:r>
          </a:p>
          <a:p>
            <a:endParaRPr lang="en-US" dirty="0"/>
          </a:p>
          <a:p>
            <a:endParaRPr lang="en-US" dirty="0"/>
          </a:p>
          <a:p>
            <a:endParaRPr lang="en-US" dirty="0"/>
          </a:p>
          <a:p>
            <a:endParaRPr lang="en-US" dirty="0"/>
          </a:p>
          <a:p>
            <a:r>
              <a:rPr lang="en-US" dirty="0"/>
              <a:t>https://</a:t>
            </a:r>
            <a:r>
              <a:rPr lang="en-US" dirty="0" err="1"/>
              <a:t>www.transtats.bts.gov</a:t>
            </a:r>
            <a:r>
              <a:rPr lang="en-US" dirty="0"/>
              <a:t>/</a:t>
            </a:r>
            <a:r>
              <a:rPr lang="en-US" dirty="0" err="1"/>
              <a:t>DL_SelectFields.aspx?gnoyr_VQ</a:t>
            </a:r>
            <a:r>
              <a:rPr lang="en-US" dirty="0"/>
              <a:t>=FGJ&amp;QO_fu146_anzr=b0-gvzr</a:t>
            </a:r>
          </a:p>
        </p:txBody>
      </p:sp>
    </p:spTree>
    <p:extLst>
      <p:ext uri="{BB962C8B-B14F-4D97-AF65-F5344CB8AC3E}">
        <p14:creationId xmlns:p14="http://schemas.microsoft.com/office/powerpoint/2010/main" val="202759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EAB7-20C4-60AB-082D-7D0D29A5D098}"/>
              </a:ext>
            </a:extLst>
          </p:cNvPr>
          <p:cNvSpPr>
            <a:spLocks noGrp="1"/>
          </p:cNvSpPr>
          <p:nvPr>
            <p:ph type="title"/>
          </p:nvPr>
        </p:nvSpPr>
        <p:spPr/>
        <p:txBody>
          <a:bodyPr/>
          <a:lstStyle/>
          <a:p>
            <a:r>
              <a:rPr lang="en-US" dirty="0"/>
              <a:t>Exploratory Data Analysis</a:t>
            </a:r>
          </a:p>
        </p:txBody>
      </p:sp>
    </p:spTree>
    <p:extLst>
      <p:ext uri="{BB962C8B-B14F-4D97-AF65-F5344CB8AC3E}">
        <p14:creationId xmlns:p14="http://schemas.microsoft.com/office/powerpoint/2010/main" val="267171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E67C9-B3A1-C08D-7C49-A6E37563156C}"/>
              </a:ext>
            </a:extLst>
          </p:cNvPr>
          <p:cNvSpPr>
            <a:spLocks noGrp="1"/>
          </p:cNvSpPr>
          <p:nvPr>
            <p:ph type="title"/>
          </p:nvPr>
        </p:nvSpPr>
        <p:spPr>
          <a:xfrm>
            <a:off x="2231834" y="126492"/>
            <a:ext cx="7729728" cy="724408"/>
          </a:xfrm>
        </p:spPr>
        <p:txBody>
          <a:bodyPr>
            <a:normAutofit fontScale="90000"/>
          </a:bodyPr>
          <a:lstStyle/>
          <a:p>
            <a:r>
              <a:rPr lang="en-US" dirty="0"/>
              <a:t>Variables</a:t>
            </a:r>
          </a:p>
        </p:txBody>
      </p:sp>
      <p:graphicFrame>
        <p:nvGraphicFramePr>
          <p:cNvPr id="5" name="Table 5">
            <a:extLst>
              <a:ext uri="{FF2B5EF4-FFF2-40B4-BE49-F238E27FC236}">
                <a16:creationId xmlns:a16="http://schemas.microsoft.com/office/drawing/2014/main" id="{4F106330-4BE3-A047-FD7B-84AF687D1E95}"/>
              </a:ext>
            </a:extLst>
          </p:cNvPr>
          <p:cNvGraphicFramePr>
            <a:graphicFrameLocks noGrp="1"/>
          </p:cNvGraphicFramePr>
          <p:nvPr>
            <p:ph idx="1"/>
            <p:extLst>
              <p:ext uri="{D42A27DB-BD31-4B8C-83A1-F6EECF244321}">
                <p14:modId xmlns:p14="http://schemas.microsoft.com/office/powerpoint/2010/main" val="499340430"/>
              </p:ext>
            </p:extLst>
          </p:nvPr>
        </p:nvGraphicFramePr>
        <p:xfrm>
          <a:off x="1564809" y="1188212"/>
          <a:ext cx="9062382" cy="3977640"/>
        </p:xfrm>
        <a:graphic>
          <a:graphicData uri="http://schemas.openxmlformats.org/drawingml/2006/table">
            <a:tbl>
              <a:tblPr firstRow="1" bandRow="1">
                <a:tableStyleId>{7E9639D4-E3E2-4D34-9284-5A2195B3D0D7}</a:tableStyleId>
              </a:tblPr>
              <a:tblGrid>
                <a:gridCol w="2612073">
                  <a:extLst>
                    <a:ext uri="{9D8B030D-6E8A-4147-A177-3AD203B41FA5}">
                      <a16:colId xmlns:a16="http://schemas.microsoft.com/office/drawing/2014/main" val="2971424538"/>
                    </a:ext>
                  </a:extLst>
                </a:gridCol>
                <a:gridCol w="6450309">
                  <a:extLst>
                    <a:ext uri="{9D8B030D-6E8A-4147-A177-3AD203B41FA5}">
                      <a16:colId xmlns:a16="http://schemas.microsoft.com/office/drawing/2014/main" val="13362087"/>
                    </a:ext>
                  </a:extLst>
                </a:gridCol>
              </a:tblGrid>
              <a:tr h="370840">
                <a:tc>
                  <a:txBody>
                    <a:bodyPr/>
                    <a:lstStyle/>
                    <a:p>
                      <a:r>
                        <a:rPr lang="en-US" dirty="0"/>
                        <a:t>Variable</a:t>
                      </a:r>
                    </a:p>
                  </a:txBody>
                  <a:tcPr/>
                </a:tc>
                <a:tc>
                  <a:txBody>
                    <a:bodyPr/>
                    <a:lstStyle/>
                    <a:p>
                      <a:r>
                        <a:rPr lang="en-US" dirty="0"/>
                        <a:t>Description</a:t>
                      </a:r>
                    </a:p>
                  </a:txBody>
                  <a:tcPr/>
                </a:tc>
                <a:extLst>
                  <a:ext uri="{0D108BD9-81ED-4DB2-BD59-A6C34878D82A}">
                    <a16:rowId xmlns:a16="http://schemas.microsoft.com/office/drawing/2014/main" val="4288306334"/>
                  </a:ext>
                </a:extLst>
              </a:tr>
              <a:tr h="370840">
                <a:tc>
                  <a:txBody>
                    <a:bodyPr/>
                    <a:lstStyle/>
                    <a:p>
                      <a:r>
                        <a:rPr lang="en-US" dirty="0"/>
                        <a:t>OP_UNIQUE_CARRIER</a:t>
                      </a:r>
                    </a:p>
                  </a:txBody>
                  <a:tcPr/>
                </a:tc>
                <a:tc>
                  <a:txBody>
                    <a:bodyPr/>
                    <a:lstStyle/>
                    <a:p>
                      <a:r>
                        <a:rPr lang="en-US" sz="1800" b="0" kern="1200" dirty="0">
                          <a:solidFill>
                            <a:schemeClr val="dk1"/>
                          </a:solidFill>
                          <a:effectLst/>
                        </a:rPr>
                        <a:t>Unique carrier code, specific to a certain airline</a:t>
                      </a:r>
                      <a:endParaRPr lang="en-US" dirty="0"/>
                    </a:p>
                  </a:txBody>
                  <a:tcPr/>
                </a:tc>
                <a:extLst>
                  <a:ext uri="{0D108BD9-81ED-4DB2-BD59-A6C34878D82A}">
                    <a16:rowId xmlns:a16="http://schemas.microsoft.com/office/drawing/2014/main" val="2720509976"/>
                  </a:ext>
                </a:extLst>
              </a:tr>
              <a:tr h="370840">
                <a:tc>
                  <a:txBody>
                    <a:bodyPr/>
                    <a:lstStyle/>
                    <a:p>
                      <a:r>
                        <a:rPr lang="en-US" dirty="0"/>
                        <a:t>ORIGIN</a:t>
                      </a:r>
                    </a:p>
                  </a:txBody>
                  <a:tcPr/>
                </a:tc>
                <a:tc>
                  <a:txBody>
                    <a:bodyPr/>
                    <a:lstStyle/>
                    <a:p>
                      <a:r>
                        <a:rPr lang="en-US" sz="1800" b="0" kern="1200" dirty="0">
                          <a:solidFill>
                            <a:schemeClr val="dk1"/>
                          </a:solidFill>
                          <a:effectLst/>
                        </a:rPr>
                        <a:t>Code of the origin airport, where the flight departed from</a:t>
                      </a:r>
                      <a:endParaRPr lang="en-US" dirty="0"/>
                    </a:p>
                  </a:txBody>
                  <a:tcPr/>
                </a:tc>
                <a:extLst>
                  <a:ext uri="{0D108BD9-81ED-4DB2-BD59-A6C34878D82A}">
                    <a16:rowId xmlns:a16="http://schemas.microsoft.com/office/drawing/2014/main" val="460161068"/>
                  </a:ext>
                </a:extLst>
              </a:tr>
              <a:tr h="370840">
                <a:tc>
                  <a:txBody>
                    <a:bodyPr/>
                    <a:lstStyle/>
                    <a:p>
                      <a:r>
                        <a:rPr lang="en-US" dirty="0"/>
                        <a:t>DEST</a:t>
                      </a:r>
                    </a:p>
                  </a:txBody>
                  <a:tcPr/>
                </a:tc>
                <a:tc>
                  <a:txBody>
                    <a:bodyPr/>
                    <a:lstStyle/>
                    <a:p>
                      <a:r>
                        <a:rPr lang="en-US" dirty="0"/>
                        <a:t>Code of the destination airport</a:t>
                      </a:r>
                    </a:p>
                  </a:txBody>
                  <a:tcPr/>
                </a:tc>
                <a:extLst>
                  <a:ext uri="{0D108BD9-81ED-4DB2-BD59-A6C34878D82A}">
                    <a16:rowId xmlns:a16="http://schemas.microsoft.com/office/drawing/2014/main" val="2293494244"/>
                  </a:ext>
                </a:extLst>
              </a:tr>
              <a:tr h="370840">
                <a:tc>
                  <a:txBody>
                    <a:bodyPr/>
                    <a:lstStyle/>
                    <a:p>
                      <a:r>
                        <a:rPr lang="en-US" dirty="0"/>
                        <a:t>CRS_DEP_TIME</a:t>
                      </a:r>
                    </a:p>
                  </a:txBody>
                  <a:tcPr/>
                </a:tc>
                <a:tc>
                  <a:txBody>
                    <a:bodyPr/>
                    <a:lstStyle/>
                    <a:p>
                      <a:r>
                        <a:rPr lang="en-US" dirty="0"/>
                        <a:t>CRS Departure Time (local time: </a:t>
                      </a:r>
                      <a:r>
                        <a:rPr lang="en-US" dirty="0" err="1"/>
                        <a:t>hhmm</a:t>
                      </a:r>
                      <a:r>
                        <a:rPr lang="en-US" dirty="0"/>
                        <a:t>)</a:t>
                      </a:r>
                    </a:p>
                  </a:txBody>
                  <a:tcPr/>
                </a:tc>
                <a:extLst>
                  <a:ext uri="{0D108BD9-81ED-4DB2-BD59-A6C34878D82A}">
                    <a16:rowId xmlns:a16="http://schemas.microsoft.com/office/drawing/2014/main" val="3378003479"/>
                  </a:ext>
                </a:extLst>
              </a:tr>
              <a:tr h="370840">
                <a:tc>
                  <a:txBody>
                    <a:bodyPr/>
                    <a:lstStyle/>
                    <a:p>
                      <a:r>
                        <a:rPr lang="en-US" dirty="0"/>
                        <a:t>DEP_TIME</a:t>
                      </a:r>
                    </a:p>
                  </a:txBody>
                  <a:tcPr/>
                </a:tc>
                <a:tc>
                  <a:txBody>
                    <a:bodyPr/>
                    <a:lstStyle/>
                    <a:p>
                      <a:r>
                        <a:rPr lang="en-US" sz="1800" b="0" kern="1200" dirty="0">
                          <a:solidFill>
                            <a:schemeClr val="dk1"/>
                          </a:solidFill>
                          <a:effectLst/>
                        </a:rPr>
                        <a:t>Actual Departure Time (local time: </a:t>
                      </a:r>
                      <a:r>
                        <a:rPr lang="en-US" sz="1800" b="0" kern="1200" dirty="0" err="1">
                          <a:solidFill>
                            <a:schemeClr val="dk1"/>
                          </a:solidFill>
                          <a:effectLst/>
                        </a:rPr>
                        <a:t>hhmm</a:t>
                      </a:r>
                      <a:r>
                        <a:rPr lang="en-US" sz="1800" b="0" kern="1200" dirty="0">
                          <a:solidFill>
                            <a:schemeClr val="dk1"/>
                          </a:solidFill>
                          <a:effectLst/>
                        </a:rPr>
                        <a:t>)</a:t>
                      </a:r>
                      <a:endParaRPr lang="en-US" dirty="0"/>
                    </a:p>
                  </a:txBody>
                  <a:tcPr/>
                </a:tc>
                <a:extLst>
                  <a:ext uri="{0D108BD9-81ED-4DB2-BD59-A6C34878D82A}">
                    <a16:rowId xmlns:a16="http://schemas.microsoft.com/office/drawing/2014/main" val="1587634357"/>
                  </a:ext>
                </a:extLst>
              </a:tr>
              <a:tr h="370840">
                <a:tc>
                  <a:txBody>
                    <a:bodyPr/>
                    <a:lstStyle/>
                    <a:p>
                      <a:r>
                        <a:rPr lang="en-US" dirty="0"/>
                        <a:t>DEP_DELAY_NEW</a:t>
                      </a:r>
                    </a:p>
                  </a:txBody>
                  <a:tcPr/>
                </a:tc>
                <a:tc>
                  <a:txBody>
                    <a:bodyPr/>
                    <a:lstStyle/>
                    <a:p>
                      <a:r>
                        <a:rPr lang="en-US" sz="1800" b="0" kern="1200" dirty="0">
                          <a:solidFill>
                            <a:schemeClr val="dk1"/>
                          </a:solidFill>
                          <a:effectLst/>
                        </a:rPr>
                        <a:t>Difference in minutes between scheduled and actual departure time. Early departures set to 0.</a:t>
                      </a:r>
                      <a:endParaRPr lang="en-US" dirty="0"/>
                    </a:p>
                  </a:txBody>
                  <a:tcPr/>
                </a:tc>
                <a:extLst>
                  <a:ext uri="{0D108BD9-81ED-4DB2-BD59-A6C34878D82A}">
                    <a16:rowId xmlns:a16="http://schemas.microsoft.com/office/drawing/2014/main" val="2369266294"/>
                  </a:ext>
                </a:extLst>
              </a:tr>
              <a:tr h="370840">
                <a:tc>
                  <a:txBody>
                    <a:bodyPr/>
                    <a:lstStyle/>
                    <a:p>
                      <a:r>
                        <a:rPr lang="en-US" dirty="0"/>
                        <a:t>CANCELLED</a:t>
                      </a:r>
                    </a:p>
                  </a:txBody>
                  <a:tcPr/>
                </a:tc>
                <a:tc>
                  <a:txBody>
                    <a:bodyPr/>
                    <a:lstStyle/>
                    <a:p>
                      <a:r>
                        <a:rPr lang="en-US" sz="1800" b="0" kern="1200" dirty="0">
                          <a:solidFill>
                            <a:schemeClr val="dk1"/>
                          </a:solidFill>
                          <a:effectLst/>
                        </a:rPr>
                        <a:t>Cancelled Flight Indicator (1=Yes)</a:t>
                      </a:r>
                      <a:endParaRPr lang="en-US" dirty="0"/>
                    </a:p>
                  </a:txBody>
                  <a:tcPr/>
                </a:tc>
                <a:extLst>
                  <a:ext uri="{0D108BD9-81ED-4DB2-BD59-A6C34878D82A}">
                    <a16:rowId xmlns:a16="http://schemas.microsoft.com/office/drawing/2014/main" val="2037680622"/>
                  </a:ext>
                </a:extLst>
              </a:tr>
              <a:tr h="370840">
                <a:tc>
                  <a:txBody>
                    <a:bodyPr/>
                    <a:lstStyle/>
                    <a:p>
                      <a:r>
                        <a:rPr lang="en-US" dirty="0"/>
                        <a:t>DAY_OF_THE_MONTH</a:t>
                      </a:r>
                    </a:p>
                  </a:txBody>
                  <a:tcPr/>
                </a:tc>
                <a:tc>
                  <a:txBody>
                    <a:bodyPr/>
                    <a:lstStyle/>
                    <a:p>
                      <a:r>
                        <a:rPr lang="en-US" dirty="0"/>
                        <a:t>Numerical representation of the day of the month</a:t>
                      </a:r>
                    </a:p>
                  </a:txBody>
                  <a:tcPr/>
                </a:tc>
                <a:extLst>
                  <a:ext uri="{0D108BD9-81ED-4DB2-BD59-A6C34878D82A}">
                    <a16:rowId xmlns:a16="http://schemas.microsoft.com/office/drawing/2014/main" val="3898806877"/>
                  </a:ext>
                </a:extLst>
              </a:tr>
              <a:tr h="370840">
                <a:tc>
                  <a:txBody>
                    <a:bodyPr/>
                    <a:lstStyle/>
                    <a:p>
                      <a:r>
                        <a:rPr lang="en-US" dirty="0"/>
                        <a:t>DAY_OF_THE_WEEK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Numerical representation of the day of the week</a:t>
                      </a:r>
                    </a:p>
                  </a:txBody>
                  <a:tcPr/>
                </a:tc>
                <a:extLst>
                  <a:ext uri="{0D108BD9-81ED-4DB2-BD59-A6C34878D82A}">
                    <a16:rowId xmlns:a16="http://schemas.microsoft.com/office/drawing/2014/main" val="267791596"/>
                  </a:ext>
                </a:extLst>
              </a:tr>
            </a:tbl>
          </a:graphicData>
        </a:graphic>
      </p:graphicFrame>
    </p:spTree>
    <p:extLst>
      <p:ext uri="{BB962C8B-B14F-4D97-AF65-F5344CB8AC3E}">
        <p14:creationId xmlns:p14="http://schemas.microsoft.com/office/powerpoint/2010/main" val="156337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ADFB75-8D0C-85D0-BE9C-CCC90D221344}"/>
              </a:ext>
            </a:extLst>
          </p:cNvPr>
          <p:cNvSpPr>
            <a:spLocks noGrp="1"/>
          </p:cNvSpPr>
          <p:nvPr>
            <p:ph type="title"/>
          </p:nvPr>
        </p:nvSpPr>
        <p:spPr/>
        <p:txBody>
          <a:bodyPr/>
          <a:lstStyle/>
          <a:p>
            <a:r>
              <a:rPr lang="en-US" dirty="0"/>
              <a:t>Data</a:t>
            </a:r>
          </a:p>
        </p:txBody>
      </p:sp>
      <p:sp>
        <p:nvSpPr>
          <p:cNvPr id="5" name="Content Placeholder 4">
            <a:extLst>
              <a:ext uri="{FF2B5EF4-FFF2-40B4-BE49-F238E27FC236}">
                <a16:creationId xmlns:a16="http://schemas.microsoft.com/office/drawing/2014/main" id="{139FF929-B89C-4F35-E753-910D5B94E4E2}"/>
              </a:ext>
            </a:extLst>
          </p:cNvPr>
          <p:cNvSpPr>
            <a:spLocks noGrp="1"/>
          </p:cNvSpPr>
          <p:nvPr>
            <p:ph idx="1"/>
          </p:nvPr>
        </p:nvSpPr>
        <p:spPr/>
        <p:txBody>
          <a:bodyPr/>
          <a:lstStyle/>
          <a:p>
            <a:r>
              <a:rPr lang="en-US" dirty="0"/>
              <a:t>17 unique airlines</a:t>
            </a:r>
          </a:p>
          <a:p>
            <a:r>
              <a:rPr lang="en-US" dirty="0"/>
              <a:t>Create indicator for on-time, delayed, or cancelled</a:t>
            </a:r>
          </a:p>
          <a:p>
            <a:r>
              <a:rPr lang="en-US" dirty="0"/>
              <a:t>Replace empty cells with 0</a:t>
            </a:r>
          </a:p>
          <a:p>
            <a:r>
              <a:rPr lang="en-US" dirty="0"/>
              <a:t>Double check for unexplained missing values</a:t>
            </a:r>
          </a:p>
          <a:p>
            <a:endParaRPr lang="en-US" dirty="0"/>
          </a:p>
          <a:p>
            <a:pPr marL="0" indent="0">
              <a:buNone/>
            </a:pPr>
            <a:endParaRPr lang="en-US" dirty="0"/>
          </a:p>
        </p:txBody>
      </p:sp>
    </p:spTree>
    <p:extLst>
      <p:ext uri="{BB962C8B-B14F-4D97-AF65-F5344CB8AC3E}">
        <p14:creationId xmlns:p14="http://schemas.microsoft.com/office/powerpoint/2010/main" val="28313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43EE4E4-4F6E-4D0C-8241-7422485C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085"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9CDFF21-67C6-4C4C-9A1C-C7726D3D3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966"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a:extLst>
              <a:ext uri="{FF2B5EF4-FFF2-40B4-BE49-F238E27FC236}">
                <a16:creationId xmlns:a16="http://schemas.microsoft.com/office/drawing/2014/main" id="{E98F8D60-BC6F-4B41-9481-5F49C96A1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pie chart&#10;&#10;Description automatically generated">
            <a:extLst>
              <a:ext uri="{FF2B5EF4-FFF2-40B4-BE49-F238E27FC236}">
                <a16:creationId xmlns:a16="http://schemas.microsoft.com/office/drawing/2014/main" id="{32B97C08-B3BE-5559-E87E-6C0D4FEAECA7}"/>
              </a:ext>
            </a:extLst>
          </p:cNvPr>
          <p:cNvPicPr>
            <a:picLocks noChangeAspect="1"/>
          </p:cNvPicPr>
          <p:nvPr/>
        </p:nvPicPr>
        <p:blipFill>
          <a:blip r:embed="rId2"/>
          <a:stretch>
            <a:fillRect/>
          </a:stretch>
        </p:blipFill>
        <p:spPr>
          <a:xfrm>
            <a:off x="988626" y="1346159"/>
            <a:ext cx="4159568" cy="3849011"/>
          </a:xfrm>
          <a:prstGeom prst="rect">
            <a:avLst/>
          </a:prstGeom>
        </p:spPr>
      </p:pic>
      <p:sp>
        <p:nvSpPr>
          <p:cNvPr id="4" name="Text Placeholder 3">
            <a:extLst>
              <a:ext uri="{FF2B5EF4-FFF2-40B4-BE49-F238E27FC236}">
                <a16:creationId xmlns:a16="http://schemas.microsoft.com/office/drawing/2014/main" id="{F93C1C00-AB05-63BC-6D0E-B7AA9ABBF6C3}"/>
              </a:ext>
            </a:extLst>
          </p:cNvPr>
          <p:cNvSpPr>
            <a:spLocks noGrp="1"/>
          </p:cNvSpPr>
          <p:nvPr>
            <p:ph type="body" sz="half" idx="2"/>
          </p:nvPr>
        </p:nvSpPr>
        <p:spPr>
          <a:xfrm>
            <a:off x="6914588" y="1749390"/>
            <a:ext cx="4475892" cy="3042547"/>
          </a:xfrm>
          <a:ln w="28575">
            <a:solidFill>
              <a:schemeClr val="tx2">
                <a:lumMod val="75000"/>
              </a:schemeClr>
            </a:solid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algn="l"/>
            <a:r>
              <a:rPr lang="en-US" sz="2400" dirty="0">
                <a:solidFill>
                  <a:schemeClr val="tx2">
                    <a:lumMod val="75000"/>
                  </a:schemeClr>
                </a:solidFill>
              </a:rPr>
              <a:t>Beginning distribution of classes is showed in the pie-chart</a:t>
            </a:r>
          </a:p>
          <a:p>
            <a:pPr indent="-228600" algn="l">
              <a:buFont typeface="Arial" panose="020B0604020202020204" pitchFamily="34" charset="0"/>
              <a:buChar char="•"/>
            </a:pPr>
            <a:r>
              <a:rPr lang="en-US" sz="2400" dirty="0">
                <a:solidFill>
                  <a:schemeClr val="tx2">
                    <a:lumMod val="75000"/>
                  </a:schemeClr>
                </a:solidFill>
              </a:rPr>
              <a:t>328470 on-time</a:t>
            </a:r>
          </a:p>
          <a:p>
            <a:pPr indent="-228600" algn="l">
              <a:buFont typeface="Arial" panose="020B0604020202020204" pitchFamily="34" charset="0"/>
              <a:buChar char="•"/>
            </a:pPr>
            <a:r>
              <a:rPr lang="en-US" sz="2400" dirty="0">
                <a:solidFill>
                  <a:schemeClr val="tx2">
                    <a:lumMod val="75000"/>
                  </a:schemeClr>
                </a:solidFill>
              </a:rPr>
              <a:t>176176 delayed</a:t>
            </a:r>
          </a:p>
          <a:p>
            <a:pPr indent="-228600" algn="l">
              <a:buFont typeface="Arial" panose="020B0604020202020204" pitchFamily="34" charset="0"/>
              <a:buChar char="•"/>
            </a:pPr>
            <a:r>
              <a:rPr lang="en-US" sz="2400" dirty="0">
                <a:solidFill>
                  <a:schemeClr val="tx2">
                    <a:lumMod val="75000"/>
                  </a:schemeClr>
                </a:solidFill>
              </a:rPr>
              <a:t>33256 cancelled</a:t>
            </a:r>
          </a:p>
        </p:txBody>
      </p:sp>
    </p:spTree>
    <p:extLst>
      <p:ext uri="{BB962C8B-B14F-4D97-AF65-F5344CB8AC3E}">
        <p14:creationId xmlns:p14="http://schemas.microsoft.com/office/powerpoint/2010/main" val="2682271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4D68683-D766-38E7-60DE-08E7B8DDECDF}"/>
              </a:ext>
            </a:extLst>
          </p:cNvPr>
          <p:cNvPicPr>
            <a:picLocks noChangeAspect="1"/>
          </p:cNvPicPr>
          <p:nvPr/>
        </p:nvPicPr>
        <p:blipFill>
          <a:blip r:embed="rId2"/>
          <a:srcRect/>
          <a:stretch/>
        </p:blipFill>
        <p:spPr>
          <a:xfrm>
            <a:off x="3099894" y="1189123"/>
            <a:ext cx="5992212" cy="4479754"/>
          </a:xfrm>
          <a:prstGeom prst="rect">
            <a:avLst/>
          </a:prstGeom>
        </p:spPr>
      </p:pic>
    </p:spTree>
    <p:extLst>
      <p:ext uri="{BB962C8B-B14F-4D97-AF65-F5344CB8AC3E}">
        <p14:creationId xmlns:p14="http://schemas.microsoft.com/office/powerpoint/2010/main" val="1098007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alpha val="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320D16-3854-4D0D-0678-38F72F9DD3E0}"/>
              </a:ext>
            </a:extLst>
          </p:cNvPr>
          <p:cNvPicPr>
            <a:picLocks noChangeAspect="1"/>
          </p:cNvPicPr>
          <p:nvPr/>
        </p:nvPicPr>
        <p:blipFill>
          <a:blip r:embed="rId3"/>
          <a:srcRect/>
          <a:stretch/>
        </p:blipFill>
        <p:spPr>
          <a:xfrm>
            <a:off x="-71014" y="411685"/>
            <a:ext cx="1959088" cy="2011680"/>
          </a:xfrm>
          <a:prstGeom prst="rect">
            <a:avLst/>
          </a:prstGeom>
        </p:spPr>
      </p:pic>
      <p:pic>
        <p:nvPicPr>
          <p:cNvPr id="5" name="Picture 4">
            <a:extLst>
              <a:ext uri="{FF2B5EF4-FFF2-40B4-BE49-F238E27FC236}">
                <a16:creationId xmlns:a16="http://schemas.microsoft.com/office/drawing/2014/main" id="{5CEC9C37-DF15-4A3D-19E9-E6ED606DD96E}"/>
              </a:ext>
            </a:extLst>
          </p:cNvPr>
          <p:cNvPicPr>
            <a:picLocks noChangeAspect="1"/>
          </p:cNvPicPr>
          <p:nvPr/>
        </p:nvPicPr>
        <p:blipFill>
          <a:blip r:embed="rId4"/>
          <a:srcRect/>
          <a:stretch/>
        </p:blipFill>
        <p:spPr>
          <a:xfrm>
            <a:off x="10268093" y="2423160"/>
            <a:ext cx="2130015" cy="2011680"/>
          </a:xfrm>
          <a:prstGeom prst="rect">
            <a:avLst/>
          </a:prstGeom>
        </p:spPr>
      </p:pic>
      <p:pic>
        <p:nvPicPr>
          <p:cNvPr id="7" name="Picture 6">
            <a:extLst>
              <a:ext uri="{FF2B5EF4-FFF2-40B4-BE49-F238E27FC236}">
                <a16:creationId xmlns:a16="http://schemas.microsoft.com/office/drawing/2014/main" id="{EAA816D3-9B75-ED2D-56C6-1B225274F80D}"/>
              </a:ext>
            </a:extLst>
          </p:cNvPr>
          <p:cNvPicPr>
            <a:picLocks noChangeAspect="1"/>
          </p:cNvPicPr>
          <p:nvPr/>
        </p:nvPicPr>
        <p:blipFill>
          <a:blip r:embed="rId5"/>
          <a:srcRect/>
          <a:stretch/>
        </p:blipFill>
        <p:spPr>
          <a:xfrm>
            <a:off x="9413420" y="4434635"/>
            <a:ext cx="2090570" cy="2011680"/>
          </a:xfrm>
          <a:prstGeom prst="rect">
            <a:avLst/>
          </a:prstGeom>
        </p:spPr>
      </p:pic>
      <p:pic>
        <p:nvPicPr>
          <p:cNvPr id="9" name="Picture 8">
            <a:extLst>
              <a:ext uri="{FF2B5EF4-FFF2-40B4-BE49-F238E27FC236}">
                <a16:creationId xmlns:a16="http://schemas.microsoft.com/office/drawing/2014/main" id="{FD0CD135-8594-8460-BDD0-1D350E32772C}"/>
              </a:ext>
            </a:extLst>
          </p:cNvPr>
          <p:cNvPicPr>
            <a:picLocks noChangeAspect="1"/>
          </p:cNvPicPr>
          <p:nvPr/>
        </p:nvPicPr>
        <p:blipFill>
          <a:blip r:embed="rId6"/>
          <a:srcRect/>
          <a:stretch/>
        </p:blipFill>
        <p:spPr>
          <a:xfrm>
            <a:off x="7246269" y="4434635"/>
            <a:ext cx="2176034" cy="2011680"/>
          </a:xfrm>
          <a:prstGeom prst="rect">
            <a:avLst/>
          </a:prstGeom>
        </p:spPr>
      </p:pic>
      <p:pic>
        <p:nvPicPr>
          <p:cNvPr id="11" name="Picture 10">
            <a:extLst>
              <a:ext uri="{FF2B5EF4-FFF2-40B4-BE49-F238E27FC236}">
                <a16:creationId xmlns:a16="http://schemas.microsoft.com/office/drawing/2014/main" id="{D5EF6944-E0A8-CCB8-5987-15FD73800FD8}"/>
              </a:ext>
            </a:extLst>
          </p:cNvPr>
          <p:cNvPicPr>
            <a:picLocks noChangeAspect="1"/>
          </p:cNvPicPr>
          <p:nvPr/>
        </p:nvPicPr>
        <p:blipFill>
          <a:blip r:embed="rId7"/>
          <a:srcRect/>
          <a:stretch/>
        </p:blipFill>
        <p:spPr>
          <a:xfrm>
            <a:off x="5059394" y="4434635"/>
            <a:ext cx="2195756" cy="2011680"/>
          </a:xfrm>
          <a:prstGeom prst="rect">
            <a:avLst/>
          </a:prstGeom>
        </p:spPr>
      </p:pic>
      <p:pic>
        <p:nvPicPr>
          <p:cNvPr id="13" name="Picture 12">
            <a:extLst>
              <a:ext uri="{FF2B5EF4-FFF2-40B4-BE49-F238E27FC236}">
                <a16:creationId xmlns:a16="http://schemas.microsoft.com/office/drawing/2014/main" id="{4ED71861-3272-52DD-5B2C-1365880A62E7}"/>
              </a:ext>
            </a:extLst>
          </p:cNvPr>
          <p:cNvPicPr>
            <a:picLocks noChangeAspect="1"/>
          </p:cNvPicPr>
          <p:nvPr/>
        </p:nvPicPr>
        <p:blipFill>
          <a:blip r:embed="rId8"/>
          <a:srcRect/>
          <a:stretch/>
        </p:blipFill>
        <p:spPr>
          <a:xfrm>
            <a:off x="2865945" y="4434635"/>
            <a:ext cx="2202330" cy="2011680"/>
          </a:xfrm>
          <a:prstGeom prst="rect">
            <a:avLst/>
          </a:prstGeom>
        </p:spPr>
      </p:pic>
      <p:pic>
        <p:nvPicPr>
          <p:cNvPr id="17" name="Picture 16">
            <a:extLst>
              <a:ext uri="{FF2B5EF4-FFF2-40B4-BE49-F238E27FC236}">
                <a16:creationId xmlns:a16="http://schemas.microsoft.com/office/drawing/2014/main" id="{29615928-02D5-7549-C5FF-32572AD9F7BF}"/>
              </a:ext>
            </a:extLst>
          </p:cNvPr>
          <p:cNvPicPr>
            <a:picLocks noChangeAspect="1"/>
          </p:cNvPicPr>
          <p:nvPr/>
        </p:nvPicPr>
        <p:blipFill>
          <a:blip r:embed="rId9"/>
          <a:srcRect/>
          <a:stretch/>
        </p:blipFill>
        <p:spPr>
          <a:xfrm>
            <a:off x="8152463" y="2423160"/>
            <a:ext cx="2169460" cy="2011680"/>
          </a:xfrm>
          <a:prstGeom prst="rect">
            <a:avLst/>
          </a:prstGeom>
        </p:spPr>
      </p:pic>
      <p:pic>
        <p:nvPicPr>
          <p:cNvPr id="19" name="Picture 18">
            <a:extLst>
              <a:ext uri="{FF2B5EF4-FFF2-40B4-BE49-F238E27FC236}">
                <a16:creationId xmlns:a16="http://schemas.microsoft.com/office/drawing/2014/main" id="{0AC771BF-E7F8-AA85-6E3D-AE4D68217AA3}"/>
              </a:ext>
            </a:extLst>
          </p:cNvPr>
          <p:cNvPicPr>
            <a:picLocks noChangeAspect="1"/>
          </p:cNvPicPr>
          <p:nvPr/>
        </p:nvPicPr>
        <p:blipFill>
          <a:blip r:embed="rId10"/>
          <a:srcRect/>
          <a:stretch/>
        </p:blipFill>
        <p:spPr>
          <a:xfrm>
            <a:off x="6096000" y="2423160"/>
            <a:ext cx="2110292" cy="2011680"/>
          </a:xfrm>
          <a:prstGeom prst="rect">
            <a:avLst/>
          </a:prstGeom>
        </p:spPr>
      </p:pic>
      <p:pic>
        <p:nvPicPr>
          <p:cNvPr id="21" name="Picture 20">
            <a:extLst>
              <a:ext uri="{FF2B5EF4-FFF2-40B4-BE49-F238E27FC236}">
                <a16:creationId xmlns:a16="http://schemas.microsoft.com/office/drawing/2014/main" id="{B1C3C5F4-5E07-7098-1759-3BB9612D556A}"/>
              </a:ext>
            </a:extLst>
          </p:cNvPr>
          <p:cNvPicPr>
            <a:picLocks noChangeAspect="1"/>
          </p:cNvPicPr>
          <p:nvPr/>
        </p:nvPicPr>
        <p:blipFill>
          <a:blip r:embed="rId11"/>
          <a:srcRect/>
          <a:stretch/>
        </p:blipFill>
        <p:spPr>
          <a:xfrm>
            <a:off x="4223612" y="2423160"/>
            <a:ext cx="1926217" cy="2011680"/>
          </a:xfrm>
          <a:prstGeom prst="rect">
            <a:avLst/>
          </a:prstGeom>
        </p:spPr>
      </p:pic>
      <p:pic>
        <p:nvPicPr>
          <p:cNvPr id="23" name="Picture 22">
            <a:extLst>
              <a:ext uri="{FF2B5EF4-FFF2-40B4-BE49-F238E27FC236}">
                <a16:creationId xmlns:a16="http://schemas.microsoft.com/office/drawing/2014/main" id="{0CAF01FF-93C2-040F-AA9E-5B4402C8F9A5}"/>
              </a:ext>
            </a:extLst>
          </p:cNvPr>
          <p:cNvPicPr>
            <a:picLocks noChangeAspect="1"/>
          </p:cNvPicPr>
          <p:nvPr/>
        </p:nvPicPr>
        <p:blipFill>
          <a:blip r:embed="rId12"/>
          <a:srcRect/>
          <a:stretch/>
        </p:blipFill>
        <p:spPr>
          <a:xfrm>
            <a:off x="2088259" y="2423160"/>
            <a:ext cx="2189182" cy="2011680"/>
          </a:xfrm>
          <a:prstGeom prst="rect">
            <a:avLst/>
          </a:prstGeom>
        </p:spPr>
      </p:pic>
      <p:pic>
        <p:nvPicPr>
          <p:cNvPr id="25" name="Picture 24">
            <a:extLst>
              <a:ext uri="{FF2B5EF4-FFF2-40B4-BE49-F238E27FC236}">
                <a16:creationId xmlns:a16="http://schemas.microsoft.com/office/drawing/2014/main" id="{0B25D4D9-FFCA-03F2-575C-91348448F08E}"/>
              </a:ext>
            </a:extLst>
          </p:cNvPr>
          <p:cNvPicPr>
            <a:picLocks noChangeAspect="1"/>
          </p:cNvPicPr>
          <p:nvPr/>
        </p:nvPicPr>
        <p:blipFill>
          <a:blip r:embed="rId13"/>
          <a:srcRect/>
          <a:stretch/>
        </p:blipFill>
        <p:spPr>
          <a:xfrm>
            <a:off x="-53668" y="2423160"/>
            <a:ext cx="2195756" cy="2011680"/>
          </a:xfrm>
          <a:prstGeom prst="rect">
            <a:avLst/>
          </a:prstGeom>
        </p:spPr>
      </p:pic>
      <p:pic>
        <p:nvPicPr>
          <p:cNvPr id="27" name="Picture 26">
            <a:extLst>
              <a:ext uri="{FF2B5EF4-FFF2-40B4-BE49-F238E27FC236}">
                <a16:creationId xmlns:a16="http://schemas.microsoft.com/office/drawing/2014/main" id="{CACE75DA-73BE-2C90-EE58-3F093DFFE01B}"/>
              </a:ext>
            </a:extLst>
          </p:cNvPr>
          <p:cNvPicPr>
            <a:picLocks noChangeAspect="1"/>
          </p:cNvPicPr>
          <p:nvPr/>
        </p:nvPicPr>
        <p:blipFill>
          <a:blip r:embed="rId14"/>
          <a:srcRect/>
          <a:stretch/>
        </p:blipFill>
        <p:spPr>
          <a:xfrm>
            <a:off x="10117704" y="411685"/>
            <a:ext cx="2182607" cy="2011680"/>
          </a:xfrm>
          <a:prstGeom prst="rect">
            <a:avLst/>
          </a:prstGeom>
        </p:spPr>
      </p:pic>
      <p:pic>
        <p:nvPicPr>
          <p:cNvPr id="29" name="Picture 28">
            <a:extLst>
              <a:ext uri="{FF2B5EF4-FFF2-40B4-BE49-F238E27FC236}">
                <a16:creationId xmlns:a16="http://schemas.microsoft.com/office/drawing/2014/main" id="{0F66E374-09F5-8EF2-7A1D-4B4C04FE1FEB}"/>
              </a:ext>
            </a:extLst>
          </p:cNvPr>
          <p:cNvPicPr>
            <a:picLocks noChangeAspect="1"/>
          </p:cNvPicPr>
          <p:nvPr/>
        </p:nvPicPr>
        <p:blipFill>
          <a:blip r:embed="rId15"/>
          <a:srcRect/>
          <a:stretch/>
        </p:blipFill>
        <p:spPr>
          <a:xfrm>
            <a:off x="8110203" y="411685"/>
            <a:ext cx="2037976" cy="2011680"/>
          </a:xfrm>
          <a:prstGeom prst="rect">
            <a:avLst/>
          </a:prstGeom>
        </p:spPr>
      </p:pic>
      <p:pic>
        <p:nvPicPr>
          <p:cNvPr id="31" name="Picture 30">
            <a:extLst>
              <a:ext uri="{FF2B5EF4-FFF2-40B4-BE49-F238E27FC236}">
                <a16:creationId xmlns:a16="http://schemas.microsoft.com/office/drawing/2014/main" id="{7BDB1801-3DF4-64DE-6F48-A204AFFCC562}"/>
              </a:ext>
            </a:extLst>
          </p:cNvPr>
          <p:cNvPicPr>
            <a:picLocks noChangeAspect="1"/>
          </p:cNvPicPr>
          <p:nvPr/>
        </p:nvPicPr>
        <p:blipFill>
          <a:blip r:embed="rId16"/>
          <a:srcRect/>
          <a:stretch/>
        </p:blipFill>
        <p:spPr>
          <a:xfrm>
            <a:off x="5977792" y="411685"/>
            <a:ext cx="2162885" cy="2011680"/>
          </a:xfrm>
          <a:prstGeom prst="rect">
            <a:avLst/>
          </a:prstGeom>
        </p:spPr>
      </p:pic>
      <p:pic>
        <p:nvPicPr>
          <p:cNvPr id="33" name="Picture 32">
            <a:extLst>
              <a:ext uri="{FF2B5EF4-FFF2-40B4-BE49-F238E27FC236}">
                <a16:creationId xmlns:a16="http://schemas.microsoft.com/office/drawing/2014/main" id="{9579892F-1DBA-6CBB-E1E3-5CCFF7D5B9D7}"/>
              </a:ext>
            </a:extLst>
          </p:cNvPr>
          <p:cNvPicPr>
            <a:picLocks noChangeAspect="1"/>
          </p:cNvPicPr>
          <p:nvPr/>
        </p:nvPicPr>
        <p:blipFill>
          <a:blip r:embed="rId17"/>
          <a:srcRect/>
          <a:stretch/>
        </p:blipFill>
        <p:spPr>
          <a:xfrm>
            <a:off x="3819084" y="411685"/>
            <a:ext cx="2189182" cy="2011680"/>
          </a:xfrm>
          <a:prstGeom prst="rect">
            <a:avLst/>
          </a:prstGeom>
        </p:spPr>
      </p:pic>
      <p:pic>
        <p:nvPicPr>
          <p:cNvPr id="35" name="Picture 34">
            <a:extLst>
              <a:ext uri="{FF2B5EF4-FFF2-40B4-BE49-F238E27FC236}">
                <a16:creationId xmlns:a16="http://schemas.microsoft.com/office/drawing/2014/main" id="{D2DD6388-3770-5449-DF32-C035EA774CF1}"/>
              </a:ext>
            </a:extLst>
          </p:cNvPr>
          <p:cNvPicPr>
            <a:picLocks noChangeAspect="1"/>
          </p:cNvPicPr>
          <p:nvPr/>
        </p:nvPicPr>
        <p:blipFill>
          <a:blip r:embed="rId18"/>
          <a:srcRect/>
          <a:stretch/>
        </p:blipFill>
        <p:spPr>
          <a:xfrm>
            <a:off x="1857600" y="411685"/>
            <a:ext cx="1991958" cy="2011680"/>
          </a:xfrm>
          <a:prstGeom prst="rect">
            <a:avLst/>
          </a:prstGeom>
        </p:spPr>
      </p:pic>
      <p:pic>
        <p:nvPicPr>
          <p:cNvPr id="4" name="Picture 3">
            <a:extLst>
              <a:ext uri="{FF2B5EF4-FFF2-40B4-BE49-F238E27FC236}">
                <a16:creationId xmlns:a16="http://schemas.microsoft.com/office/drawing/2014/main" id="{D6EAF285-01BE-D55D-BEFC-63C24810F8C3}"/>
              </a:ext>
            </a:extLst>
          </p:cNvPr>
          <p:cNvPicPr>
            <a:picLocks noChangeAspect="1"/>
          </p:cNvPicPr>
          <p:nvPr/>
        </p:nvPicPr>
        <p:blipFill>
          <a:blip r:embed="rId19"/>
          <a:srcRect/>
          <a:stretch/>
        </p:blipFill>
        <p:spPr>
          <a:xfrm>
            <a:off x="679070" y="4434635"/>
            <a:ext cx="2195756" cy="2011680"/>
          </a:xfrm>
          <a:prstGeom prst="rect">
            <a:avLst/>
          </a:prstGeom>
        </p:spPr>
      </p:pic>
    </p:spTree>
    <p:extLst>
      <p:ext uri="{BB962C8B-B14F-4D97-AF65-F5344CB8AC3E}">
        <p14:creationId xmlns:p14="http://schemas.microsoft.com/office/powerpoint/2010/main" val="67056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2B15-125F-FE44-4B71-EB19B04DE505}"/>
              </a:ext>
            </a:extLst>
          </p:cNvPr>
          <p:cNvSpPr>
            <a:spLocks noGrp="1"/>
          </p:cNvSpPr>
          <p:nvPr>
            <p:ph type="ctrTitle"/>
          </p:nvPr>
        </p:nvSpPr>
        <p:spPr/>
        <p:txBody>
          <a:bodyPr/>
          <a:lstStyle/>
          <a:p>
            <a:r>
              <a:rPr lang="en-US" dirty="0"/>
              <a:t>Logistic Regression</a:t>
            </a:r>
          </a:p>
        </p:txBody>
      </p:sp>
    </p:spTree>
    <p:extLst>
      <p:ext uri="{BB962C8B-B14F-4D97-AF65-F5344CB8AC3E}">
        <p14:creationId xmlns:p14="http://schemas.microsoft.com/office/powerpoint/2010/main" val="23782020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{EAADBFED-82FC-D74B-9741-1E19A6AB9DF9}tf10001120</Template>
  <TotalTime>1165</TotalTime>
  <Words>799</Words>
  <Application>Microsoft Macintosh PowerPoint</Application>
  <PresentationFormat>Widescreen</PresentationFormat>
  <Paragraphs>164</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Helvetica Neue</vt:lpstr>
      <vt:lpstr>Parcel</vt:lpstr>
      <vt:lpstr>Predicting on-time flights</vt:lpstr>
      <vt:lpstr>Dataset</vt:lpstr>
      <vt:lpstr>Exploratory Data Analysis</vt:lpstr>
      <vt:lpstr>Variables</vt:lpstr>
      <vt:lpstr>Data</vt:lpstr>
      <vt:lpstr>PowerPoint Presentation</vt:lpstr>
      <vt:lpstr>PowerPoint Presentation</vt:lpstr>
      <vt:lpstr>PowerPoint Presentation</vt:lpstr>
      <vt:lpstr>Logistic Regression</vt:lpstr>
      <vt:lpstr>PowerPoint Presentation</vt:lpstr>
      <vt:lpstr>KNN Classifier</vt:lpstr>
      <vt:lpstr>KNN Scores from 1-29</vt:lpstr>
      <vt:lpstr>Best K Value Model</vt:lpstr>
      <vt:lpstr>Cross Validation on KNN</vt:lpstr>
      <vt:lpstr>XGBClassifier</vt:lpstr>
      <vt:lpstr>Light GBM</vt:lpstr>
      <vt:lpstr>HistGradientBoostingClassifier</vt:lpstr>
      <vt:lpstr>Last two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on-time flights</dc:title>
  <dc:creator>Rollman, Rowan</dc:creator>
  <cp:lastModifiedBy>Rollman, Rowan</cp:lastModifiedBy>
  <cp:revision>3</cp:revision>
  <dcterms:created xsi:type="dcterms:W3CDTF">2022-11-30T22:17:19Z</dcterms:created>
  <dcterms:modified xsi:type="dcterms:W3CDTF">2022-12-01T20:54:47Z</dcterms:modified>
</cp:coreProperties>
</file>