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2T20:55:24.2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7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6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23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1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4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8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1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4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0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7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486F-EDAD-BA33-76A8-F21201DDB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r>
              <a:rPr lang="en-US" sz="8000" dirty="0"/>
              <a:t>Pâte à bagel</a:t>
            </a:r>
            <a:endParaRPr lang="fr-CA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50A38-D917-1B93-4915-E7B78ACAE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Juliette Beauregard-Provost</a:t>
            </a:r>
          </a:p>
          <a:p>
            <a:r>
              <a:rPr lang="en-US" dirty="0"/>
              <a:t>Simon Desjardins</a:t>
            </a:r>
          </a:p>
          <a:p>
            <a:r>
              <a:rPr lang="en-US" dirty="0"/>
              <a:t>Rosalie Turgeon</a:t>
            </a:r>
            <a:endParaRPr lang="fr-CA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paint pigments">
            <a:extLst>
              <a:ext uri="{FF2B5EF4-FFF2-40B4-BE49-F238E27FC236}">
                <a16:creationId xmlns:a16="http://schemas.microsoft.com/office/drawing/2014/main" id="{3827CC27-49F7-4BC0-E1EA-C60EAEC7A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31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728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E0072-1D7D-055E-4216-376484BA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/>
              <a:t>Vérification d’une condition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52A36A09-F7CA-038C-D4D2-B9278B55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581" y="4631161"/>
            <a:ext cx="3562483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Courbe</a:t>
            </a:r>
            <a:r>
              <a:rPr lang="en-US" dirty="0"/>
              <a:t> de </a:t>
            </a:r>
            <a:r>
              <a:rPr lang="en-US" dirty="0" err="1"/>
              <a:t>Vandermonde</a:t>
            </a:r>
            <a:r>
              <a:rPr lang="en-US" dirty="0"/>
              <a:t> avec les points </a:t>
            </a:r>
            <a:r>
              <a:rPr lang="en-US" dirty="0" err="1"/>
              <a:t>d’intersection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expérimentales</a:t>
            </a:r>
            <a:endParaRPr lang="en-US" dirty="0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E033A00-D19C-459F-550D-B9191F9AF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007402"/>
            <a:ext cx="7214616" cy="481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5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E9EA6-2BAC-4C05-B18C-48008206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Vérification et validation des méthodes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4925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633DA2-064A-44FF-F7DE-969FE392A21C}"/>
              </a:ext>
            </a:extLst>
          </p:cNvPr>
          <p:cNvSpPr txBox="1"/>
          <p:nvPr/>
        </p:nvSpPr>
        <p:spPr>
          <a:xfrm>
            <a:off x="4654295" y="786384"/>
            <a:ext cx="689457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Uitlsation</a:t>
            </a:r>
            <a:r>
              <a:rPr lang="en-US" sz="2000" dirty="0"/>
              <a:t> d’un </a:t>
            </a:r>
            <a:r>
              <a:rPr lang="en-US" sz="2000" dirty="0" err="1"/>
              <a:t>résultat</a:t>
            </a:r>
            <a:r>
              <a:rPr lang="en-US" sz="2000" dirty="0"/>
              <a:t> des notes de </a:t>
            </a:r>
            <a:r>
              <a:rPr lang="en-US" sz="2000" dirty="0" err="1"/>
              <a:t>cours</a:t>
            </a:r>
            <a:r>
              <a:rPr lang="en-US" sz="2000" dirty="0"/>
              <a:t>, tige 1D </a:t>
            </a:r>
            <a:r>
              <a:rPr lang="en-US" sz="2000" dirty="0" err="1"/>
              <a:t>en</a:t>
            </a:r>
            <a:r>
              <a:rPr lang="en-US" sz="2000" dirty="0"/>
              <a:t> régime </a:t>
            </a:r>
            <a:r>
              <a:rPr lang="en-US" sz="2000" dirty="0" err="1"/>
              <a:t>transitoire</a:t>
            </a:r>
            <a:endParaRPr lang="en-US" sz="20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S’applique</a:t>
            </a:r>
            <a:r>
              <a:rPr lang="en-US" sz="2000" dirty="0"/>
              <a:t> pour Euler </a:t>
            </a:r>
            <a:r>
              <a:rPr lang="en-US" sz="2000" dirty="0" err="1"/>
              <a:t>implicite</a:t>
            </a:r>
            <a:r>
              <a:rPr lang="en-US" sz="2000" dirty="0"/>
              <a:t>, car les deux </a:t>
            </a:r>
            <a:r>
              <a:rPr lang="en-US" sz="2000" dirty="0" err="1"/>
              <a:t>fonctions</a:t>
            </a:r>
            <a:r>
              <a:rPr lang="en-US" sz="2000" dirty="0"/>
              <a:t> </a:t>
            </a:r>
            <a:r>
              <a:rPr lang="en-US" sz="2000" dirty="0" err="1"/>
              <a:t>retourne</a:t>
            </a:r>
            <a:r>
              <a:rPr lang="en-US" sz="2000" dirty="0"/>
              <a:t> Presque les </a:t>
            </a:r>
            <a:r>
              <a:rPr lang="en-US" sz="2000" dirty="0" err="1"/>
              <a:t>mêmes</a:t>
            </a:r>
            <a:r>
              <a:rPr lang="en-US" sz="2000" dirty="0"/>
              <a:t> </a:t>
            </a:r>
            <a:r>
              <a:rPr lang="en-US" sz="2000" dirty="0" err="1"/>
              <a:t>valeurs</a:t>
            </a:r>
            <a:endParaRPr lang="en-US" sz="2000" dirty="0"/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C6F5CC96-FFF0-D3AE-0202-7AC3506E1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728727"/>
            <a:ext cx="5468112" cy="3649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D71DF8-0BE1-D256-7ED3-2AAABFD5D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022" y="2912297"/>
            <a:ext cx="6269930" cy="36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2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099AD-62E0-D69A-E95C-1D2FF605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Visualisation du problème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F407F-AD3C-64FF-C42D-E49F23DFD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990398"/>
            <a:ext cx="7214616" cy="28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D7A38-B3CD-7F81-5BCD-A80BB536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 err="1">
                <a:solidFill>
                  <a:schemeClr val="bg1"/>
                </a:solidFill>
              </a:rPr>
              <a:t>Équations</a:t>
            </a:r>
            <a:r>
              <a:rPr lang="en-US" sz="6800" dirty="0">
                <a:solidFill>
                  <a:schemeClr val="bg1"/>
                </a:solidFill>
              </a:rPr>
              <a:t> à </a:t>
            </a:r>
            <a:r>
              <a:rPr lang="en-US" sz="6800" dirty="0" err="1">
                <a:solidFill>
                  <a:schemeClr val="bg1"/>
                </a:solidFill>
              </a:rPr>
              <a:t>résoudre</a:t>
            </a:r>
            <a:endParaRPr lang="fr-CA" sz="6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CCAFB-AAEA-DA16-7F40-E13135616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𝐶𝑝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𝐶𝑝</m:t>
                          </m:r>
                        </m:den>
                      </m:f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CCAFB-AAEA-DA16-7F40-E13135616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22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3E281-EBC5-64DE-893D-3C19A16A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Condition </a:t>
            </a:r>
            <a:r>
              <a:rPr lang="en-US" sz="6800" dirty="0" err="1">
                <a:solidFill>
                  <a:schemeClr val="bg1"/>
                </a:solidFill>
              </a:rPr>
              <a:t>initiale</a:t>
            </a:r>
            <a:endParaRPr lang="fr-CA" sz="6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4F4A-4ABC-6742-7F21-26A28F8F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dirty="0"/>
              <a:t>Approximation </a:t>
            </a:r>
            <a:r>
              <a:rPr lang="en-US" dirty="0" err="1"/>
              <a:t>quadratique</a:t>
            </a:r>
            <a:r>
              <a:rPr lang="en-US" dirty="0"/>
              <a:t> avec </a:t>
            </a:r>
            <a:r>
              <a:rPr lang="en-US" dirty="0" err="1"/>
              <a:t>Vandermonde</a:t>
            </a:r>
            <a:r>
              <a:rPr lang="en-US" dirty="0"/>
              <a:t> à  t=1 min.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7580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6E41B-BDAD-9EAE-7A39-CF9889B3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Conditions </a:t>
            </a:r>
            <a:r>
              <a:rPr lang="en-US" sz="6800" dirty="0" err="1">
                <a:solidFill>
                  <a:schemeClr val="bg1"/>
                </a:solidFill>
              </a:rPr>
              <a:t>limites</a:t>
            </a:r>
            <a:endParaRPr lang="fr-CA" sz="6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D107A-A941-DB92-A0B4-D01C92319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Convection de </a:t>
                </a:r>
                <a:r>
                  <a:rPr lang="en-US" dirty="0" err="1"/>
                  <a:t>l’air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𝑇𝑎𝑖𝑟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fr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𝑇𝑎𝑖𝑟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dirty="0"/>
              </a:p>
              <a:p>
                <a:r>
                  <a:rPr lang="fr-CA" dirty="0"/>
                  <a:t>Approximation linéaire à z=0 m au bas du plan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D107A-A941-DB92-A0B4-D01C92319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  <a:blipFill>
                <a:blip r:embed="rId2"/>
                <a:stretch>
                  <a:fillRect l="-1043" t="-118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30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DBD5E-82FE-E9F8-88C6-4D94F5C5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Équations discrétisées pour chaque méthode de résolution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dirty="0"/>
                  <a:t>Euler </a:t>
                </a:r>
                <a:r>
                  <a:rPr lang="en-US"/>
                  <a:t>explicite</a:t>
                </a:r>
                <a:r>
                  <a:rPr lang="en-US" dirty="0"/>
                  <a:t>:</a:t>
                </a:r>
              </a:p>
              <a:p>
                <a:pPr mar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/>
              </a:p>
              <a:p>
                <a:pPr marL="0"/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  <a:blipFill>
                <a:blip r:embed="rId2"/>
                <a:stretch>
                  <a:fillRect l="-2242" t="-17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Formule de calcul">
            <a:extLst>
              <a:ext uri="{FF2B5EF4-FFF2-40B4-BE49-F238E27FC236}">
                <a16:creationId xmlns:a16="http://schemas.microsoft.com/office/drawing/2014/main" id="{C917F582-E975-EDE0-5B1C-7321E61DE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13" r="303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96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DBD5E-82FE-E9F8-88C6-4D94F5C5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Équations discrétisées pour chaque méthode de resolution (suite)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</p:spPr>
            <p:txBody>
              <a:bodyPr vert="horz" lIns="91440" tIns="45720" rIns="91440" bIns="45720" rtlCol="0">
                <a:normAutofit fontScale="92500"/>
              </a:bodyPr>
              <a:lstStyle/>
              <a:p>
                <a:r>
                  <a:rPr lang="en-US" dirty="0"/>
                  <a:t>Euler </a:t>
                </a:r>
                <a:r>
                  <a:rPr lang="en-US"/>
                  <a:t>implicite</a:t>
                </a:r>
                <a:r>
                  <a:rPr lang="en-US" dirty="0"/>
                  <a:t>:</a:t>
                </a:r>
              </a:p>
              <a:p>
                <a:pPr mar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/>
              </a:p>
              <a:p>
                <a:pPr marL="0"/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  <a:blipFill>
                <a:blip r:embed="rId2"/>
                <a:stretch>
                  <a:fillRect l="-1949" t="-17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Formule de calcul">
            <a:extLst>
              <a:ext uri="{FF2B5EF4-FFF2-40B4-BE49-F238E27FC236}">
                <a16:creationId xmlns:a16="http://schemas.microsoft.com/office/drawing/2014/main" id="{023E789D-C5A0-B332-189D-27B53797C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13" r="303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046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CF972C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03C4D-3279-2DD7-2A99-7BAAC13A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Logiciel</a:t>
            </a:r>
            <a:endParaRPr lang="fr-CA" sz="66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80CD-3457-7C79-BAD6-6FEC117E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dirty="0" err="1"/>
              <a:t>Utilisation</a:t>
            </a:r>
            <a:r>
              <a:rPr lang="en-US" dirty="0"/>
              <a:t> de </a:t>
            </a:r>
            <a:r>
              <a:rPr lang="en-US" dirty="0" err="1"/>
              <a:t>fonctions</a:t>
            </a:r>
            <a:r>
              <a:rPr lang="en-US" dirty="0"/>
              <a:t> pour les deux </a:t>
            </a:r>
            <a:r>
              <a:rPr lang="en-US" dirty="0" err="1"/>
              <a:t>méthodes</a:t>
            </a:r>
            <a:r>
              <a:rPr lang="en-US" dirty="0"/>
              <a:t> de resolution, condition </a:t>
            </a:r>
            <a:r>
              <a:rPr lang="en-US" dirty="0" err="1"/>
              <a:t>initiale</a:t>
            </a:r>
            <a:r>
              <a:rPr lang="en-US" dirty="0"/>
              <a:t> et condition au bas du plan</a:t>
            </a:r>
          </a:p>
          <a:p>
            <a:r>
              <a:rPr lang="en-US" dirty="0" err="1"/>
              <a:t>Utilisation</a:t>
            </a:r>
            <a:r>
              <a:rPr lang="en-US" dirty="0"/>
              <a:t> d’un class pour les </a:t>
            </a:r>
            <a:r>
              <a:rPr lang="en-US" dirty="0" err="1"/>
              <a:t>paramètres</a:t>
            </a:r>
            <a:endParaRPr lang="en-US" dirty="0"/>
          </a:p>
          <a:p>
            <a:r>
              <a:rPr lang="en-US" dirty="0" err="1"/>
              <a:t>Calcul</a:t>
            </a:r>
            <a:r>
              <a:rPr lang="en-US" dirty="0"/>
              <a:t> avec des </a:t>
            </a:r>
            <a:r>
              <a:rPr lang="en-US" dirty="0" err="1"/>
              <a:t>boucles</a:t>
            </a:r>
            <a:r>
              <a:rPr lang="en-US" dirty="0"/>
              <a:t> for</a:t>
            </a:r>
          </a:p>
          <a:p>
            <a:r>
              <a:rPr lang="en-US" dirty="0" err="1"/>
              <a:t>Fichier</a:t>
            </a:r>
            <a:r>
              <a:rPr lang="en-US" dirty="0"/>
              <a:t> de correction </a:t>
            </a:r>
            <a:r>
              <a:rPr lang="en-US" dirty="0" err="1"/>
              <a:t>distinc</a:t>
            </a:r>
            <a:endParaRPr lang="en-US" dirty="0"/>
          </a:p>
          <a:p>
            <a:r>
              <a:rPr lang="en-US" dirty="0" err="1"/>
              <a:t>Utilisation</a:t>
            </a:r>
            <a:r>
              <a:rPr lang="en-US" dirty="0"/>
              <a:t> de GitHub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4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pette ajoutant un échantillon d'ADN dans une boîte de pétri">
            <a:extLst>
              <a:ext uri="{FF2B5EF4-FFF2-40B4-BE49-F238E27FC236}">
                <a16:creationId xmlns:a16="http://schemas.microsoft.com/office/drawing/2014/main" id="{E450DBCF-0509-471B-5FC2-D864E15B9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466F7-A4F2-EA78-CAFA-98BC1B77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Vérification</a:t>
            </a:r>
          </a:p>
        </p:txBody>
      </p:sp>
    </p:spTree>
    <p:extLst>
      <p:ext uri="{BB962C8B-B14F-4D97-AF65-F5344CB8AC3E}">
        <p14:creationId xmlns:p14="http://schemas.microsoft.com/office/powerpoint/2010/main" val="418543937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196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Modern Love</vt:lpstr>
      <vt:lpstr>The Hand</vt:lpstr>
      <vt:lpstr>SketchyVTI</vt:lpstr>
      <vt:lpstr>Pâte à bagel</vt:lpstr>
      <vt:lpstr>Visualisation du problème</vt:lpstr>
      <vt:lpstr>Équations à résoudre</vt:lpstr>
      <vt:lpstr>Condition initiale</vt:lpstr>
      <vt:lpstr>Conditions limites</vt:lpstr>
      <vt:lpstr>Équations discrétisées pour chaque méthode de résolution</vt:lpstr>
      <vt:lpstr>Équations discrétisées pour chaque méthode de resolution (suite)</vt:lpstr>
      <vt:lpstr>Logiciel</vt:lpstr>
      <vt:lpstr>Vérification</vt:lpstr>
      <vt:lpstr>Vérification d’une condition</vt:lpstr>
      <vt:lpstr>Vérification et validation des méthodes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Pâte à bagel</dc:title>
  <dc:creator>Rosalie Turgeon</dc:creator>
  <cp:lastModifiedBy>Rosalie Turgeon</cp:lastModifiedBy>
  <cp:revision>4</cp:revision>
  <dcterms:created xsi:type="dcterms:W3CDTF">2022-12-02T19:07:53Z</dcterms:created>
  <dcterms:modified xsi:type="dcterms:W3CDTF">2022-12-02T21:05:28Z</dcterms:modified>
</cp:coreProperties>
</file>