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70" r:id="rId12"/>
    <p:sldId id="268" r:id="rId13"/>
    <p:sldId id="271" r:id="rId14"/>
    <p:sldId id="269" r:id="rId15"/>
    <p:sldId id="273" r:id="rId16"/>
    <p:sldId id="272" r:id="rId17"/>
    <p:sldId id="266" r:id="rId18"/>
    <p:sldId id="264" r:id="rId19"/>
    <p:sldId id="265" r:id="rId20"/>
    <p:sldId id="274" r:id="rId21"/>
    <p:sldId id="275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1" autoAdjust="0"/>
    <p:restoredTop sz="94660"/>
  </p:normalViewPr>
  <p:slideViewPr>
    <p:cSldViewPr snapToGrid="0">
      <p:cViewPr varScale="1">
        <p:scale>
          <a:sx n="79" d="100"/>
          <a:sy n="79" d="100"/>
        </p:scale>
        <p:origin x="8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2T20:55:24.2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70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3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6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6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23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11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24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38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1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4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0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37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paint pigments">
            <a:extLst>
              <a:ext uri="{FF2B5EF4-FFF2-40B4-BE49-F238E27FC236}">
                <a16:creationId xmlns:a16="http://schemas.microsoft.com/office/drawing/2014/main" id="{3827CC27-49F7-4BC0-E1EA-C60EAEC7AC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9978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242731 w 10515600"/>
              <a:gd name="connsiteY3" fmla="*/ 0 h 5416094"/>
              <a:gd name="connsiteX4" fmla="*/ 2912746 w 10515600"/>
              <a:gd name="connsiteY4" fmla="*/ 0 h 5416094"/>
              <a:gd name="connsiteX5" fmla="*/ 3321456 w 10515600"/>
              <a:gd name="connsiteY5" fmla="*/ 0 h 5416094"/>
              <a:gd name="connsiteX6" fmla="*/ 4165675 w 10515600"/>
              <a:gd name="connsiteY6" fmla="*/ 0 h 5416094"/>
              <a:gd name="connsiteX7" fmla="*/ 4835690 w 10515600"/>
              <a:gd name="connsiteY7" fmla="*/ 0 h 5416094"/>
              <a:gd name="connsiteX8" fmla="*/ 5679910 w 10515600"/>
              <a:gd name="connsiteY8" fmla="*/ 0 h 5416094"/>
              <a:gd name="connsiteX9" fmla="*/ 6262823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185767 w 10515600"/>
              <a:gd name="connsiteY12" fmla="*/ 0 h 5416094"/>
              <a:gd name="connsiteX13" fmla="*/ 9029987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396162 h 5416094"/>
              <a:gd name="connsiteX17" fmla="*/ 10515600 w 10515600"/>
              <a:gd name="connsiteY17" fmla="*/ 2034051 h 5416094"/>
              <a:gd name="connsiteX18" fmla="*/ 10515600 w 10515600"/>
              <a:gd name="connsiteY18" fmla="*/ 2599726 h 5416094"/>
              <a:gd name="connsiteX19" fmla="*/ 10515600 w 10515600"/>
              <a:gd name="connsiteY19" fmla="*/ 3129295 h 5416094"/>
              <a:gd name="connsiteX20" fmla="*/ 10515600 w 10515600"/>
              <a:gd name="connsiteY20" fmla="*/ 3622756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8855783 w 10515600"/>
              <a:gd name="connsiteY23" fmla="*/ 5416094 h 5416094"/>
              <a:gd name="connsiteX24" fmla="*/ 8272869 w 10515600"/>
              <a:gd name="connsiteY24" fmla="*/ 5416094 h 5416094"/>
              <a:gd name="connsiteX25" fmla="*/ 7428650 w 10515600"/>
              <a:gd name="connsiteY25" fmla="*/ 5416094 h 5416094"/>
              <a:gd name="connsiteX26" fmla="*/ 6932838 w 10515600"/>
              <a:gd name="connsiteY26" fmla="*/ 5416094 h 5416094"/>
              <a:gd name="connsiteX27" fmla="*/ 6088619 w 10515600"/>
              <a:gd name="connsiteY27" fmla="*/ 5416094 h 5416094"/>
              <a:gd name="connsiteX28" fmla="*/ 5592808 w 10515600"/>
              <a:gd name="connsiteY28" fmla="*/ 5416094 h 5416094"/>
              <a:gd name="connsiteX29" fmla="*/ 4835690 w 10515600"/>
              <a:gd name="connsiteY29" fmla="*/ 5416094 h 5416094"/>
              <a:gd name="connsiteX30" fmla="*/ 3991471 w 10515600"/>
              <a:gd name="connsiteY30" fmla="*/ 5416094 h 5416094"/>
              <a:gd name="connsiteX31" fmla="*/ 3582762 w 10515600"/>
              <a:gd name="connsiteY31" fmla="*/ 5416094 h 5416094"/>
              <a:gd name="connsiteX32" fmla="*/ 2738542 w 10515600"/>
              <a:gd name="connsiteY32" fmla="*/ 5416094 h 5416094"/>
              <a:gd name="connsiteX33" fmla="*/ 1894323 w 10515600"/>
              <a:gd name="connsiteY33" fmla="*/ 5416094 h 5416094"/>
              <a:gd name="connsiteX34" fmla="*/ 1485613 w 10515600"/>
              <a:gd name="connsiteY34" fmla="*/ 5416094 h 5416094"/>
              <a:gd name="connsiteX35" fmla="*/ 902700 w 10515600"/>
              <a:gd name="connsiteY35" fmla="*/ 5416094 h 5416094"/>
              <a:gd name="connsiteX36" fmla="*/ 0 w 10515600"/>
              <a:gd name="connsiteY36" fmla="*/ 4513394 h 5416094"/>
              <a:gd name="connsiteX37" fmla="*/ 0 w 10515600"/>
              <a:gd name="connsiteY37" fmla="*/ 3983826 h 5416094"/>
              <a:gd name="connsiteX38" fmla="*/ 0 w 10515600"/>
              <a:gd name="connsiteY38" fmla="*/ 3490364 h 5416094"/>
              <a:gd name="connsiteX39" fmla="*/ 0 w 10515600"/>
              <a:gd name="connsiteY39" fmla="*/ 2816368 h 5416094"/>
              <a:gd name="connsiteX40" fmla="*/ 0 w 10515600"/>
              <a:gd name="connsiteY40" fmla="*/ 2142372 h 5416094"/>
              <a:gd name="connsiteX41" fmla="*/ 0 w 10515600"/>
              <a:gd name="connsiteY41" fmla="*/ 1648910 h 5416094"/>
              <a:gd name="connsiteX42" fmla="*/ 0 w 10515600"/>
              <a:gd name="connsiteY42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515600" h="5416094" fill="none" extrusionOk="0">
                <a:moveTo>
                  <a:pt x="0" y="902700"/>
                </a:moveTo>
                <a:cubicBezTo>
                  <a:pt x="-19339" y="382027"/>
                  <a:pt x="461614" y="-62174"/>
                  <a:pt x="902700" y="0"/>
                </a:cubicBezTo>
                <a:cubicBezTo>
                  <a:pt x="1262668" y="8044"/>
                  <a:pt x="1440695" y="-31846"/>
                  <a:pt x="1746919" y="0"/>
                </a:cubicBezTo>
                <a:cubicBezTo>
                  <a:pt x="2053143" y="31846"/>
                  <a:pt x="2032928" y="-12671"/>
                  <a:pt x="2242731" y="0"/>
                </a:cubicBezTo>
                <a:cubicBezTo>
                  <a:pt x="2452534" y="12671"/>
                  <a:pt x="2641794" y="-21752"/>
                  <a:pt x="2912746" y="0"/>
                </a:cubicBezTo>
                <a:cubicBezTo>
                  <a:pt x="3183699" y="21752"/>
                  <a:pt x="3189987" y="20419"/>
                  <a:pt x="3321456" y="0"/>
                </a:cubicBezTo>
                <a:cubicBezTo>
                  <a:pt x="3452925" y="-20419"/>
                  <a:pt x="3775727" y="742"/>
                  <a:pt x="4165675" y="0"/>
                </a:cubicBezTo>
                <a:cubicBezTo>
                  <a:pt x="4555623" y="-742"/>
                  <a:pt x="4540466" y="25386"/>
                  <a:pt x="4835690" y="0"/>
                </a:cubicBezTo>
                <a:cubicBezTo>
                  <a:pt x="5130914" y="-25386"/>
                  <a:pt x="5430015" y="14537"/>
                  <a:pt x="5679910" y="0"/>
                </a:cubicBezTo>
                <a:cubicBezTo>
                  <a:pt x="5929805" y="-14537"/>
                  <a:pt x="5992815" y="15277"/>
                  <a:pt x="6262823" y="0"/>
                </a:cubicBezTo>
                <a:cubicBezTo>
                  <a:pt x="6532831" y="-15277"/>
                  <a:pt x="6584465" y="-1217"/>
                  <a:pt x="6758634" y="0"/>
                </a:cubicBezTo>
                <a:cubicBezTo>
                  <a:pt x="6932803" y="1217"/>
                  <a:pt x="7223295" y="29394"/>
                  <a:pt x="7428650" y="0"/>
                </a:cubicBezTo>
                <a:cubicBezTo>
                  <a:pt x="7634005" y="-29394"/>
                  <a:pt x="7995773" y="8897"/>
                  <a:pt x="8185767" y="0"/>
                </a:cubicBezTo>
                <a:cubicBezTo>
                  <a:pt x="8375761" y="-8897"/>
                  <a:pt x="8805707" y="34597"/>
                  <a:pt x="9029987" y="0"/>
                </a:cubicBezTo>
                <a:cubicBezTo>
                  <a:pt x="9254267" y="-34597"/>
                  <a:pt x="9324614" y="-16829"/>
                  <a:pt x="9612900" y="0"/>
                </a:cubicBezTo>
                <a:cubicBezTo>
                  <a:pt x="10155739" y="86128"/>
                  <a:pt x="10564208" y="390468"/>
                  <a:pt x="10515600" y="902700"/>
                </a:cubicBezTo>
                <a:cubicBezTo>
                  <a:pt x="10506536" y="1129738"/>
                  <a:pt x="10511576" y="1179574"/>
                  <a:pt x="10515600" y="1396162"/>
                </a:cubicBezTo>
                <a:cubicBezTo>
                  <a:pt x="10519624" y="1612750"/>
                  <a:pt x="10523491" y="1748819"/>
                  <a:pt x="10515600" y="2034051"/>
                </a:cubicBezTo>
                <a:cubicBezTo>
                  <a:pt x="10507709" y="2319283"/>
                  <a:pt x="10516247" y="2386435"/>
                  <a:pt x="10515600" y="2599726"/>
                </a:cubicBezTo>
                <a:cubicBezTo>
                  <a:pt x="10514953" y="2813018"/>
                  <a:pt x="10537663" y="2917734"/>
                  <a:pt x="10515600" y="3129295"/>
                </a:cubicBezTo>
                <a:cubicBezTo>
                  <a:pt x="10493537" y="3340856"/>
                  <a:pt x="10505648" y="3444110"/>
                  <a:pt x="10515600" y="3622756"/>
                </a:cubicBezTo>
                <a:cubicBezTo>
                  <a:pt x="10525552" y="3801402"/>
                  <a:pt x="10536187" y="4161567"/>
                  <a:pt x="10515600" y="4513394"/>
                </a:cubicBezTo>
                <a:cubicBezTo>
                  <a:pt x="10500032" y="5008650"/>
                  <a:pt x="10187846" y="5431372"/>
                  <a:pt x="9612900" y="5416094"/>
                </a:cubicBezTo>
                <a:cubicBezTo>
                  <a:pt x="9285478" y="5425165"/>
                  <a:pt x="9106842" y="5381882"/>
                  <a:pt x="8855783" y="5416094"/>
                </a:cubicBezTo>
                <a:cubicBezTo>
                  <a:pt x="8604724" y="5450306"/>
                  <a:pt x="8395568" y="5391734"/>
                  <a:pt x="8272869" y="5416094"/>
                </a:cubicBezTo>
                <a:cubicBezTo>
                  <a:pt x="8150170" y="5440454"/>
                  <a:pt x="7650175" y="5418370"/>
                  <a:pt x="7428650" y="5416094"/>
                </a:cubicBezTo>
                <a:cubicBezTo>
                  <a:pt x="7207125" y="5413818"/>
                  <a:pt x="7054368" y="5412852"/>
                  <a:pt x="6932838" y="5416094"/>
                </a:cubicBezTo>
                <a:cubicBezTo>
                  <a:pt x="6811308" y="5419336"/>
                  <a:pt x="6283286" y="5378872"/>
                  <a:pt x="6088619" y="5416094"/>
                </a:cubicBezTo>
                <a:cubicBezTo>
                  <a:pt x="5893952" y="5453316"/>
                  <a:pt x="5785181" y="5416866"/>
                  <a:pt x="5592808" y="5416094"/>
                </a:cubicBezTo>
                <a:cubicBezTo>
                  <a:pt x="5400435" y="5415322"/>
                  <a:pt x="5118546" y="5450296"/>
                  <a:pt x="4835690" y="5416094"/>
                </a:cubicBezTo>
                <a:cubicBezTo>
                  <a:pt x="4552834" y="5381892"/>
                  <a:pt x="4334158" y="5455657"/>
                  <a:pt x="3991471" y="5416094"/>
                </a:cubicBezTo>
                <a:cubicBezTo>
                  <a:pt x="3648784" y="5376531"/>
                  <a:pt x="3714393" y="5419602"/>
                  <a:pt x="3582762" y="5416094"/>
                </a:cubicBezTo>
                <a:cubicBezTo>
                  <a:pt x="3451131" y="5412586"/>
                  <a:pt x="3139831" y="5440765"/>
                  <a:pt x="2738542" y="5416094"/>
                </a:cubicBezTo>
                <a:cubicBezTo>
                  <a:pt x="2337253" y="5391423"/>
                  <a:pt x="2190895" y="5414277"/>
                  <a:pt x="1894323" y="5416094"/>
                </a:cubicBezTo>
                <a:cubicBezTo>
                  <a:pt x="1597751" y="5417911"/>
                  <a:pt x="1581359" y="5415686"/>
                  <a:pt x="1485613" y="5416094"/>
                </a:cubicBezTo>
                <a:cubicBezTo>
                  <a:pt x="1389867" y="5416503"/>
                  <a:pt x="1024032" y="5431199"/>
                  <a:pt x="902700" y="5416094"/>
                </a:cubicBezTo>
                <a:cubicBezTo>
                  <a:pt x="528543" y="5413384"/>
                  <a:pt x="72262" y="4937846"/>
                  <a:pt x="0" y="4513394"/>
                </a:cubicBezTo>
                <a:cubicBezTo>
                  <a:pt x="19061" y="4384908"/>
                  <a:pt x="-14688" y="4099856"/>
                  <a:pt x="0" y="3983826"/>
                </a:cubicBezTo>
                <a:cubicBezTo>
                  <a:pt x="14688" y="3867796"/>
                  <a:pt x="23320" y="3727066"/>
                  <a:pt x="0" y="3490364"/>
                </a:cubicBezTo>
                <a:cubicBezTo>
                  <a:pt x="-23320" y="3253662"/>
                  <a:pt x="28367" y="3042836"/>
                  <a:pt x="0" y="2816368"/>
                </a:cubicBezTo>
                <a:cubicBezTo>
                  <a:pt x="-28367" y="2589900"/>
                  <a:pt x="26490" y="2414375"/>
                  <a:pt x="0" y="2142372"/>
                </a:cubicBezTo>
                <a:cubicBezTo>
                  <a:pt x="-26490" y="1870369"/>
                  <a:pt x="-12149" y="1868714"/>
                  <a:pt x="0" y="1648910"/>
                </a:cubicBezTo>
                <a:cubicBezTo>
                  <a:pt x="12149" y="1429106"/>
                  <a:pt x="-30083" y="1234771"/>
                  <a:pt x="0" y="902700"/>
                </a:cubicBezTo>
                <a:close/>
              </a:path>
              <a:path w="10515600" h="5416094" stroke="0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gradFill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 w="60325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9486F-EDAD-BA33-76A8-F21201DDB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Pâte à bagel</a:t>
            </a:r>
            <a:endParaRPr lang="fr-CA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50A38-D917-1B93-4915-E7B78ACAE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800">
                <a:solidFill>
                  <a:schemeClr val="bg1"/>
                </a:solidFill>
              </a:rPr>
              <a:t>Juliette Beauregard-Provost</a:t>
            </a:r>
          </a:p>
          <a:p>
            <a:pPr algn="ctr">
              <a:lnSpc>
                <a:spcPct val="100000"/>
              </a:lnSpc>
            </a:pPr>
            <a:r>
              <a:rPr lang="en-US" sz="1800">
                <a:solidFill>
                  <a:schemeClr val="bg1"/>
                </a:solidFill>
              </a:rPr>
              <a:t>Simon Desjardins</a:t>
            </a:r>
          </a:p>
          <a:p>
            <a:pPr algn="ctr">
              <a:lnSpc>
                <a:spcPct val="100000"/>
              </a:lnSpc>
            </a:pPr>
            <a:r>
              <a:rPr lang="en-US" sz="1800">
                <a:solidFill>
                  <a:schemeClr val="bg1"/>
                </a:solidFill>
              </a:rPr>
              <a:t>Rosalie Turgeon</a:t>
            </a:r>
            <a:endParaRPr lang="fr-CA" sz="1800">
              <a:solidFill>
                <a:schemeClr val="bg1"/>
              </a:solidFill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87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7FCD7C-1C04-4CBE-AB98-5ED3CCBB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1)Optimisation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2288242-D90A-43BC-BAF3-8ED477585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CA" dirty="0"/>
                  <a:t>Déterminer des propriétés physiques de la pâte à bagel en minimisant une fonction-objectif.</a:t>
                </a:r>
              </a:p>
              <a:p>
                <a:r>
                  <a:rPr lang="fr-CA" dirty="0"/>
                  <a:t>Capacité thermique massique (Cp) et conductivité thermique (k)</a:t>
                </a:r>
              </a:p>
              <a:p>
                <a:pPr marL="0" indent="0">
                  <a:buNone/>
                </a:pPr>
                <a:endParaRPr lang="fr-CA" sz="24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𝑜𝑏𝑗</m:t>
                          </m:r>
                        </m:sub>
                      </m:sSub>
                      <m:r>
                        <a:rPr lang="fr-CA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fr-CA" sz="2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</m:t>
                              </m:r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m:rPr>
                                  <m:lit/>
                                </m:rP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2,</m:t>
                              </m:r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=3</m:t>
                              </m:r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𝑚𝑖𝑛</m:t>
                              </m:r>
                            </m:sub>
                            <m:sup>
                              <m: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𝑒𝑥𝑝</m:t>
                              </m:r>
                            </m:sup>
                          </m:sSubSup>
                        </m:e>
                      </m:nary>
                      <m:r>
                        <a:rPr lang="fr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=3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𝑠𝑖𝑚𝑢</m:t>
                          </m:r>
                        </m:sup>
                      </m:sSubSup>
                      <m:r>
                        <a:rPr lang="fr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lit/>
                        </m:rPr>
                        <a:rPr lang="fr-CA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=3</m:t>
                          </m:r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𝑒𝑥𝑝</m:t>
                          </m:r>
                        </m:sup>
                      </m:sSubSup>
                    </m:oMath>
                  </m:oMathPara>
                </a14:m>
                <a:endParaRPr lang="fr-CA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CA" dirty="0"/>
              </a:p>
              <a:p>
                <a:endParaRPr lang="fr-CA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2288242-D90A-43BC-BAF3-8ED477585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4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112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773742-7C06-4FE0-996F-F487A3C6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1) Optimisation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9507089-6394-49C5-9229-D15468350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48" y="1928813"/>
            <a:ext cx="5670549" cy="425291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8E2A44C-7B51-4192-AE0C-81D04222D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280" y="186070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51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EDD1D7-D650-4F5E-972A-98C49BA9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2) Stabilité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0E4EA12-0960-4D9A-BBB5-EA4E8C7D57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CA" dirty="0"/>
                  <a:t>Analyse de la stabilité de chaque méthode de calcul</a:t>
                </a:r>
              </a:p>
              <a:p>
                <a:r>
                  <a:rPr lang="fr-CA" dirty="0"/>
                  <a:t>Critère de stabilité de la méthode explicite :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fr-CA" sz="24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fr-CA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fr-CA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fr-CA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Δtk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CA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ρ</m:t>
                          </m:r>
                          <m:sSub>
                            <m:sSubPr>
                              <m:ctrlP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CA" sz="2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CA" sz="2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p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fr-CA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fr-CA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CA" sz="2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z</m:t>
                              </m:r>
                            </m:e>
                            <m:sup>
                              <m:r>
                                <a:rPr lang="fr-CA" sz="2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CA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CA" sz="2400" dirty="0"/>
                  <a:t>La discrétisation temporelle et spatiale doivent respecter cet inégalité.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0E4EA12-0960-4D9A-BBB5-EA4E8C7D57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4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180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6BDE48-8CA3-4FEC-B6B8-9C0DA1AE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2) Stabilité</a:t>
            </a:r>
          </a:p>
        </p:txBody>
      </p:sp>
      <p:pic>
        <p:nvPicPr>
          <p:cNvPr id="17" name="Espace réservé du contenu 16">
            <a:extLst>
              <a:ext uri="{FF2B5EF4-FFF2-40B4-BE49-F238E27FC236}">
                <a16:creationId xmlns:a16="http://schemas.microsoft.com/office/drawing/2014/main" id="{3ED466D2-28C3-4D1A-BB27-11EEA6E87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722" y="1858473"/>
            <a:ext cx="6980555" cy="5235417"/>
          </a:xfrm>
        </p:spPr>
      </p:pic>
    </p:spTree>
    <p:extLst>
      <p:ext uri="{BB962C8B-B14F-4D97-AF65-F5344CB8AC3E}">
        <p14:creationId xmlns:p14="http://schemas.microsoft.com/office/powerpoint/2010/main" val="3910353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39E7AA-D89B-4A83-B3DD-B6052D24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3) Résolution des équations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307162-CD05-4FA9-ACEA-A4AD4B69A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Résolution des équations pour construire le profil de température.</a:t>
            </a:r>
          </a:p>
          <a:p>
            <a:pPr marL="0" indent="0" algn="ctr">
              <a:buNone/>
            </a:pPr>
            <a:r>
              <a:rPr lang="fr-CA" dirty="0"/>
              <a:t>n = 9 nœuds, </a:t>
            </a:r>
            <a:r>
              <a:rPr lang="fr-CA" dirty="0" err="1"/>
              <a:t>dt</a:t>
            </a:r>
            <a:r>
              <a:rPr lang="fr-CA" dirty="0"/>
              <a:t> = 0.1 s</a:t>
            </a:r>
          </a:p>
          <a:p>
            <a:endParaRPr lang="fr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22A8E0E-A381-413D-8EA3-C7494284E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025" y="3053232"/>
            <a:ext cx="8163950" cy="370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97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545D9-1073-49FF-9FCB-7180A601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3) Résolution des équations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C1F377C-A876-435D-8497-182F37480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407" y="2605088"/>
            <a:ext cx="8762410" cy="4252912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B89E0A2-43AB-4412-9912-B3F1F1F3DFF0}"/>
              </a:ext>
            </a:extLst>
          </p:cNvPr>
          <p:cNvSpPr txBox="1"/>
          <p:nvPr/>
        </p:nvSpPr>
        <p:spPr>
          <a:xfrm>
            <a:off x="838200" y="2035765"/>
            <a:ext cx="107128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fr-CA" sz="2800" dirty="0"/>
              <a:t>n = 100 nœuds, </a:t>
            </a:r>
            <a:r>
              <a:rPr lang="fr-CA" sz="2800" dirty="0" err="1"/>
              <a:t>dt</a:t>
            </a:r>
            <a:r>
              <a:rPr lang="fr-CA" sz="2800" dirty="0"/>
              <a:t> = 0.1 s</a:t>
            </a:r>
          </a:p>
        </p:txBody>
      </p:sp>
    </p:spTree>
    <p:extLst>
      <p:ext uri="{BB962C8B-B14F-4D97-AF65-F5344CB8AC3E}">
        <p14:creationId xmlns:p14="http://schemas.microsoft.com/office/powerpoint/2010/main" val="1041019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81580D-31F8-4F8B-A98A-0FD1776C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3) Résolution des équations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600C27A-A386-4A25-B308-1F71D7591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795" y="2605088"/>
            <a:ext cx="8762410" cy="4252912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8E5B072-4478-44C0-975C-6D326A712AC5}"/>
              </a:ext>
            </a:extLst>
          </p:cNvPr>
          <p:cNvSpPr txBox="1"/>
          <p:nvPr/>
        </p:nvSpPr>
        <p:spPr>
          <a:xfrm>
            <a:off x="838200" y="1913512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CA" sz="2800" dirty="0"/>
          </a:p>
          <a:p>
            <a:pPr marL="0" indent="0" algn="ctr">
              <a:buNone/>
            </a:pPr>
            <a:r>
              <a:rPr lang="fr-CA" sz="2800" dirty="0"/>
              <a:t>n = 100 nœuds, </a:t>
            </a:r>
            <a:r>
              <a:rPr lang="fr-CA" sz="2800" dirty="0" err="1"/>
              <a:t>dt</a:t>
            </a:r>
            <a:r>
              <a:rPr lang="fr-CA" sz="2800" dirty="0"/>
              <a:t> = 10 s</a:t>
            </a:r>
          </a:p>
        </p:txBody>
      </p:sp>
    </p:spTree>
    <p:extLst>
      <p:ext uri="{BB962C8B-B14F-4D97-AF65-F5344CB8AC3E}">
        <p14:creationId xmlns:p14="http://schemas.microsoft.com/office/powerpoint/2010/main" val="3551835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pette ajoutant un échantillon d'ADN dans une boîte de pétri">
            <a:extLst>
              <a:ext uri="{FF2B5EF4-FFF2-40B4-BE49-F238E27FC236}">
                <a16:creationId xmlns:a16="http://schemas.microsoft.com/office/drawing/2014/main" id="{E450DBCF-0509-471B-5FC2-D864E15B9B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466F7-A4F2-EA78-CAFA-98BC1B77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Vérification</a:t>
            </a:r>
          </a:p>
        </p:txBody>
      </p:sp>
    </p:spTree>
    <p:extLst>
      <p:ext uri="{BB962C8B-B14F-4D97-AF65-F5344CB8AC3E}">
        <p14:creationId xmlns:p14="http://schemas.microsoft.com/office/powerpoint/2010/main" val="4185439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E0072-1D7D-055E-4216-376484BA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581" y="643467"/>
            <a:ext cx="3562483" cy="35692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900"/>
              <a:t>Vérification d’une condition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52A36A09-F7CA-038C-D4D2-B9278B553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8581" y="4631161"/>
            <a:ext cx="3562483" cy="15694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 err="1"/>
              <a:t>Courbe</a:t>
            </a:r>
            <a:r>
              <a:rPr lang="en-US" dirty="0"/>
              <a:t> de </a:t>
            </a:r>
            <a:r>
              <a:rPr lang="en-US" dirty="0" err="1"/>
              <a:t>Vandermonde</a:t>
            </a:r>
            <a:r>
              <a:rPr lang="en-US" dirty="0"/>
              <a:t> avec les points </a:t>
            </a:r>
            <a:r>
              <a:rPr lang="en-US" dirty="0" err="1"/>
              <a:t>d’intersection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expérimentales</a:t>
            </a:r>
            <a:endParaRPr lang="en-US" dirty="0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F972C"/>
          </a:solidFill>
          <a:ln w="38100" cap="rnd">
            <a:solidFill>
              <a:srgbClr val="CF97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1E033A00-D19C-459F-550D-B9191F9AF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1007402"/>
            <a:ext cx="7214616" cy="481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55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E9EA6-2BAC-4C05-B18C-48008206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86384"/>
            <a:ext cx="3419856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Vérification et validation des méthodes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86384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rgbClr val="CF972C"/>
          </a:solidFill>
          <a:ln w="34925">
            <a:solidFill>
              <a:srgbClr val="CF97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633DA2-064A-44FF-F7DE-969FE392A21C}"/>
              </a:ext>
            </a:extLst>
          </p:cNvPr>
          <p:cNvSpPr txBox="1"/>
          <p:nvPr/>
        </p:nvSpPr>
        <p:spPr>
          <a:xfrm>
            <a:off x="4654295" y="786384"/>
            <a:ext cx="6894576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Uitlsation</a:t>
            </a:r>
            <a:r>
              <a:rPr lang="en-US" sz="2000" dirty="0"/>
              <a:t> d’un </a:t>
            </a:r>
            <a:r>
              <a:rPr lang="en-US" sz="2000" dirty="0" err="1"/>
              <a:t>résultat</a:t>
            </a:r>
            <a:r>
              <a:rPr lang="en-US" sz="2000" dirty="0"/>
              <a:t> des notes de </a:t>
            </a:r>
            <a:r>
              <a:rPr lang="en-US" sz="2000" dirty="0" err="1"/>
              <a:t>cours</a:t>
            </a:r>
            <a:r>
              <a:rPr lang="en-US" sz="2000" dirty="0"/>
              <a:t>, tige 1D </a:t>
            </a:r>
            <a:r>
              <a:rPr lang="en-US" sz="2000" dirty="0" err="1"/>
              <a:t>en</a:t>
            </a:r>
            <a:r>
              <a:rPr lang="en-US" sz="2000" dirty="0"/>
              <a:t> régime </a:t>
            </a:r>
            <a:r>
              <a:rPr lang="en-US" sz="2000" dirty="0" err="1"/>
              <a:t>transitoire</a:t>
            </a:r>
            <a:endParaRPr lang="en-US" sz="2000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S’applique</a:t>
            </a:r>
            <a:r>
              <a:rPr lang="en-US" sz="2000" dirty="0"/>
              <a:t> pour Euler </a:t>
            </a:r>
            <a:r>
              <a:rPr lang="en-US" sz="2000" dirty="0" err="1"/>
              <a:t>implicite</a:t>
            </a:r>
            <a:r>
              <a:rPr lang="en-US" sz="2000" dirty="0"/>
              <a:t>, car les deux </a:t>
            </a:r>
            <a:r>
              <a:rPr lang="en-US" sz="2000" dirty="0" err="1"/>
              <a:t>fonctions</a:t>
            </a:r>
            <a:r>
              <a:rPr lang="en-US" sz="2000" dirty="0"/>
              <a:t> </a:t>
            </a:r>
            <a:r>
              <a:rPr lang="en-US" sz="2000" dirty="0" err="1"/>
              <a:t>retournent</a:t>
            </a:r>
            <a:r>
              <a:rPr lang="en-US" sz="2000" dirty="0"/>
              <a:t> </a:t>
            </a:r>
            <a:r>
              <a:rPr lang="en-US" sz="2000" dirty="0" err="1"/>
              <a:t>presque</a:t>
            </a:r>
            <a:r>
              <a:rPr lang="en-US" sz="2000" dirty="0"/>
              <a:t> les </a:t>
            </a:r>
            <a:r>
              <a:rPr lang="en-US" sz="2000" dirty="0" err="1"/>
              <a:t>mêmes</a:t>
            </a:r>
            <a:r>
              <a:rPr lang="en-US" sz="2000" dirty="0"/>
              <a:t> </a:t>
            </a:r>
            <a:r>
              <a:rPr lang="en-US" sz="2000" dirty="0" err="1"/>
              <a:t>valeurs</a:t>
            </a:r>
            <a:endParaRPr lang="en-US" sz="2000" dirty="0"/>
          </a:p>
        </p:txBody>
      </p:sp>
      <p:pic>
        <p:nvPicPr>
          <p:cNvPr id="11" name="Content Placeholder 10" descr="Chart, line chart&#10;&#10;Description automatically generated">
            <a:extLst>
              <a:ext uri="{FF2B5EF4-FFF2-40B4-BE49-F238E27FC236}">
                <a16:creationId xmlns:a16="http://schemas.microsoft.com/office/drawing/2014/main" id="{C6F5CC96-FFF0-D3AE-0202-7AC3506E1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" y="2728727"/>
            <a:ext cx="5468112" cy="3649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D71DF8-0BE1-D256-7ED3-2AAABFD5D1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9022" y="2912297"/>
            <a:ext cx="6269930" cy="364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2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7">
            <a:extLst>
              <a:ext uri="{FF2B5EF4-FFF2-40B4-BE49-F238E27FC236}">
                <a16:creationId xmlns:a16="http://schemas.microsoft.com/office/drawing/2014/main" id="{F027EB3A-DF05-4A1A-99F5-BE83E7654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indoor, preparing, cooking, baked&#10;&#10;Description automatically generated">
            <a:extLst>
              <a:ext uri="{FF2B5EF4-FFF2-40B4-BE49-F238E27FC236}">
                <a16:creationId xmlns:a16="http://schemas.microsoft.com/office/drawing/2014/main" id="{A44FE34F-5BD4-40A6-FDBA-9B11EF95ED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8" r="1" b="1"/>
          <a:stretch/>
        </p:blipFill>
        <p:spPr>
          <a:xfrm>
            <a:off x="625240" y="10"/>
            <a:ext cx="10941520" cy="6857990"/>
          </a:xfrm>
          <a:custGeom>
            <a:avLst/>
            <a:gdLst/>
            <a:ahLst/>
            <a:cxnLst/>
            <a:rect l="l" t="t" r="r" b="b"/>
            <a:pathLst>
              <a:path w="10941520" h="6858000">
                <a:moveTo>
                  <a:pt x="8510032" y="6464315"/>
                </a:moveTo>
                <a:lnTo>
                  <a:pt x="8508022" y="6467080"/>
                </a:lnTo>
                <a:lnTo>
                  <a:pt x="8511541" y="6467080"/>
                </a:lnTo>
                <a:close/>
                <a:moveTo>
                  <a:pt x="1598122" y="0"/>
                </a:moveTo>
                <a:lnTo>
                  <a:pt x="1763667" y="0"/>
                </a:lnTo>
                <a:lnTo>
                  <a:pt x="1587780" y="143783"/>
                </a:lnTo>
                <a:cubicBezTo>
                  <a:pt x="1205033" y="482859"/>
                  <a:pt x="877118" y="882898"/>
                  <a:pt x="610636" y="1350720"/>
                </a:cubicBezTo>
                <a:cubicBezTo>
                  <a:pt x="356503" y="1792611"/>
                  <a:pt x="193167" y="2280779"/>
                  <a:pt x="130237" y="2786631"/>
                </a:cubicBezTo>
                <a:cubicBezTo>
                  <a:pt x="142310" y="2759217"/>
                  <a:pt x="152875" y="2731298"/>
                  <a:pt x="162431" y="2703128"/>
                </a:cubicBezTo>
                <a:cubicBezTo>
                  <a:pt x="336482" y="2191794"/>
                  <a:pt x="553037" y="1700077"/>
                  <a:pt x="837253" y="1239549"/>
                </a:cubicBezTo>
                <a:cubicBezTo>
                  <a:pt x="1093799" y="823288"/>
                  <a:pt x="1394461" y="450355"/>
                  <a:pt x="1746359" y="127320"/>
                </a:cubicBezTo>
                <a:lnTo>
                  <a:pt x="1893724" y="0"/>
                </a:lnTo>
                <a:lnTo>
                  <a:pt x="8848350" y="0"/>
                </a:lnTo>
                <a:lnTo>
                  <a:pt x="9056324" y="144876"/>
                </a:lnTo>
                <a:cubicBezTo>
                  <a:pt x="9483294" y="455963"/>
                  <a:pt x="9863824" y="818761"/>
                  <a:pt x="10176586" y="1256400"/>
                </a:cubicBezTo>
                <a:cubicBezTo>
                  <a:pt x="10512361" y="1725731"/>
                  <a:pt x="10733697" y="2243102"/>
                  <a:pt x="10817449" y="2834418"/>
                </a:cubicBezTo>
                <a:cubicBezTo>
                  <a:pt x="10838678" y="2662129"/>
                  <a:pt x="10840364" y="2487979"/>
                  <a:pt x="10822480" y="2315287"/>
                </a:cubicBezTo>
                <a:cubicBezTo>
                  <a:pt x="10791218" y="1992617"/>
                  <a:pt x="10694231" y="1679754"/>
                  <a:pt x="10537512" y="1395993"/>
                </a:cubicBezTo>
                <a:cubicBezTo>
                  <a:pt x="10298320" y="958605"/>
                  <a:pt x="9956508" y="613523"/>
                  <a:pt x="9560871" y="318241"/>
                </a:cubicBezTo>
                <a:cubicBezTo>
                  <a:pt x="9444104" y="231090"/>
                  <a:pt x="9324272" y="149552"/>
                  <a:pt x="9201772" y="72906"/>
                </a:cubicBezTo>
                <a:lnTo>
                  <a:pt x="9075150" y="0"/>
                </a:lnTo>
                <a:lnTo>
                  <a:pt x="9285407" y="0"/>
                </a:lnTo>
                <a:lnTo>
                  <a:pt x="9397484" y="71361"/>
                </a:lnTo>
                <a:cubicBezTo>
                  <a:pt x="9466827" y="117668"/>
                  <a:pt x="9535310" y="165633"/>
                  <a:pt x="9602874" y="215370"/>
                </a:cubicBezTo>
                <a:cubicBezTo>
                  <a:pt x="10023914" y="525240"/>
                  <a:pt x="10385847" y="889941"/>
                  <a:pt x="10637867" y="1353234"/>
                </a:cubicBezTo>
                <a:cubicBezTo>
                  <a:pt x="10800070" y="1650452"/>
                  <a:pt x="10899948" y="1977650"/>
                  <a:pt x="10931388" y="2314785"/>
                </a:cubicBezTo>
                <a:cubicBezTo>
                  <a:pt x="10955282" y="2563032"/>
                  <a:pt x="10933651" y="2807506"/>
                  <a:pt x="10900451" y="3053742"/>
                </a:cubicBezTo>
                <a:cubicBezTo>
                  <a:pt x="10885435" y="3187448"/>
                  <a:pt x="10884932" y="3322363"/>
                  <a:pt x="10898943" y="3456170"/>
                </a:cubicBezTo>
                <a:cubicBezTo>
                  <a:pt x="10947233" y="3973163"/>
                  <a:pt x="10817200" y="4491137"/>
                  <a:pt x="10530470" y="4924023"/>
                </a:cubicBezTo>
                <a:cubicBezTo>
                  <a:pt x="10288786" y="5294609"/>
                  <a:pt x="9971700" y="5610087"/>
                  <a:pt x="9599856" y="5849858"/>
                </a:cubicBezTo>
                <a:cubicBezTo>
                  <a:pt x="9239936" y="6085530"/>
                  <a:pt x="8898626" y="6347611"/>
                  <a:pt x="8538202" y="6581772"/>
                </a:cubicBezTo>
                <a:cubicBezTo>
                  <a:pt x="8391505" y="6677034"/>
                  <a:pt x="8242088" y="6766009"/>
                  <a:pt x="8089708" y="6848031"/>
                </a:cubicBezTo>
                <a:lnTo>
                  <a:pt x="8070163" y="6858000"/>
                </a:lnTo>
                <a:lnTo>
                  <a:pt x="7820508" y="6858000"/>
                </a:lnTo>
                <a:lnTo>
                  <a:pt x="7828138" y="6854555"/>
                </a:lnTo>
                <a:cubicBezTo>
                  <a:pt x="8053199" y="6743844"/>
                  <a:pt x="8273670" y="6617740"/>
                  <a:pt x="8490666" y="6479908"/>
                </a:cubicBezTo>
                <a:cubicBezTo>
                  <a:pt x="8262100" y="6578755"/>
                  <a:pt x="8030908" y="6668688"/>
                  <a:pt x="7797512" y="6751240"/>
                </a:cubicBezTo>
                <a:lnTo>
                  <a:pt x="7480620" y="6858000"/>
                </a:lnTo>
                <a:lnTo>
                  <a:pt x="3015004" y="6858000"/>
                </a:lnTo>
                <a:lnTo>
                  <a:pt x="2781763" y="6750793"/>
                </a:lnTo>
                <a:cubicBezTo>
                  <a:pt x="2466140" y="6597870"/>
                  <a:pt x="2163376" y="6418916"/>
                  <a:pt x="1876018" y="6208522"/>
                </a:cubicBezTo>
                <a:cubicBezTo>
                  <a:pt x="1280928" y="5772643"/>
                  <a:pt x="784936" y="5247977"/>
                  <a:pt x="442370" y="4589004"/>
                </a:cubicBezTo>
                <a:cubicBezTo>
                  <a:pt x="256073" y="4234615"/>
                  <a:pt x="132829" y="3850522"/>
                  <a:pt x="78174" y="3453907"/>
                </a:cubicBezTo>
                <a:cubicBezTo>
                  <a:pt x="68264" y="3386374"/>
                  <a:pt x="52872" y="3319746"/>
                  <a:pt x="32147" y="3254704"/>
                </a:cubicBezTo>
                <a:cubicBezTo>
                  <a:pt x="-18158" y="3091722"/>
                  <a:pt x="-48" y="2927731"/>
                  <a:pt x="23343" y="2765252"/>
                </a:cubicBezTo>
                <a:cubicBezTo>
                  <a:pt x="165073" y="1773582"/>
                  <a:pt x="613178" y="955032"/>
                  <a:pt x="1299417" y="27438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96315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8FD5DE-0C15-13E0-FB9C-CDD6EC36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Défis à relever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97C2B1-FF66-2B5E-539E-44AF5ED73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Automatiser la construction de la matrice lors de l’utilisation de la méthode d’Euler implicite.</a:t>
            </a:r>
          </a:p>
          <a:p>
            <a:r>
              <a:rPr lang="fr-FR" b="1" dirty="0"/>
              <a:t>S’assurer que les conditions aux frontières sont bien définies.</a:t>
            </a:r>
          </a:p>
          <a:p>
            <a:r>
              <a:rPr lang="fr-FR" b="1" dirty="0"/>
              <a:t>Déterminer un moyen de validation et de vérification des résultats.</a:t>
            </a:r>
          </a:p>
          <a:p>
            <a:r>
              <a:rPr lang="fr-FR" b="1" dirty="0"/>
              <a:t>Analyser les limites des hypothèses faites.</a:t>
            </a:r>
          </a:p>
          <a:p>
            <a:r>
              <a:rPr lang="fr-FR" b="1" dirty="0"/>
              <a:t>Cohérence des figures (Bonnes échelles de grandeur, présentation)</a:t>
            </a:r>
          </a:p>
          <a:p>
            <a:endParaRPr lang="fr-FR" b="1" dirty="0"/>
          </a:p>
          <a:p>
            <a:endParaRPr lang="fr-FR" b="1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07293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3FD7D4-C51F-3082-08B0-3EF52E86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Points forts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53ED78-4F78-46DB-0EDA-3D09522EB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b="1" dirty="0"/>
              <a:t>Partage des fichiers sur </a:t>
            </a:r>
            <a:r>
              <a:rPr lang="fr-CA" b="1" dirty="0" err="1"/>
              <a:t>Github</a:t>
            </a:r>
            <a:r>
              <a:rPr lang="fr-CA" b="1" dirty="0"/>
              <a:t> permettant de faciliter le suivi du travail de chaque coéquipier</a:t>
            </a:r>
          </a:p>
          <a:p>
            <a:r>
              <a:rPr lang="fr-CA" b="1" dirty="0"/>
              <a:t>Mise en commun de la compréhension des méthodes de résolution afin de faire un code optimal</a:t>
            </a:r>
          </a:p>
          <a:p>
            <a:r>
              <a:rPr lang="fr-CA" b="1" dirty="0"/>
              <a:t>Mise en commun de la compréhension de problème permettant la clarification de certains points (conditions frontières)</a:t>
            </a:r>
          </a:p>
          <a:p>
            <a:endParaRPr lang="fr-CA" b="1" dirty="0"/>
          </a:p>
          <a:p>
            <a:endParaRPr lang="fr-CA" b="1" dirty="0"/>
          </a:p>
        </p:txBody>
      </p:sp>
    </p:spTree>
    <p:extLst>
      <p:ext uri="{BB962C8B-B14F-4D97-AF65-F5344CB8AC3E}">
        <p14:creationId xmlns:p14="http://schemas.microsoft.com/office/powerpoint/2010/main" val="26378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099AD-62E0-D69A-E95C-1D2FF605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Visualisation du problème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CF972C"/>
          </a:solidFill>
          <a:ln w="38100" cap="rnd">
            <a:solidFill>
              <a:srgbClr val="CF97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EF407F-AD3C-64FF-C42D-E49F23DFD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990398"/>
            <a:ext cx="7214616" cy="284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CF972C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D7A38-B3CD-7F81-5BCD-A80BB5364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dirty="0" err="1">
                <a:solidFill>
                  <a:schemeClr val="bg1"/>
                </a:solidFill>
              </a:rPr>
              <a:t>Équation</a:t>
            </a:r>
            <a:r>
              <a:rPr lang="en-US" sz="6800" dirty="0">
                <a:solidFill>
                  <a:schemeClr val="bg1"/>
                </a:solidFill>
              </a:rPr>
              <a:t> à </a:t>
            </a:r>
            <a:r>
              <a:rPr lang="en-US" sz="6800" dirty="0" err="1">
                <a:solidFill>
                  <a:schemeClr val="bg1"/>
                </a:solidFill>
              </a:rPr>
              <a:t>résoudre</a:t>
            </a:r>
            <a:endParaRPr lang="fr-CA" sz="6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8CCAFB-AAEA-DA16-7F40-E13135616E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86789"/>
                <a:ext cx="10515600" cy="35901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𝐶𝑝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num>
                        <m:den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𝐶𝑝</m:t>
                          </m:r>
                        </m:den>
                      </m:f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CA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num>
                        <m:den>
                          <m:r>
                            <a:rPr lang="fr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CA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8CCAFB-AAEA-DA16-7F40-E13135616E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86789"/>
                <a:ext cx="10515600" cy="359017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224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CF972C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03E281-EBC5-64DE-893D-3C19A16A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dirty="0">
                <a:solidFill>
                  <a:schemeClr val="bg1"/>
                </a:solidFill>
              </a:rPr>
              <a:t>Condition </a:t>
            </a:r>
            <a:r>
              <a:rPr lang="en-US" sz="6800" dirty="0" err="1">
                <a:solidFill>
                  <a:schemeClr val="bg1"/>
                </a:solidFill>
              </a:rPr>
              <a:t>initiale</a:t>
            </a:r>
            <a:endParaRPr lang="fr-CA" sz="6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74F4A-4ABC-6742-7F21-26A28F8FD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dirty="0"/>
              <a:t>Approximation </a:t>
            </a:r>
            <a:r>
              <a:rPr lang="en-US" dirty="0" err="1"/>
              <a:t>quadratique</a:t>
            </a:r>
            <a:r>
              <a:rPr lang="en-US" dirty="0"/>
              <a:t> avec </a:t>
            </a:r>
            <a:r>
              <a:rPr lang="en-US" dirty="0" err="1"/>
              <a:t>Vandermonde</a:t>
            </a:r>
            <a:r>
              <a:rPr lang="en-US" dirty="0"/>
              <a:t> à  t=1 min.</a:t>
            </a:r>
            <a:endParaRPr lang="fr-CA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B0C2C746-385F-4B83-82C0-AC97292E9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953236"/>
              </p:ext>
            </p:extLst>
          </p:nvPr>
        </p:nvGraphicFramePr>
        <p:xfrm>
          <a:off x="1470723" y="3824936"/>
          <a:ext cx="3069390" cy="1782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695">
                  <a:extLst>
                    <a:ext uri="{9D8B030D-6E8A-4147-A177-3AD203B41FA5}">
                      <a16:colId xmlns:a16="http://schemas.microsoft.com/office/drawing/2014/main" val="2436083253"/>
                    </a:ext>
                  </a:extLst>
                </a:gridCol>
                <a:gridCol w="1534695">
                  <a:extLst>
                    <a:ext uri="{9D8B030D-6E8A-4147-A177-3AD203B41FA5}">
                      <a16:colId xmlns:a16="http://schemas.microsoft.com/office/drawing/2014/main" val="3412607007"/>
                    </a:ext>
                  </a:extLst>
                </a:gridCol>
              </a:tblGrid>
              <a:tr h="445726">
                <a:tc>
                  <a:txBody>
                    <a:bodyPr/>
                    <a:lstStyle/>
                    <a:p>
                      <a:pPr algn="ctr"/>
                      <a:r>
                        <a:rPr lang="fr-CA" b="1" dirty="0">
                          <a:latin typeface="Abadi Extra Light" panose="020B0604020202020204" pitchFamily="34" charset="0"/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b="1" dirty="0">
                          <a:latin typeface="Abadi Extra Light" panose="020B0604020202020204" pitchFamily="34" charset="0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548250"/>
                  </a:ext>
                </a:extLst>
              </a:tr>
              <a:tr h="445726">
                <a:tc>
                  <a:txBody>
                    <a:bodyPr/>
                    <a:lstStyle/>
                    <a:p>
                      <a:pPr algn="ctr"/>
                      <a:r>
                        <a:rPr lang="fr-CA" b="1" dirty="0">
                          <a:latin typeface="Abadi Extra Light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b="1" dirty="0">
                          <a:latin typeface="Abadi Extra Light" panose="020B0604020202020204" pitchFamily="34" charset="0"/>
                        </a:rPr>
                        <a:t>27,92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984559"/>
                  </a:ext>
                </a:extLst>
              </a:tr>
              <a:tr h="445726">
                <a:tc>
                  <a:txBody>
                    <a:bodyPr/>
                    <a:lstStyle/>
                    <a:p>
                      <a:pPr algn="ctr"/>
                      <a:r>
                        <a:rPr lang="fr-CA" b="1" dirty="0">
                          <a:latin typeface="Abadi Extra Light" panose="020B0604020202020204" pitchFamily="34" charset="0"/>
                        </a:rPr>
                        <a:t>0,0225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b="1" dirty="0">
                          <a:latin typeface="Abadi Extra Light" panose="020B0604020202020204" pitchFamily="34" charset="0"/>
                        </a:rPr>
                        <a:t>24,01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347196"/>
                  </a:ext>
                </a:extLst>
              </a:tr>
              <a:tr h="445726">
                <a:tc>
                  <a:txBody>
                    <a:bodyPr/>
                    <a:lstStyle/>
                    <a:p>
                      <a:pPr algn="ctr"/>
                      <a:r>
                        <a:rPr lang="fr-CA" b="1" dirty="0">
                          <a:latin typeface="Abadi Extra Light" panose="020B0604020202020204" pitchFamily="34" charset="0"/>
                        </a:rPr>
                        <a:t>0,045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b="1" dirty="0">
                          <a:latin typeface="Abadi Extra Light" panose="020B0604020202020204" pitchFamily="34" charset="0"/>
                        </a:rPr>
                        <a:t>23,12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3074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4DDBDC24-6B64-F813-AD24-00B5962CE738}"/>
                  </a:ext>
                </a:extLst>
              </p:cNvPr>
              <p:cNvSpPr txBox="1"/>
              <p:nvPr/>
            </p:nvSpPr>
            <p:spPr>
              <a:xfrm>
                <a:off x="5359223" y="4510596"/>
                <a:ext cx="61645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=2982,72</m:t>
                      </m:r>
                      <m:sSup>
                        <m:sSupPr>
                          <m:ctrlPr>
                            <a:rPr lang="fr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fr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−240,89</m:t>
                      </m:r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fr-CA" sz="2800" b="0" i="1" smtClean="0">
                          <a:latin typeface="Cambria Math" panose="02040503050406030204" pitchFamily="18" charset="0"/>
                        </a:rPr>
                        <m:t>+27,92</m:t>
                      </m:r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4DDBDC24-6B64-F813-AD24-00B5962CE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223" y="4510596"/>
                <a:ext cx="616450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80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CF972C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6E41B-BDAD-9EAE-7A39-CF9889B31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dirty="0">
                <a:solidFill>
                  <a:schemeClr val="bg1"/>
                </a:solidFill>
              </a:rPr>
              <a:t>Conditions aux </a:t>
            </a:r>
            <a:r>
              <a:rPr lang="en-US" sz="6800" dirty="0" err="1">
                <a:solidFill>
                  <a:schemeClr val="bg1"/>
                </a:solidFill>
              </a:rPr>
              <a:t>limites</a:t>
            </a:r>
            <a:endParaRPr lang="fr-CA" sz="6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4D107A-A941-DB92-A0B4-D01C92319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86789"/>
                <a:ext cx="10515600" cy="359017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Convection de </a:t>
                </a:r>
                <a:r>
                  <a:rPr lang="en-US" dirty="0" err="1"/>
                  <a:t>l’air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𝛁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𝑇𝑎𝑖𝑟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num>
                        <m:den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fr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𝑇𝑎𝑖𝑟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A" dirty="0"/>
              </a:p>
              <a:p>
                <a:r>
                  <a:rPr lang="fr-CA" dirty="0"/>
                  <a:t>Approximation linéaire à z=0 m au bas du plan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4D107A-A941-DB92-A0B4-D01C92319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86789"/>
                <a:ext cx="10515600" cy="3590174"/>
              </a:xfrm>
              <a:blipFill>
                <a:blip r:embed="rId2"/>
                <a:stretch>
                  <a:fillRect l="-1043" t="-118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301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DBD5E-82FE-E9F8-88C6-4D94F5C5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Équations discrétisées pour chaque méthode de résolution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F972C"/>
          </a:solidFill>
          <a:ln w="38100" cap="rnd">
            <a:solidFill>
              <a:srgbClr val="CF97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D297B-34C4-5AFE-6E8F-74EE2A09EBB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297762" y="2706624"/>
                <a:ext cx="6251110" cy="3483864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dirty="0"/>
                  <a:t>Euler </a:t>
                </a:r>
                <a:r>
                  <a:rPr lang="en-US"/>
                  <a:t>explicite</a:t>
                </a:r>
                <a:r>
                  <a:rPr lang="en-US" dirty="0"/>
                  <a:t>:</a:t>
                </a:r>
              </a:p>
              <a:p>
                <a:pPr marL="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2∆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/>
              </a:p>
              <a:p>
                <a:pPr marL="0"/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D297B-34C4-5AFE-6E8F-74EE2A09EB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297762" y="2706624"/>
                <a:ext cx="6251110" cy="3483864"/>
              </a:xfrm>
              <a:blipFill>
                <a:blip r:embed="rId2"/>
                <a:stretch>
                  <a:fillRect l="-2242" t="-174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Formule de calcul">
            <a:extLst>
              <a:ext uri="{FF2B5EF4-FFF2-40B4-BE49-F238E27FC236}">
                <a16:creationId xmlns:a16="http://schemas.microsoft.com/office/drawing/2014/main" id="{C917F582-E975-EDE0-5B1C-7321E61DED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13" r="3035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0969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DBD5E-82FE-E9F8-88C6-4D94F5C5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Équations discrétisées pour chaque méthode de resolution (suite)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F972C"/>
          </a:solidFill>
          <a:ln w="38100" cap="rnd">
            <a:solidFill>
              <a:srgbClr val="CF972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D297B-34C4-5AFE-6E8F-74EE2A09EBB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297762" y="2706624"/>
                <a:ext cx="6251110" cy="3483864"/>
              </a:xfrm>
            </p:spPr>
            <p:txBody>
              <a:bodyPr vert="horz" lIns="91440" tIns="45720" rIns="91440" bIns="45720" rtlCol="0">
                <a:normAutofit fontScale="92500"/>
              </a:bodyPr>
              <a:lstStyle/>
              <a:p>
                <a:r>
                  <a:rPr lang="en-US" dirty="0"/>
                  <a:t>Euler </a:t>
                </a:r>
                <a:r>
                  <a:rPr lang="en-US" dirty="0" err="1"/>
                  <a:t>implicite</a:t>
                </a:r>
                <a:r>
                  <a:rPr lang="en-US" dirty="0"/>
                  <a:t>:</a:t>
                </a:r>
              </a:p>
              <a:p>
                <a:pPr marL="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2∆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𝑡𝑘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ϱ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𝐶𝑝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0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D297B-34C4-5AFE-6E8F-74EE2A09EB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297762" y="2706624"/>
                <a:ext cx="6251110" cy="3483864"/>
              </a:xfrm>
              <a:blipFill>
                <a:blip r:embed="rId2"/>
                <a:stretch>
                  <a:fillRect l="-1949" t="-174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Formule de calcul">
            <a:extLst>
              <a:ext uri="{FF2B5EF4-FFF2-40B4-BE49-F238E27FC236}">
                <a16:creationId xmlns:a16="http://schemas.microsoft.com/office/drawing/2014/main" id="{023E789D-C5A0-B332-189D-27B53797C4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13" r="3035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00460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rgbClr val="CF972C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03C4D-3279-2DD7-2A99-7BAAC13A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Logiciel</a:t>
            </a:r>
            <a:endParaRPr lang="fr-CA" sz="66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F80CD-3457-7C79-BAD6-6FEC117E8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r>
              <a:rPr lang="en-US" dirty="0" err="1"/>
              <a:t>Utilisation</a:t>
            </a:r>
            <a:r>
              <a:rPr lang="en-US" dirty="0"/>
              <a:t> de </a:t>
            </a:r>
            <a:r>
              <a:rPr lang="en-US" dirty="0" err="1"/>
              <a:t>fonctions</a:t>
            </a:r>
            <a:r>
              <a:rPr lang="en-US" dirty="0"/>
              <a:t> pour les deux </a:t>
            </a:r>
            <a:r>
              <a:rPr lang="en-US" dirty="0" err="1"/>
              <a:t>méthodes</a:t>
            </a:r>
            <a:r>
              <a:rPr lang="en-US" dirty="0"/>
              <a:t> de resolution, condition </a:t>
            </a:r>
            <a:r>
              <a:rPr lang="en-US" dirty="0" err="1"/>
              <a:t>initiale</a:t>
            </a:r>
            <a:r>
              <a:rPr lang="en-US" dirty="0"/>
              <a:t> et condition au bas du plan</a:t>
            </a:r>
          </a:p>
          <a:p>
            <a:r>
              <a:rPr lang="en-US" dirty="0" err="1"/>
              <a:t>Utilisation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pour les </a:t>
            </a:r>
            <a:r>
              <a:rPr lang="en-US" dirty="0" err="1"/>
              <a:t>paramètres</a:t>
            </a:r>
            <a:endParaRPr lang="en-US" dirty="0"/>
          </a:p>
          <a:p>
            <a:r>
              <a:rPr lang="en-US" dirty="0" err="1"/>
              <a:t>Calcul</a:t>
            </a:r>
            <a:r>
              <a:rPr lang="en-US" dirty="0"/>
              <a:t> avec des </a:t>
            </a:r>
            <a:r>
              <a:rPr lang="en-US" dirty="0" err="1"/>
              <a:t>boucles</a:t>
            </a:r>
            <a:r>
              <a:rPr lang="en-US" dirty="0"/>
              <a:t> &lt;&lt;for&gt;&gt; (</a:t>
            </a:r>
            <a:r>
              <a:rPr lang="en-US" dirty="0" err="1"/>
              <a:t>Simplicité</a:t>
            </a:r>
            <a:r>
              <a:rPr lang="en-US" dirty="0"/>
              <a:t>)</a:t>
            </a:r>
          </a:p>
          <a:p>
            <a:r>
              <a:rPr lang="en-US" dirty="0" err="1"/>
              <a:t>Vectoriellement</a:t>
            </a:r>
            <a:r>
              <a:rPr lang="en-US" dirty="0"/>
              <a:t> (</a:t>
            </a:r>
            <a:r>
              <a:rPr lang="en-US" dirty="0" err="1"/>
              <a:t>Efficacité</a:t>
            </a:r>
            <a:r>
              <a:rPr lang="en-US" dirty="0"/>
              <a:t>)</a:t>
            </a:r>
          </a:p>
          <a:p>
            <a:r>
              <a:rPr lang="en-US" dirty="0" err="1"/>
              <a:t>Fichier</a:t>
            </a:r>
            <a:r>
              <a:rPr lang="en-US" dirty="0"/>
              <a:t> de correction distinct</a:t>
            </a:r>
          </a:p>
          <a:p>
            <a:r>
              <a:rPr lang="en-US" dirty="0" err="1"/>
              <a:t>Utilisation</a:t>
            </a:r>
            <a:r>
              <a:rPr lang="en-US" dirty="0"/>
              <a:t> de GitHub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14471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LeftStep">
      <a:dk1>
        <a:srgbClr val="000000"/>
      </a:dk1>
      <a:lt1>
        <a:srgbClr val="FFFFFF"/>
      </a:lt1>
      <a:dk2>
        <a:srgbClr val="311C20"/>
      </a:dk2>
      <a:lt2>
        <a:srgbClr val="F0F1F3"/>
      </a:lt2>
      <a:accent1>
        <a:srgbClr val="CF972C"/>
      </a:accent1>
      <a:accent2>
        <a:srgbClr val="CE481E"/>
      </a:accent2>
      <a:accent3>
        <a:srgbClr val="E0304F"/>
      </a:accent3>
      <a:accent4>
        <a:srgbClr val="CE1E87"/>
      </a:accent4>
      <a:accent5>
        <a:srgbClr val="DE30E0"/>
      </a:accent5>
      <a:accent6>
        <a:srgbClr val="831ECE"/>
      </a:accent6>
      <a:hlink>
        <a:srgbClr val="436EC0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459</Words>
  <Application>Microsoft Office PowerPoint</Application>
  <PresentationFormat>Widescreen</PresentationFormat>
  <Paragraphs>75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Abadi Extra Light</vt:lpstr>
      <vt:lpstr>Arial</vt:lpstr>
      <vt:lpstr>Calibri</vt:lpstr>
      <vt:lpstr>Cambria Math</vt:lpstr>
      <vt:lpstr>Modern Love</vt:lpstr>
      <vt:lpstr>The Hand</vt:lpstr>
      <vt:lpstr>SketchyVTI</vt:lpstr>
      <vt:lpstr>Pâte à bagel</vt:lpstr>
      <vt:lpstr>PowerPoint Presentation</vt:lpstr>
      <vt:lpstr>Visualisation du problème</vt:lpstr>
      <vt:lpstr>Équation à résoudre</vt:lpstr>
      <vt:lpstr>Condition initiale</vt:lpstr>
      <vt:lpstr>Conditions aux limites</vt:lpstr>
      <vt:lpstr>Équations discrétisées pour chaque méthode de résolution</vt:lpstr>
      <vt:lpstr>Équations discrétisées pour chaque méthode de resolution (suite)</vt:lpstr>
      <vt:lpstr>Logiciel</vt:lpstr>
      <vt:lpstr>1)Optimisation</vt:lpstr>
      <vt:lpstr>1) Optimisation</vt:lpstr>
      <vt:lpstr>2) Stabilité </vt:lpstr>
      <vt:lpstr>2) Stabilité</vt:lpstr>
      <vt:lpstr>3) Résolution des équations</vt:lpstr>
      <vt:lpstr>3) Résolution des équations</vt:lpstr>
      <vt:lpstr>3) Résolution des équations</vt:lpstr>
      <vt:lpstr>Vérification</vt:lpstr>
      <vt:lpstr>Vérification d’une condition</vt:lpstr>
      <vt:lpstr>Vérification et validation des méthodes </vt:lpstr>
      <vt:lpstr>Défis à relever</vt:lpstr>
      <vt:lpstr>Points forts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Pâte à bagel</dc:title>
  <dc:creator>Rosalie Turgeon</dc:creator>
  <cp:lastModifiedBy>Rosalie Turgeon</cp:lastModifiedBy>
  <cp:revision>16</cp:revision>
  <dcterms:created xsi:type="dcterms:W3CDTF">2022-12-02T19:07:53Z</dcterms:created>
  <dcterms:modified xsi:type="dcterms:W3CDTF">2022-12-05T01:40:05Z</dcterms:modified>
</cp:coreProperties>
</file>